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256" r:id="rId5"/>
    <p:sldId id="258" r:id="rId6"/>
    <p:sldId id="259" r:id="rId7"/>
    <p:sldId id="278" r:id="rId8"/>
    <p:sldId id="279" r:id="rId9"/>
    <p:sldId id="280" r:id="rId10"/>
    <p:sldId id="281" r:id="rId11"/>
    <p:sldId id="282" r:id="rId12"/>
    <p:sldId id="27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61C7E563-D46C-4D1B-AE03-7554E10BF862}">
          <p14:sldIdLst>
            <p14:sldId id="256"/>
          </p14:sldIdLst>
        </p14:section>
        <p14:section name="Interior with side graphic" id="{6343F927-0EBC-45D2-B131-6C0D20FF5EF1}">
          <p14:sldIdLst/>
        </p14:section>
        <p14:section name="Interior without side graphic" id="{1118F164-AAE8-46F2-9904-84EE5E9B6F5F}">
          <p14:sldIdLst>
            <p14:sldId id="258"/>
            <p14:sldId id="259"/>
            <p14:sldId id="278"/>
            <p14:sldId id="279"/>
            <p14:sldId id="280"/>
            <p14:sldId id="281"/>
            <p14:sldId id="28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F0"/>
    <a:srgbClr val="FCB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4660"/>
  </p:normalViewPr>
  <p:slideViewPr>
    <p:cSldViewPr>
      <p:cViewPr varScale="1">
        <p:scale>
          <a:sx n="108" d="100"/>
          <a:sy n="108" d="100"/>
        </p:scale>
        <p:origin x="113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342414-F701-4307-92B3-905A68EC5F83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50922B-FC2B-4864-9F57-E7417D86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3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4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4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2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F994-22EA-49ED-B21C-56C00D4A7652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A565-B12A-41C0-9B10-F8395904A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2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conner@tcog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mcbroom@tcog.c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" y="76200"/>
            <a:ext cx="8933581" cy="5954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706" y="855997"/>
            <a:ext cx="8207022" cy="824856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spc="-150" dirty="0">
                <a:solidFill>
                  <a:srgbClr val="0070C0"/>
                </a:solidFill>
              </a:rPr>
              <a:t>A Stakeholder Advisory Committee: Reconstituting, Repurposing, Revitalizing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3285506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Judy Conner, M.S., C.P.G.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Texoma AAA Director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Randy McBroom, PhD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TCOG Deputy Executive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Director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78" y="5867400"/>
            <a:ext cx="2469444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7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562600" cy="6096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Texoma Council of Governments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852" y="1219200"/>
            <a:ext cx="5035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Texoma Council of Governments (TCOG)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852" y="1650087"/>
            <a:ext cx="8372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/>
              <a:t>Texoma Council of Governments (TCOG) is a voluntary association</a:t>
            </a:r>
          </a:p>
          <a:p>
            <a:r>
              <a:rPr lang="en-US" sz="2000" dirty="0"/>
              <a:t>      of local governments in Cooke, Fannin, and Grayson Counties that works</a:t>
            </a:r>
          </a:p>
          <a:p>
            <a:r>
              <a:rPr lang="en-US" sz="2000" dirty="0"/>
              <a:t>      directly with citizens and local jurisdictions to improve and advance</a:t>
            </a:r>
          </a:p>
          <a:p>
            <a:r>
              <a:rPr lang="en-US" sz="2000" dirty="0"/>
              <a:t>      economic vitality and quality of life in Texoma.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4336415" cy="37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096000" cy="6096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Advisory Committees – Pro &amp; 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80770"/>
            <a:ext cx="8495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Roles and Benefits of a Well-Constituted Advisory Committee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853" y="1650087"/>
            <a:ext cx="82417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Represents interests of stakeholders.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Believes in the agency’s mission and goals and guiding the development and coordination of the purpose.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AAA: advises on all matters relating to the development of the Area Plan, the administration of it and the procedures conducted under the Plan.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valuable input/feedback from a variety of interests.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provide authoritative advice on various topics.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Enhances positive visibility and championing of agency to the community.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096000" cy="6096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Advisory Committees – Pro &amp; 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10859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How Advisory Committees can Lose Purpose and Become Dysfunctional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810464"/>
            <a:ext cx="833155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Interests “Highjack” a Committee.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Gain a Majority, and/or Intimidate Other Members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Bylaw Revisions That Are Not Thought Through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 15 member board, possible quorum of 3 members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Losing Sight of Mission and/or Values.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  Mission Creep or Mission Ossification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Overlapping and Confusion with Other Boards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Advisory Board and Foundation Board With Overlapping Memberships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Rotation of Board Members and/or Officers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-18351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Advisory Committees – Pro &amp; 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Functional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Clear Mission Guides Committee</a:t>
            </a:r>
          </a:p>
          <a:p>
            <a:r>
              <a:rPr lang="en-US" dirty="0"/>
              <a:t>Clear, Unambiguous Bylaws</a:t>
            </a:r>
          </a:p>
          <a:p>
            <a:r>
              <a:rPr lang="en-US" dirty="0"/>
              <a:t>Engaged Committee Members</a:t>
            </a:r>
          </a:p>
          <a:p>
            <a:r>
              <a:rPr lang="en-US" dirty="0"/>
              <a:t>Mission and Bylaws Guide Decisions/Advice</a:t>
            </a:r>
          </a:p>
          <a:p>
            <a:r>
              <a:rPr lang="en-US" dirty="0"/>
              <a:t>Meetings Follow “Roberts Rules of Order”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Dysfunctional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97388" y="2174875"/>
            <a:ext cx="4418011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Mission Creep/Ossification or Overlap with Other Board</a:t>
            </a:r>
          </a:p>
          <a:p>
            <a:r>
              <a:rPr lang="en-US" dirty="0"/>
              <a:t>Unclear, Inconsistent</a:t>
            </a:r>
          </a:p>
          <a:p>
            <a:pPr marL="0" indent="0">
              <a:buNone/>
            </a:pPr>
            <a:r>
              <a:rPr lang="en-US" dirty="0"/>
              <a:t>    Bylaws</a:t>
            </a:r>
          </a:p>
          <a:p>
            <a:r>
              <a:rPr lang="en-US" dirty="0"/>
              <a:t>Untrained, Disengaged Committee Members</a:t>
            </a:r>
          </a:p>
          <a:p>
            <a:r>
              <a:rPr lang="en-US" dirty="0"/>
              <a:t>Special Interests Dictate or Intimidate Decisions</a:t>
            </a:r>
          </a:p>
          <a:p>
            <a:r>
              <a:rPr lang="en-US" dirty="0"/>
              <a:t>Chaotic Meetings, often “High-jacked”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10859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Elements of Functional and Dysfunctional Advisory 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911767"/>
            <a:ext cx="8331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4485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Dealing with Dysfunction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061079"/>
            <a:ext cx="8229600" cy="406508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When? – When Committee No Longer Serves Its Purpose</a:t>
            </a:r>
          </a:p>
          <a:p>
            <a:endParaRPr lang="en-US" sz="2400" dirty="0"/>
          </a:p>
          <a:p>
            <a:r>
              <a:rPr lang="en-US" sz="2400" dirty="0"/>
              <a:t>How? – Very Carefully (You Will Catch Some Darts)</a:t>
            </a:r>
          </a:p>
          <a:p>
            <a:pPr lvl="1"/>
            <a:r>
              <a:rPr lang="en-US" sz="2400" dirty="0"/>
              <a:t>Co-opt a “Champion” - A Member Who Sees the Dysfunction</a:t>
            </a:r>
          </a:p>
          <a:p>
            <a:pPr lvl="1"/>
            <a:r>
              <a:rPr lang="en-US" sz="2400" dirty="0"/>
              <a:t>First Things First – Clarify the Mission and Purpose of the Committee</a:t>
            </a:r>
          </a:p>
          <a:p>
            <a:pPr lvl="1"/>
            <a:r>
              <a:rPr lang="en-US" sz="2400" dirty="0"/>
              <a:t>Work with Champion (and Possibly a Consultant) to Rewrite Bylaws</a:t>
            </a:r>
          </a:p>
          <a:p>
            <a:pPr lvl="1"/>
            <a:r>
              <a:rPr lang="en-US" sz="2400" dirty="0"/>
              <a:t>Take Your Time (But You Will Not Get It Perfect)</a:t>
            </a:r>
          </a:p>
          <a:p>
            <a:pPr lvl="1"/>
            <a:r>
              <a:rPr lang="en-US" sz="2400" dirty="0"/>
              <a:t>Seek Input From Any Other Active Members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088" y="99604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When and How to Reconstitute Dysfunctional Advisory Committees</a:t>
            </a:r>
          </a:p>
        </p:txBody>
      </p:sp>
    </p:spTree>
    <p:extLst>
      <p:ext uri="{BB962C8B-B14F-4D97-AF65-F5344CB8AC3E}">
        <p14:creationId xmlns:p14="http://schemas.microsoft.com/office/powerpoint/2010/main" val="244941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4485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Dealing with Dysfunction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91747"/>
            <a:ext cx="8229600" cy="443441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Mission and Purpose are Clearly Stated</a:t>
            </a:r>
          </a:p>
          <a:p>
            <a:r>
              <a:rPr lang="en-US" sz="2400" dirty="0"/>
              <a:t>Membership – Clear on Number of Members; Length of Terms; Succession; Rotation (Term Limit); Reconsideration; Ex-Officio Members</a:t>
            </a:r>
          </a:p>
          <a:p>
            <a:r>
              <a:rPr lang="en-US" sz="2400" dirty="0"/>
              <a:t>Very Clear on How Potential Members are Nominated</a:t>
            </a:r>
          </a:p>
          <a:p>
            <a:r>
              <a:rPr lang="en-US" sz="2400" dirty="0"/>
              <a:t>Composition of the Membership (Especially if Required by Law or Policy)</a:t>
            </a:r>
          </a:p>
          <a:p>
            <a:r>
              <a:rPr lang="en-US" sz="2400" dirty="0"/>
              <a:t>Member Responsibilities (Expectations and Duties)</a:t>
            </a:r>
          </a:p>
          <a:p>
            <a:r>
              <a:rPr lang="en-US" sz="2400" dirty="0"/>
              <a:t>Meetings (Designate Annual Meeting – Beginning of Terms, Officer Selection)</a:t>
            </a:r>
          </a:p>
          <a:p>
            <a:r>
              <a:rPr lang="en-US" sz="2400" dirty="0"/>
              <a:t>Be Sure to Address Non-Attendance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088" y="9960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Elements of Reconstituted Bylaws</a:t>
            </a:r>
          </a:p>
        </p:txBody>
      </p:sp>
    </p:spTree>
    <p:extLst>
      <p:ext uri="{BB962C8B-B14F-4D97-AF65-F5344CB8AC3E}">
        <p14:creationId xmlns:p14="http://schemas.microsoft.com/office/powerpoint/2010/main" val="42011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4485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Dealing with Dysfunction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91747"/>
            <a:ext cx="8229600" cy="4434416"/>
          </a:xfrm>
        </p:spPr>
        <p:txBody>
          <a:bodyPr>
            <a:normAutofit/>
          </a:bodyPr>
          <a:lstStyle/>
          <a:p>
            <a:r>
              <a:rPr lang="en-US" sz="2400" dirty="0"/>
              <a:t>Definition of Quorum – It’s Up to You!</a:t>
            </a:r>
          </a:p>
          <a:p>
            <a:pPr lvl="1"/>
            <a:r>
              <a:rPr lang="en-US" sz="2000" dirty="0"/>
              <a:t>A quorum shall be a majority of the voting membership</a:t>
            </a:r>
          </a:p>
          <a:p>
            <a:r>
              <a:rPr lang="en-US" sz="2400" dirty="0"/>
              <a:t>Officers – Keep it Simple and As Few As Possible</a:t>
            </a:r>
          </a:p>
          <a:p>
            <a:pPr lvl="1"/>
            <a:r>
              <a:rPr lang="en-US" sz="2000" dirty="0"/>
              <a:t>Limit Succession (Two consecutive terms in any single office are permitted.)</a:t>
            </a:r>
          </a:p>
          <a:p>
            <a:r>
              <a:rPr lang="en-US" sz="2400" dirty="0"/>
              <a:t>Secretary – Ex-officio Staff Member if Possible</a:t>
            </a:r>
          </a:p>
          <a:p>
            <a:r>
              <a:rPr lang="en-US" sz="2400" dirty="0"/>
              <a:t>Committees – Standing and Ad Hoc</a:t>
            </a:r>
          </a:p>
          <a:p>
            <a:r>
              <a:rPr lang="en-US" sz="2400" dirty="0"/>
              <a:t>Amendments to Bylaws</a:t>
            </a:r>
          </a:p>
          <a:p>
            <a:pPr lvl="1"/>
            <a:r>
              <a:rPr lang="en-US" sz="2000" dirty="0"/>
              <a:t>How much notice is given – (60 days, for example)</a:t>
            </a:r>
          </a:p>
          <a:p>
            <a:pPr lvl="1"/>
            <a:r>
              <a:rPr lang="en-US" sz="2000" dirty="0"/>
              <a:t>How many votes to pass – often 2/3 of the total voting membership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088" y="9960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Elements of Reconstituted Bylaws - Continued</a:t>
            </a:r>
          </a:p>
        </p:txBody>
      </p:sp>
    </p:spTree>
    <p:extLst>
      <p:ext uri="{BB962C8B-B14F-4D97-AF65-F5344CB8AC3E}">
        <p14:creationId xmlns:p14="http://schemas.microsoft.com/office/powerpoint/2010/main" val="362538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" y="0"/>
            <a:ext cx="9144000" cy="762000"/>
          </a:xfrm>
          <a:prstGeom prst="rect">
            <a:avLst/>
          </a:prstGeom>
          <a:solidFill>
            <a:srgbClr val="FCB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3" y="152400"/>
            <a:ext cx="1745074" cy="47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52400"/>
            <a:ext cx="6934201" cy="609600"/>
          </a:xfrm>
        </p:spPr>
        <p:txBody>
          <a:bodyPr>
            <a:noAutofit/>
          </a:bodyPr>
          <a:lstStyle/>
          <a:p>
            <a:pPr algn="l"/>
            <a:r>
              <a:rPr lang="en-US" sz="3200" spc="-150" dirty="0">
                <a:solidFill>
                  <a:schemeClr val="bg1"/>
                </a:solidFill>
              </a:rPr>
              <a:t>Questions – Contact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852" y="1219200"/>
            <a:ext cx="725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852" y="1650087"/>
            <a:ext cx="80893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Judy Conner, M.S., C.P.G., Texoma AAA Director</a:t>
            </a:r>
            <a:b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Texoma Council of Governments</a:t>
            </a:r>
            <a:b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1117 Gallagher Drive</a:t>
            </a: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Sherman, TX 75090</a:t>
            </a: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jconner@tcog.com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(903)813-3575</a:t>
            </a:r>
          </a:p>
          <a:p>
            <a:pPr lvl="0" algn="ctr"/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Randy McBroom, PhD, Deputy Executive Director</a:t>
            </a: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Texoma Council of Governments</a:t>
            </a:r>
            <a:b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1117 Gallagher Drive</a:t>
            </a: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Sherman, TX 75090</a:t>
            </a: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rmcbroom@tcog.cog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(903)487-6580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9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COG">
      <a:majorFont>
        <a:latin typeface="Minion Pro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ccessful Care Coalition Draft.potx" id="{79E1C393-18F3-4AA7-BA01-EF6E0F11B8EB}" vid="{0BEF2DF0-C08C-4295-9899-C84F9BA90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926D7AE94CF4D8F3C69526224C8BD" ma:contentTypeVersion="3" ma:contentTypeDescription="Create a new document." ma:contentTypeScope="" ma:versionID="f0a6dfd755c20554614eb3f56a0c9d06">
  <xsd:schema xmlns:xsd="http://www.w3.org/2001/XMLSchema" xmlns:xs="http://www.w3.org/2001/XMLSchema" xmlns:p="http://schemas.microsoft.com/office/2006/metadata/properties" xmlns:ns2="00edc12e-c2c7-442d-9b1f-6d3ac940f538" xmlns:ns3="aa2366dd-372e-4340-bb41-4e5168f8934e" targetNamespace="http://schemas.microsoft.com/office/2006/metadata/properties" ma:root="true" ma:fieldsID="510c865a2a4c2bcc1ad4cd41010a6018" ns2:_="" ns3:_="">
    <xsd:import namespace="00edc12e-c2c7-442d-9b1f-6d3ac940f538"/>
    <xsd:import namespace="aa2366dd-372e-4340-bb41-4e5168f893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dc12e-c2c7-442d-9b1f-6d3ac940f5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66dd-372e-4340-bb41-4e5168f8934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8075ED-DA92-407B-9DB9-FA4D475A3095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a2366dd-372e-4340-bb41-4e5168f8934e"/>
    <ds:schemaRef ds:uri="00edc12e-c2c7-442d-9b1f-6d3ac940f5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C7D892-2F78-4238-A37D-3A56181D8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dc12e-c2c7-442d-9b1f-6d3ac940f538"/>
    <ds:schemaRef ds:uri="aa2366dd-372e-4340-bb41-4e5168f89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BDB975-DF5E-4F73-A661-867A72D22E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Successful Care Coalition Draft</Template>
  <TotalTime>2218</TotalTime>
  <Words>620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Minion Pro</vt:lpstr>
      <vt:lpstr>Wingdings</vt:lpstr>
      <vt:lpstr>Office Theme</vt:lpstr>
      <vt:lpstr>A Stakeholder Advisory Committee: Reconstituting, Repurposing, Revitalizing</vt:lpstr>
      <vt:lpstr>Texoma Council of Governments</vt:lpstr>
      <vt:lpstr>Advisory Committees – Pro &amp; Con</vt:lpstr>
      <vt:lpstr>Advisory Committees – Pro &amp; Con</vt:lpstr>
      <vt:lpstr>Advisory Committees – Pro &amp; Con</vt:lpstr>
      <vt:lpstr>Dealing with Dysfunction</vt:lpstr>
      <vt:lpstr>Dealing with Dysfunction</vt:lpstr>
      <vt:lpstr>Dealing with Dysfunction</vt:lpstr>
      <vt:lpstr>Questions – Contact Information</vt:lpstr>
    </vt:vector>
  </TitlesOfParts>
  <Company>TCOG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Successful Care Calition</dc:title>
  <dc:creator>Randy McBroom</dc:creator>
  <cp:lastModifiedBy>Judy Conner</cp:lastModifiedBy>
  <cp:revision>92</cp:revision>
  <cp:lastPrinted>2018-07-11T14:30:17Z</cp:lastPrinted>
  <dcterms:created xsi:type="dcterms:W3CDTF">2015-07-22T20:49:33Z</dcterms:created>
  <dcterms:modified xsi:type="dcterms:W3CDTF">2018-07-16T17:13:01Z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0x010100ACD926D7AE94CF4D8F3C69526224C8BD</vt:lpwstr>
  </property>
  <property fmtid="{D5CDD505-2E9C-101B-9397-08002B2CF9AE}" pid="3" name="MSIP_Label_9f9d20ce-dadf-4be8-93bd-ac17410350e1_Enabled">
    <vt:lpwstr>True</vt:lpwstr>
  </property>
  <property fmtid="{D5CDD505-2E9C-101B-9397-08002B2CF9AE}" pid="4" name="MSIP_Label_9f9d20ce-dadf-4be8-93bd-ac17410350e1_SiteId">
    <vt:lpwstr>f2541a78-1727-47c0-8c1c-556bbaf60bc2</vt:lpwstr>
  </property>
  <property fmtid="{D5CDD505-2E9C-101B-9397-08002B2CF9AE}" pid="5" name="MSIP_Label_9f9d20ce-dadf-4be8-93bd-ac17410350e1_Ref">
    <vt:lpwstr>https://api.informationprotection.azure.com/api/f2541a78-1727-47c0-8c1c-556bbaf60bc2</vt:lpwstr>
  </property>
  <property fmtid="{D5CDD505-2E9C-101B-9397-08002B2CF9AE}" pid="6" name="MSIP_Label_9f9d20ce-dadf-4be8-93bd-ac17410350e1_Owner">
    <vt:lpwstr>jconner@texoma.cog.tx.us</vt:lpwstr>
  </property>
  <property fmtid="{D5CDD505-2E9C-101B-9397-08002B2CF9AE}" pid="7" name="MSIP_Label_9f9d20ce-dadf-4be8-93bd-ac17410350e1_SetDate">
    <vt:lpwstr>2018-07-03T14:47:27.5235257-05:00</vt:lpwstr>
  </property>
  <property fmtid="{D5CDD505-2E9C-101B-9397-08002B2CF9AE}" pid="8" name="MSIP_Label_9f9d20ce-dadf-4be8-93bd-ac17410350e1_Name">
    <vt:lpwstr>General</vt:lpwstr>
  </property>
  <property fmtid="{D5CDD505-2E9C-101B-9397-08002B2CF9AE}" pid="9" name="MSIP_Label_9f9d20ce-dadf-4be8-93bd-ac17410350e1_Application">
    <vt:lpwstr>Microsoft Azure Information Protection</vt:lpwstr>
  </property>
  <property fmtid="{D5CDD505-2E9C-101B-9397-08002B2CF9AE}" pid="10" name="MSIP_Label_9f9d20ce-dadf-4be8-93bd-ac17410350e1_Extended_MSFT_Method">
    <vt:lpwstr>Automatic</vt:lpwstr>
  </property>
  <property fmtid="{D5CDD505-2E9C-101B-9397-08002B2CF9AE}" pid="11" name="Sensitivity">
    <vt:lpwstr>General</vt:lpwstr>
  </property>
</Properties>
</file>