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oppins" panose="020B0604020202020204" charset="0"/>
      <p:regular r:id="rId21"/>
    </p:embeddedFont>
    <p:embeddedFont>
      <p:font typeface="Poppins Bold" panose="020B0604020202020204" charset="0"/>
      <p:regular r:id="rId22"/>
    </p:embeddedFont>
    <p:embeddedFont>
      <p:font typeface="Raleway" panose="020B0604020202020204" charset="0"/>
      <p:regular r:id="rId23"/>
      <p:bold r:id="rId24"/>
    </p:embeddedFont>
    <p:embeddedFont>
      <p:font typeface="Raleway Bold" panose="020B060402020202020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788668" y="0"/>
              <a:ext cx="23595332" cy="13716000"/>
              <a:chOff x="0" y="0"/>
              <a:chExt cx="4660806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660807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660807" h="2709333">
                    <a:moveTo>
                      <a:pt x="0" y="0"/>
                    </a:moveTo>
                    <a:lnTo>
                      <a:pt x="4660807" y="0"/>
                    </a:lnTo>
                    <a:lnTo>
                      <a:pt x="4660807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56427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66675"/>
                <a:ext cx="4660806" cy="27760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88668" cy="13716000"/>
              <a:chOff x="0" y="0"/>
              <a:chExt cx="155786" cy="270933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55786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155786" h="2709333">
                    <a:moveTo>
                      <a:pt x="0" y="0"/>
                    </a:moveTo>
                    <a:lnTo>
                      <a:pt x="155786" y="0"/>
                    </a:lnTo>
                    <a:lnTo>
                      <a:pt x="155786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F854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66675"/>
                <a:ext cx="155786" cy="27760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18819" y="6993495"/>
            <a:ext cx="1952982" cy="664605"/>
            <a:chOff x="0" y="0"/>
            <a:chExt cx="3360471" cy="89408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464925" cy="894084"/>
              <a:chOff x="0" y="0"/>
              <a:chExt cx="1144468" cy="6985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28511" y="0"/>
                <a:ext cx="1087446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1087446" h="698500">
                    <a:moveTo>
                      <a:pt x="1062802" y="440609"/>
                    </a:moveTo>
                    <a:lnTo>
                      <a:pt x="965911" y="607141"/>
                    </a:lnTo>
                    <a:cubicBezTo>
                      <a:pt x="933002" y="663703"/>
                      <a:pt x="872499" y="698500"/>
                      <a:pt x="807060" y="698500"/>
                    </a:cubicBezTo>
                    <a:lnTo>
                      <a:pt x="280386" y="698500"/>
                    </a:lnTo>
                    <a:cubicBezTo>
                      <a:pt x="214947" y="698500"/>
                      <a:pt x="154444" y="663703"/>
                      <a:pt x="121535" y="607141"/>
                    </a:cubicBezTo>
                    <a:lnTo>
                      <a:pt x="24643" y="440609"/>
                    </a:lnTo>
                    <a:cubicBezTo>
                      <a:pt x="-8214" y="384135"/>
                      <a:pt x="-8214" y="314365"/>
                      <a:pt x="24643" y="257891"/>
                    </a:cubicBezTo>
                    <a:lnTo>
                      <a:pt x="121535" y="91359"/>
                    </a:lnTo>
                    <a:cubicBezTo>
                      <a:pt x="154444" y="34797"/>
                      <a:pt x="214947" y="0"/>
                      <a:pt x="280386" y="0"/>
                    </a:cubicBezTo>
                    <a:lnTo>
                      <a:pt x="807060" y="0"/>
                    </a:lnTo>
                    <a:cubicBezTo>
                      <a:pt x="872499" y="0"/>
                      <a:pt x="933002" y="34797"/>
                      <a:pt x="965911" y="91359"/>
                    </a:cubicBezTo>
                    <a:lnTo>
                      <a:pt x="1062802" y="257891"/>
                    </a:lnTo>
                    <a:cubicBezTo>
                      <a:pt x="1095660" y="314365"/>
                      <a:pt x="1095660" y="384135"/>
                      <a:pt x="1062802" y="440609"/>
                    </a:cubicBezTo>
                    <a:close/>
                  </a:path>
                </a:pathLst>
              </a:custGeom>
              <a:solidFill>
                <a:srgbClr val="F854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14300" y="-38100"/>
                <a:ext cx="915868" cy="736600"/>
              </a:xfrm>
              <a:prstGeom prst="rect">
                <a:avLst/>
              </a:prstGeom>
            </p:spPr>
            <p:txBody>
              <a:bodyPr lIns="37110" tIns="37110" rIns="37110" bIns="3711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2748" y="0"/>
              <a:ext cx="3087723" cy="894084"/>
              <a:chOff x="0" y="0"/>
              <a:chExt cx="2412273" cy="698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527" y="0"/>
                <a:ext cx="238522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2385220" h="698500">
                    <a:moveTo>
                      <a:pt x="2373528" y="392594"/>
                    </a:moveTo>
                    <a:lnTo>
                      <a:pt x="2220765" y="655156"/>
                    </a:lnTo>
                    <a:cubicBezTo>
                      <a:pt x="2205151" y="681991"/>
                      <a:pt x="2176447" y="698500"/>
                      <a:pt x="2145400" y="698500"/>
                    </a:cubicBezTo>
                    <a:lnTo>
                      <a:pt x="239819" y="698500"/>
                    </a:lnTo>
                    <a:cubicBezTo>
                      <a:pt x="208773" y="698500"/>
                      <a:pt x="180068" y="681991"/>
                      <a:pt x="164455" y="655156"/>
                    </a:cubicBezTo>
                    <a:lnTo>
                      <a:pt x="11691" y="392594"/>
                    </a:lnTo>
                    <a:cubicBezTo>
                      <a:pt x="-3898" y="365801"/>
                      <a:pt x="-3898" y="332699"/>
                      <a:pt x="11691" y="305906"/>
                    </a:cubicBezTo>
                    <a:lnTo>
                      <a:pt x="164455" y="43344"/>
                    </a:lnTo>
                    <a:cubicBezTo>
                      <a:pt x="180068" y="16509"/>
                      <a:pt x="208773" y="0"/>
                      <a:pt x="239819" y="0"/>
                    </a:cubicBezTo>
                    <a:lnTo>
                      <a:pt x="2145400" y="0"/>
                    </a:lnTo>
                    <a:cubicBezTo>
                      <a:pt x="2176447" y="0"/>
                      <a:pt x="2205151" y="16509"/>
                      <a:pt x="2220765" y="43344"/>
                    </a:cubicBezTo>
                    <a:lnTo>
                      <a:pt x="2373528" y="305906"/>
                    </a:lnTo>
                    <a:cubicBezTo>
                      <a:pt x="2389117" y="332699"/>
                      <a:pt x="2389117" y="365801"/>
                      <a:pt x="2373528" y="39259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14300" y="-38100"/>
                <a:ext cx="2183673" cy="736600"/>
              </a:xfrm>
              <a:prstGeom prst="rect">
                <a:avLst/>
              </a:prstGeom>
            </p:spPr>
            <p:txBody>
              <a:bodyPr lIns="37110" tIns="37110" rIns="37110" bIns="3711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604004" y="181226"/>
              <a:ext cx="2425209" cy="475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53"/>
                </a:lnSpc>
              </a:pPr>
              <a:r>
                <a:rPr lang="en-US" b="1" dirty="0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TARC  Austin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572984" y="0"/>
            <a:ext cx="6715016" cy="10287000"/>
            <a:chOff x="0" y="0"/>
            <a:chExt cx="823862" cy="12621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3862" cy="1262106"/>
            </a:xfrm>
            <a:custGeom>
              <a:avLst/>
              <a:gdLst/>
              <a:ahLst/>
              <a:cxnLst/>
              <a:rect l="l" t="t" r="r" b="b"/>
              <a:pathLst>
                <a:path w="823862" h="1262106">
                  <a:moveTo>
                    <a:pt x="203200" y="0"/>
                  </a:moveTo>
                  <a:lnTo>
                    <a:pt x="823862" y="0"/>
                  </a:lnTo>
                  <a:lnTo>
                    <a:pt x="620662" y="1262106"/>
                  </a:lnTo>
                  <a:lnTo>
                    <a:pt x="0" y="1262106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133892" r="-38451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Freeform 19"/>
          <p:cNvSpPr/>
          <p:nvPr/>
        </p:nvSpPr>
        <p:spPr>
          <a:xfrm>
            <a:off x="4797954" y="805177"/>
            <a:ext cx="2801981" cy="2869805"/>
          </a:xfrm>
          <a:custGeom>
            <a:avLst/>
            <a:gdLst/>
            <a:ahLst/>
            <a:cxnLst/>
            <a:rect l="l" t="t" r="r" b="b"/>
            <a:pathLst>
              <a:path w="2801981" h="2869805">
                <a:moveTo>
                  <a:pt x="0" y="0"/>
                </a:moveTo>
                <a:lnTo>
                  <a:pt x="2801981" y="0"/>
                </a:lnTo>
                <a:lnTo>
                  <a:pt x="2801981" y="2869805"/>
                </a:lnTo>
                <a:lnTo>
                  <a:pt x="0" y="2869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519" t="-7260" r="-15801" b="-96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3968214"/>
            <a:ext cx="10340489" cy="189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 b="1" spc="-292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Strengthening Partnerships</a:t>
            </a:r>
          </a:p>
          <a:p>
            <a:pPr algn="l">
              <a:lnSpc>
                <a:spcPts val="5880"/>
              </a:lnSpc>
            </a:pPr>
            <a:r>
              <a:rPr lang="en-US" sz="4200" spc="-18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Texas Elder Justice Resources &amp; Collaboration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8146958"/>
            <a:ext cx="10116966" cy="1120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spc="-18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Lyn Scott</a:t>
            </a:r>
          </a:p>
          <a:p>
            <a:pPr algn="l">
              <a:lnSpc>
                <a:spcPts val="2940"/>
              </a:lnSpc>
            </a:pPr>
            <a:r>
              <a:rPr lang="en-US" sz="2100" spc="-94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Chief Executive Officer, Guardianship Services, Inc. | Texas Elder Justice Coalition Co-Lead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95164" y="1028700"/>
            <a:ext cx="14910391" cy="304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The work rarely fits in one lane.</a:t>
            </a:r>
          </a:p>
          <a:p>
            <a:pPr algn="ctr">
              <a:lnSpc>
                <a:spcPts val="4399"/>
              </a:lnSpc>
            </a:pPr>
            <a:endParaRPr lang="en-US" sz="3999" b="1">
              <a:solidFill>
                <a:srgbClr val="F8544A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950"/>
              </a:lnSpc>
            </a:pPr>
            <a:r>
              <a:rPr lang="en-US" sz="4500" b="1">
                <a:solidFill>
                  <a:srgbClr val="56427F"/>
                </a:solidFill>
                <a:latin typeface="Poppins Bold"/>
                <a:ea typeface="Poppins Bold"/>
                <a:cs typeface="Poppins Bold"/>
                <a:sym typeface="Poppins Bold"/>
              </a:rPr>
              <a:t>The person in front of us may have one problem.</a:t>
            </a:r>
          </a:p>
          <a:p>
            <a:pPr algn="ctr">
              <a:lnSpc>
                <a:spcPts val="4950"/>
              </a:lnSpc>
            </a:pPr>
            <a:r>
              <a:rPr lang="en-US" sz="4500" b="1">
                <a:solidFill>
                  <a:srgbClr val="56427F"/>
                </a:solidFill>
                <a:latin typeface="Poppins Bold"/>
                <a:ea typeface="Poppins Bold"/>
                <a:cs typeface="Poppins Bold"/>
                <a:sym typeface="Poppins Bold"/>
              </a:rPr>
              <a:t> The system may see six.</a:t>
            </a:r>
          </a:p>
          <a:p>
            <a:pPr algn="ctr">
              <a:lnSpc>
                <a:spcPts val="4950"/>
              </a:lnSpc>
            </a:pPr>
            <a:endParaRPr lang="en-US" sz="4500" b="1">
              <a:solidFill>
                <a:srgbClr val="5642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541570" y="4764104"/>
            <a:ext cx="2338349" cy="1438085"/>
          </a:xfrm>
          <a:custGeom>
            <a:avLst/>
            <a:gdLst/>
            <a:ahLst/>
            <a:cxnLst/>
            <a:rect l="l" t="t" r="r" b="b"/>
            <a:pathLst>
              <a:path w="2338349" h="1438085">
                <a:moveTo>
                  <a:pt x="0" y="0"/>
                </a:moveTo>
                <a:lnTo>
                  <a:pt x="2338350" y="0"/>
                </a:lnTo>
                <a:lnTo>
                  <a:pt x="2338350" y="1438085"/>
                </a:lnTo>
                <a:lnTo>
                  <a:pt x="0" y="143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159323" y="4764104"/>
            <a:ext cx="2338349" cy="1438085"/>
          </a:xfrm>
          <a:custGeom>
            <a:avLst/>
            <a:gdLst/>
            <a:ahLst/>
            <a:cxnLst/>
            <a:rect l="l" t="t" r="r" b="b"/>
            <a:pathLst>
              <a:path w="2338349" h="1438085">
                <a:moveTo>
                  <a:pt x="0" y="0"/>
                </a:moveTo>
                <a:lnTo>
                  <a:pt x="2338349" y="0"/>
                </a:lnTo>
                <a:lnTo>
                  <a:pt x="2338349" y="1438085"/>
                </a:lnTo>
                <a:lnTo>
                  <a:pt x="0" y="143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777076" y="4764104"/>
            <a:ext cx="2338349" cy="1438085"/>
          </a:xfrm>
          <a:custGeom>
            <a:avLst/>
            <a:gdLst/>
            <a:ahLst/>
            <a:cxnLst/>
            <a:rect l="l" t="t" r="r" b="b"/>
            <a:pathLst>
              <a:path w="2338349" h="1438085">
                <a:moveTo>
                  <a:pt x="0" y="0"/>
                </a:moveTo>
                <a:lnTo>
                  <a:pt x="2338349" y="0"/>
                </a:lnTo>
                <a:lnTo>
                  <a:pt x="2338349" y="1438085"/>
                </a:lnTo>
                <a:lnTo>
                  <a:pt x="0" y="143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391650" y="4764104"/>
            <a:ext cx="2338349" cy="1438085"/>
          </a:xfrm>
          <a:custGeom>
            <a:avLst/>
            <a:gdLst/>
            <a:ahLst/>
            <a:cxnLst/>
            <a:rect l="l" t="t" r="r" b="b"/>
            <a:pathLst>
              <a:path w="2338349" h="1438085">
                <a:moveTo>
                  <a:pt x="0" y="0"/>
                </a:moveTo>
                <a:lnTo>
                  <a:pt x="2338349" y="0"/>
                </a:lnTo>
                <a:lnTo>
                  <a:pt x="2338349" y="1438085"/>
                </a:lnTo>
                <a:lnTo>
                  <a:pt x="0" y="143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006224" y="4764104"/>
            <a:ext cx="2338349" cy="1438085"/>
          </a:xfrm>
          <a:custGeom>
            <a:avLst/>
            <a:gdLst/>
            <a:ahLst/>
            <a:cxnLst/>
            <a:rect l="l" t="t" r="r" b="b"/>
            <a:pathLst>
              <a:path w="2338349" h="1438085">
                <a:moveTo>
                  <a:pt x="0" y="0"/>
                </a:moveTo>
                <a:lnTo>
                  <a:pt x="2338350" y="0"/>
                </a:lnTo>
                <a:lnTo>
                  <a:pt x="2338350" y="1438085"/>
                </a:lnTo>
                <a:lnTo>
                  <a:pt x="0" y="143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620799" y="4764104"/>
            <a:ext cx="2338349" cy="1438085"/>
          </a:xfrm>
          <a:custGeom>
            <a:avLst/>
            <a:gdLst/>
            <a:ahLst/>
            <a:cxnLst/>
            <a:rect l="l" t="t" r="r" b="b"/>
            <a:pathLst>
              <a:path w="2338349" h="1438085">
                <a:moveTo>
                  <a:pt x="0" y="0"/>
                </a:moveTo>
                <a:lnTo>
                  <a:pt x="2338349" y="0"/>
                </a:lnTo>
                <a:lnTo>
                  <a:pt x="2338349" y="1438085"/>
                </a:lnTo>
                <a:lnTo>
                  <a:pt x="0" y="143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996593" y="5140564"/>
            <a:ext cx="142830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Safety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77809" y="5140564"/>
            <a:ext cx="150137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Money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23578" y="5140564"/>
            <a:ext cx="2045345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71146" y="5140564"/>
            <a:ext cx="118571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Legal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47512" y="5140564"/>
            <a:ext cx="146848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Health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17280" y="5140564"/>
            <a:ext cx="1364456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Crime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39050" y="7211611"/>
            <a:ext cx="10222619" cy="101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3500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The handoff between lanes is where collaboration matters most.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7786517"/>
            <a:chOff x="0" y="0"/>
            <a:chExt cx="21640800" cy="10382023"/>
          </a:xfrm>
        </p:grpSpPr>
        <p:sp>
          <p:nvSpPr>
            <p:cNvPr id="5" name="Freeform 5"/>
            <p:cNvSpPr/>
            <p:nvPr/>
          </p:nvSpPr>
          <p:spPr>
            <a:xfrm>
              <a:off x="4634288" y="2463800"/>
              <a:ext cx="12372224" cy="7918223"/>
            </a:xfrm>
            <a:custGeom>
              <a:avLst/>
              <a:gdLst/>
              <a:ahLst/>
              <a:cxnLst/>
              <a:rect l="l" t="t" r="r" b="b"/>
              <a:pathLst>
                <a:path w="12372224" h="7918223">
                  <a:moveTo>
                    <a:pt x="0" y="0"/>
                  </a:moveTo>
                  <a:lnTo>
                    <a:pt x="12372224" y="0"/>
                  </a:lnTo>
                  <a:lnTo>
                    <a:pt x="12372224" y="7918223"/>
                  </a:lnTo>
                  <a:lnTo>
                    <a:pt x="0" y="7918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2536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TEJC: a statewide table, not another silo.</a:t>
              </a:r>
            </a:p>
            <a:p>
              <a:pPr algn="ctr">
                <a:lnSpc>
                  <a:spcPts val="4620"/>
                </a:lnSpc>
              </a:pPr>
              <a:r>
                <a:rPr lang="en-US" sz="33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A multidisciplinary network built to connect people who already do the work.</a:t>
              </a:r>
            </a:p>
            <a:p>
              <a:pPr algn="ctr">
                <a:lnSpc>
                  <a:spcPts val="4200"/>
                </a:lnSpc>
              </a:pPr>
              <a:endParaRPr lang="en-US" sz="3300">
                <a:solidFill>
                  <a:srgbClr val="F8544A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621306" y="5635625"/>
              <a:ext cx="4398188" cy="1146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800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Texas Elder Justice Coalition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184579" y="2737108"/>
              <a:ext cx="237255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Financial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Institutions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722825" y="2737108"/>
              <a:ext cx="254979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Regulators &amp;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Community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261072" y="2737108"/>
              <a:ext cx="254979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Healthcare &amp;?Capacity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45436" y="8915301"/>
              <a:ext cx="254979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APS &amp; Aging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Services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652631" y="8915301"/>
              <a:ext cx="254979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Law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Enforcement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261072" y="8915301"/>
              <a:ext cx="254979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Prosecutors &amp;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Legal Aid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5477288" y="3587431"/>
            <a:ext cx="7333424" cy="4938803"/>
            <a:chOff x="0" y="0"/>
            <a:chExt cx="1948671" cy="13123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48671" cy="1312362"/>
            </a:xfrm>
            <a:custGeom>
              <a:avLst/>
              <a:gdLst/>
              <a:ahLst/>
              <a:cxnLst/>
              <a:rect l="l" t="t" r="r" b="b"/>
              <a:pathLst>
                <a:path w="1948671" h="1312362">
                  <a:moveTo>
                    <a:pt x="0" y="0"/>
                  </a:moveTo>
                  <a:lnTo>
                    <a:pt x="1948671" y="0"/>
                  </a:lnTo>
                  <a:lnTo>
                    <a:pt x="1948671" y="1312362"/>
                  </a:lnTo>
                  <a:lnTo>
                    <a:pt x="0" y="1312362"/>
                  </a:lnTo>
                  <a:close/>
                </a:path>
              </a:pathLst>
            </a:custGeom>
            <a:solidFill>
              <a:srgbClr val="56427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948671" cy="134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904875"/>
            <a:ext cx="16230600" cy="1977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rPr>
              <a:t>Know your lane. Know the next lane.</a:t>
            </a:r>
          </a:p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F8544A"/>
                </a:solidFill>
                <a:latin typeface="Poppins"/>
                <a:ea typeface="Poppins"/>
                <a:cs typeface="Poppins"/>
                <a:sym typeface="Poppins"/>
              </a:rPr>
              <a:t>You do not have to solve every problem.</a:t>
            </a:r>
          </a:p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F8544A"/>
                </a:solidFill>
                <a:latin typeface="Poppins"/>
                <a:ea typeface="Poppins"/>
                <a:cs typeface="Poppins"/>
                <a:sym typeface="Poppins"/>
              </a:rPr>
              <a:t>You do need to know who can. A strong referral is an intervention.</a:t>
            </a:r>
          </a:p>
        </p:txBody>
      </p:sp>
      <p:sp>
        <p:nvSpPr>
          <p:cNvPr id="8" name="Freeform 8"/>
          <p:cNvSpPr/>
          <p:nvPr/>
        </p:nvSpPr>
        <p:spPr>
          <a:xfrm>
            <a:off x="5684947" y="3756562"/>
            <a:ext cx="6918105" cy="4600540"/>
          </a:xfrm>
          <a:custGeom>
            <a:avLst/>
            <a:gdLst/>
            <a:ahLst/>
            <a:cxnLst/>
            <a:rect l="l" t="t" r="r" b="b"/>
            <a:pathLst>
              <a:path w="6918105" h="4600540">
                <a:moveTo>
                  <a:pt x="0" y="0"/>
                </a:moveTo>
                <a:lnTo>
                  <a:pt x="6918106" y="0"/>
                </a:lnTo>
                <a:lnTo>
                  <a:pt x="6918106" y="4600540"/>
                </a:lnTo>
                <a:lnTo>
                  <a:pt x="0" y="46005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6481375"/>
            <a:chOff x="0" y="0"/>
            <a:chExt cx="21640800" cy="8641833"/>
          </a:xfrm>
        </p:grpSpPr>
        <p:sp>
          <p:nvSpPr>
            <p:cNvPr id="5" name="AutoShape 5"/>
            <p:cNvSpPr/>
            <p:nvPr/>
          </p:nvSpPr>
          <p:spPr>
            <a:xfrm>
              <a:off x="1593062" y="5255689"/>
              <a:ext cx="18454676" cy="0"/>
            </a:xfrm>
            <a:prstGeom prst="line">
              <a:avLst/>
            </a:prstGeom>
            <a:ln w="127000" cap="flat">
              <a:solidFill>
                <a:srgbClr val="F8544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2266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What collaboration looks like in practice</a:t>
              </a:r>
            </a:p>
            <a:p>
              <a:pPr algn="ctr">
                <a:lnSpc>
                  <a:spcPts val="2800"/>
                </a:lnSpc>
              </a:pPr>
              <a:endParaRPr lang="en-US" sz="4499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The goal is not a perfect system. It is a faster, safer path to the right response.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2279100" y="3613392"/>
              <a:ext cx="3900383" cy="3284592"/>
              <a:chOff x="0" y="0"/>
              <a:chExt cx="965183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6518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65183" h="812800">
                    <a:moveTo>
                      <a:pt x="482591" y="0"/>
                    </a:moveTo>
                    <a:cubicBezTo>
                      <a:pt x="216063" y="0"/>
                      <a:pt x="0" y="181951"/>
                      <a:pt x="0" y="406400"/>
                    </a:cubicBezTo>
                    <a:cubicBezTo>
                      <a:pt x="0" y="630849"/>
                      <a:pt x="216063" y="812800"/>
                      <a:pt x="482591" y="812800"/>
                    </a:cubicBezTo>
                    <a:cubicBezTo>
                      <a:pt x="749119" y="812800"/>
                      <a:pt x="965183" y="630849"/>
                      <a:pt x="965183" y="406400"/>
                    </a:cubicBezTo>
                    <a:cubicBezTo>
                      <a:pt x="965183" y="181951"/>
                      <a:pt x="749119" y="0"/>
                      <a:pt x="482591" y="0"/>
                    </a:cubicBezTo>
                    <a:close/>
                  </a:path>
                </a:pathLst>
              </a:custGeom>
              <a:solidFill>
                <a:srgbClr val="56427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90486" y="47625"/>
                <a:ext cx="784211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00"/>
                  </a:lnSpc>
                </a:pPr>
                <a:r>
                  <a:rPr lang="en-US" sz="2500" b="1">
                    <a:solidFill>
                      <a:srgbClr val="FFFFF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RECOGNIZE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6673172" y="3613392"/>
              <a:ext cx="3900383" cy="3284592"/>
              <a:chOff x="0" y="0"/>
              <a:chExt cx="965183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96518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65183" h="812800">
                    <a:moveTo>
                      <a:pt x="482591" y="0"/>
                    </a:moveTo>
                    <a:cubicBezTo>
                      <a:pt x="216063" y="0"/>
                      <a:pt x="0" y="181951"/>
                      <a:pt x="0" y="406400"/>
                    </a:cubicBezTo>
                    <a:cubicBezTo>
                      <a:pt x="0" y="630849"/>
                      <a:pt x="216063" y="812800"/>
                      <a:pt x="482591" y="812800"/>
                    </a:cubicBezTo>
                    <a:cubicBezTo>
                      <a:pt x="749119" y="812800"/>
                      <a:pt x="965183" y="630849"/>
                      <a:pt x="965183" y="406400"/>
                    </a:cubicBezTo>
                    <a:cubicBezTo>
                      <a:pt x="965183" y="181951"/>
                      <a:pt x="749119" y="0"/>
                      <a:pt x="482591" y="0"/>
                    </a:cubicBezTo>
                    <a:close/>
                  </a:path>
                </a:pathLst>
              </a:custGeom>
              <a:solidFill>
                <a:srgbClr val="56427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90486" y="47625"/>
                <a:ext cx="784211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00"/>
                  </a:lnSpc>
                </a:pPr>
                <a:r>
                  <a:rPr lang="en-US" sz="2500" b="1">
                    <a:solidFill>
                      <a:srgbClr val="FFFFF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CONNECT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1067245" y="3613392"/>
              <a:ext cx="3900383" cy="3284592"/>
              <a:chOff x="0" y="0"/>
              <a:chExt cx="965183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6518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65183" h="812800">
                    <a:moveTo>
                      <a:pt x="482591" y="0"/>
                    </a:moveTo>
                    <a:cubicBezTo>
                      <a:pt x="216063" y="0"/>
                      <a:pt x="0" y="181951"/>
                      <a:pt x="0" y="406400"/>
                    </a:cubicBezTo>
                    <a:cubicBezTo>
                      <a:pt x="0" y="630849"/>
                      <a:pt x="216063" y="812800"/>
                      <a:pt x="482591" y="812800"/>
                    </a:cubicBezTo>
                    <a:cubicBezTo>
                      <a:pt x="749119" y="812800"/>
                      <a:pt x="965183" y="630849"/>
                      <a:pt x="965183" y="406400"/>
                    </a:cubicBezTo>
                    <a:cubicBezTo>
                      <a:pt x="965183" y="181951"/>
                      <a:pt x="749119" y="0"/>
                      <a:pt x="482591" y="0"/>
                    </a:cubicBezTo>
                    <a:close/>
                  </a:path>
                </a:pathLst>
              </a:custGeom>
              <a:solidFill>
                <a:srgbClr val="56427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90486" y="66675"/>
                <a:ext cx="784211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60"/>
                  </a:lnSpc>
                </a:pPr>
                <a:r>
                  <a:rPr lang="en-US" sz="2300" b="1">
                    <a:solidFill>
                      <a:srgbClr val="FFFFF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COLLABORATE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5461317" y="3613392"/>
              <a:ext cx="3900383" cy="3284592"/>
              <a:chOff x="0" y="0"/>
              <a:chExt cx="965183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6518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65183" h="812800">
                    <a:moveTo>
                      <a:pt x="482591" y="0"/>
                    </a:moveTo>
                    <a:cubicBezTo>
                      <a:pt x="216063" y="0"/>
                      <a:pt x="0" y="181951"/>
                      <a:pt x="0" y="406400"/>
                    </a:cubicBezTo>
                    <a:cubicBezTo>
                      <a:pt x="0" y="630849"/>
                      <a:pt x="216063" y="812800"/>
                      <a:pt x="482591" y="812800"/>
                    </a:cubicBezTo>
                    <a:cubicBezTo>
                      <a:pt x="749119" y="812800"/>
                      <a:pt x="965183" y="630849"/>
                      <a:pt x="965183" y="406400"/>
                    </a:cubicBezTo>
                    <a:cubicBezTo>
                      <a:pt x="965183" y="181951"/>
                      <a:pt x="749119" y="0"/>
                      <a:pt x="482591" y="0"/>
                    </a:cubicBezTo>
                    <a:close/>
                  </a:path>
                </a:pathLst>
              </a:custGeom>
              <a:solidFill>
                <a:srgbClr val="56427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90486" y="47625"/>
                <a:ext cx="784211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00"/>
                  </a:lnSpc>
                </a:pPr>
                <a:r>
                  <a:rPr lang="en-US" sz="2500" b="1">
                    <a:solidFill>
                      <a:srgbClr val="FFFFF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RESPOND</a:t>
                </a: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657939" y="7242716"/>
              <a:ext cx="3142703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What is actually happening?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052012" y="7242716"/>
              <a:ext cx="3142703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Who else needs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to know?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446085" y="7242716"/>
              <a:ext cx="3142703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What can each partner contribute?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840157" y="7242716"/>
              <a:ext cx="3142703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What happens next for the person?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6978579"/>
            <a:chOff x="0" y="0"/>
            <a:chExt cx="21640800" cy="9304772"/>
          </a:xfrm>
        </p:grpSpPr>
        <p:grpSp>
          <p:nvGrpSpPr>
            <p:cNvPr id="5" name="Group 5"/>
            <p:cNvGrpSpPr/>
            <p:nvPr/>
          </p:nvGrpSpPr>
          <p:grpSpPr>
            <a:xfrm>
              <a:off x="2858418" y="2621385"/>
              <a:ext cx="8382852" cy="6683387"/>
              <a:chOff x="0" y="0"/>
              <a:chExt cx="1655872" cy="132017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655872" cy="1320175"/>
              </a:xfrm>
              <a:custGeom>
                <a:avLst/>
                <a:gdLst/>
                <a:ahLst/>
                <a:cxnLst/>
                <a:rect l="l" t="t" r="r" b="b"/>
                <a:pathLst>
                  <a:path w="1655872" h="1320175">
                    <a:moveTo>
                      <a:pt x="62801" y="0"/>
                    </a:moveTo>
                    <a:lnTo>
                      <a:pt x="1593071" y="0"/>
                    </a:lnTo>
                    <a:cubicBezTo>
                      <a:pt x="1609727" y="0"/>
                      <a:pt x="1625701" y="6617"/>
                      <a:pt x="1637478" y="18394"/>
                    </a:cubicBezTo>
                    <a:cubicBezTo>
                      <a:pt x="1649256" y="30171"/>
                      <a:pt x="1655872" y="46145"/>
                      <a:pt x="1655872" y="62801"/>
                    </a:cubicBezTo>
                    <a:lnTo>
                      <a:pt x="1655872" y="1257374"/>
                    </a:lnTo>
                    <a:cubicBezTo>
                      <a:pt x="1655872" y="1292058"/>
                      <a:pt x="1627755" y="1320175"/>
                      <a:pt x="1593071" y="1320175"/>
                    </a:cubicBezTo>
                    <a:lnTo>
                      <a:pt x="62801" y="1320175"/>
                    </a:lnTo>
                    <a:cubicBezTo>
                      <a:pt x="46145" y="1320175"/>
                      <a:pt x="30171" y="1313559"/>
                      <a:pt x="18394" y="1301781"/>
                    </a:cubicBezTo>
                    <a:cubicBezTo>
                      <a:pt x="6617" y="1290004"/>
                      <a:pt x="0" y="1274030"/>
                      <a:pt x="0" y="1257374"/>
                    </a:cubicBezTo>
                    <a:lnTo>
                      <a:pt x="0" y="62801"/>
                    </a:lnTo>
                    <a:cubicBezTo>
                      <a:pt x="0" y="28117"/>
                      <a:pt x="28117" y="0"/>
                      <a:pt x="62801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1655872" cy="1377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-123825"/>
              <a:ext cx="21640800" cy="1796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One situation. Multiple doors.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An anonymized financial exploitation scenario.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1624290" y="2621385"/>
              <a:ext cx="7158092" cy="1670847"/>
              <a:chOff x="0" y="0"/>
              <a:chExt cx="1413944" cy="33004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413944" cy="330044"/>
              </a:xfrm>
              <a:custGeom>
                <a:avLst/>
                <a:gdLst/>
                <a:ahLst/>
                <a:cxnLst/>
                <a:rect l="l" t="t" r="r" b="b"/>
                <a:pathLst>
                  <a:path w="1413944" h="330044">
                    <a:moveTo>
                      <a:pt x="73546" y="0"/>
                    </a:moveTo>
                    <a:lnTo>
                      <a:pt x="1340398" y="0"/>
                    </a:lnTo>
                    <a:cubicBezTo>
                      <a:pt x="1359904" y="0"/>
                      <a:pt x="1378610" y="7749"/>
                      <a:pt x="1392403" y="21541"/>
                    </a:cubicBezTo>
                    <a:cubicBezTo>
                      <a:pt x="1406196" y="35334"/>
                      <a:pt x="1413944" y="54041"/>
                      <a:pt x="1413944" y="73546"/>
                    </a:cubicBezTo>
                    <a:lnTo>
                      <a:pt x="1413944" y="256498"/>
                    </a:lnTo>
                    <a:cubicBezTo>
                      <a:pt x="1413944" y="276003"/>
                      <a:pt x="1406196" y="294710"/>
                      <a:pt x="1392403" y="308503"/>
                    </a:cubicBezTo>
                    <a:cubicBezTo>
                      <a:pt x="1378610" y="322295"/>
                      <a:pt x="1359904" y="330044"/>
                      <a:pt x="1340398" y="330044"/>
                    </a:cubicBezTo>
                    <a:lnTo>
                      <a:pt x="73546" y="330044"/>
                    </a:lnTo>
                    <a:cubicBezTo>
                      <a:pt x="54041" y="330044"/>
                      <a:pt x="35334" y="322295"/>
                      <a:pt x="21541" y="308503"/>
                    </a:cubicBezTo>
                    <a:cubicBezTo>
                      <a:pt x="7749" y="294710"/>
                      <a:pt x="0" y="276003"/>
                      <a:pt x="0" y="256498"/>
                    </a:cubicBezTo>
                    <a:lnTo>
                      <a:pt x="0" y="73546"/>
                    </a:lnTo>
                    <a:cubicBezTo>
                      <a:pt x="0" y="54041"/>
                      <a:pt x="7749" y="35334"/>
                      <a:pt x="21541" y="21541"/>
                    </a:cubicBezTo>
                    <a:cubicBezTo>
                      <a:pt x="35334" y="7749"/>
                      <a:pt x="54041" y="0"/>
                      <a:pt x="73546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57150"/>
                <a:ext cx="1413944" cy="3871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041723" y="2688220"/>
              <a:ext cx="6323225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FINANCIAL INSTITUTION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Secure accounts • trace/recover funds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418899" y="3235753"/>
              <a:ext cx="7261889" cy="5387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Older adult reports significant account losses.</a:t>
              </a:r>
            </a:p>
            <a:p>
              <a:pPr algn="ctr">
                <a:lnSpc>
                  <a:spcPts val="2799"/>
                </a:lnSpc>
              </a:pPr>
              <a:endParaRPr lang="en-US" sz="2499" b="1">
                <a:solidFill>
                  <a:srgbClr val="56427F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431799" lvl="1" indent="-215899" algn="l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Some funds may be recoverable.</a:t>
              </a:r>
            </a:p>
            <a:p>
              <a:pPr marL="431799" lvl="1" indent="-215899" algn="l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Additional transactions are still being reviewed.</a:t>
              </a:r>
            </a:p>
            <a:p>
              <a:pPr marL="431799" lvl="1" indent="-215899" algn="l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The person is frightened and unsure what to do next.</a:t>
              </a:r>
            </a:p>
            <a:p>
              <a:pPr marL="431799" lvl="1" indent="-215899" algn="l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The financial institution can address the account — but not every consequence.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624290" y="4292232"/>
              <a:ext cx="7158092" cy="1670847"/>
              <a:chOff x="0" y="0"/>
              <a:chExt cx="1413944" cy="33004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413944" cy="330044"/>
              </a:xfrm>
              <a:custGeom>
                <a:avLst/>
                <a:gdLst/>
                <a:ahLst/>
                <a:cxnLst/>
                <a:rect l="l" t="t" r="r" b="b"/>
                <a:pathLst>
                  <a:path w="1413944" h="330044">
                    <a:moveTo>
                      <a:pt x="73546" y="0"/>
                    </a:moveTo>
                    <a:lnTo>
                      <a:pt x="1340398" y="0"/>
                    </a:lnTo>
                    <a:cubicBezTo>
                      <a:pt x="1359904" y="0"/>
                      <a:pt x="1378610" y="7749"/>
                      <a:pt x="1392403" y="21541"/>
                    </a:cubicBezTo>
                    <a:cubicBezTo>
                      <a:pt x="1406196" y="35334"/>
                      <a:pt x="1413944" y="54041"/>
                      <a:pt x="1413944" y="73546"/>
                    </a:cubicBezTo>
                    <a:lnTo>
                      <a:pt x="1413944" y="256498"/>
                    </a:lnTo>
                    <a:cubicBezTo>
                      <a:pt x="1413944" y="276003"/>
                      <a:pt x="1406196" y="294710"/>
                      <a:pt x="1392403" y="308503"/>
                    </a:cubicBezTo>
                    <a:cubicBezTo>
                      <a:pt x="1378610" y="322295"/>
                      <a:pt x="1359904" y="330044"/>
                      <a:pt x="1340398" y="330044"/>
                    </a:cubicBezTo>
                    <a:lnTo>
                      <a:pt x="73546" y="330044"/>
                    </a:lnTo>
                    <a:cubicBezTo>
                      <a:pt x="54041" y="330044"/>
                      <a:pt x="35334" y="322295"/>
                      <a:pt x="21541" y="308503"/>
                    </a:cubicBezTo>
                    <a:cubicBezTo>
                      <a:pt x="7749" y="294710"/>
                      <a:pt x="0" y="276003"/>
                      <a:pt x="0" y="256498"/>
                    </a:cubicBezTo>
                    <a:lnTo>
                      <a:pt x="0" y="73546"/>
                    </a:lnTo>
                    <a:cubicBezTo>
                      <a:pt x="0" y="54041"/>
                      <a:pt x="7749" y="35334"/>
                      <a:pt x="21541" y="21541"/>
                    </a:cubicBezTo>
                    <a:cubicBezTo>
                      <a:pt x="35334" y="7749"/>
                      <a:pt x="54041" y="0"/>
                      <a:pt x="73546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1413944" cy="3871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2041723" y="4359066"/>
              <a:ext cx="6323225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LAW ENFORCEMENT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Report • investigate • preserve evidence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1624290" y="5963079"/>
              <a:ext cx="7158092" cy="1670847"/>
              <a:chOff x="0" y="0"/>
              <a:chExt cx="1413944" cy="33004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413944" cy="330044"/>
              </a:xfrm>
              <a:custGeom>
                <a:avLst/>
                <a:gdLst/>
                <a:ahLst/>
                <a:cxnLst/>
                <a:rect l="l" t="t" r="r" b="b"/>
                <a:pathLst>
                  <a:path w="1413944" h="330044">
                    <a:moveTo>
                      <a:pt x="73546" y="0"/>
                    </a:moveTo>
                    <a:lnTo>
                      <a:pt x="1340398" y="0"/>
                    </a:lnTo>
                    <a:cubicBezTo>
                      <a:pt x="1359904" y="0"/>
                      <a:pt x="1378610" y="7749"/>
                      <a:pt x="1392403" y="21541"/>
                    </a:cubicBezTo>
                    <a:cubicBezTo>
                      <a:pt x="1406196" y="35334"/>
                      <a:pt x="1413944" y="54041"/>
                      <a:pt x="1413944" y="73546"/>
                    </a:cubicBezTo>
                    <a:lnTo>
                      <a:pt x="1413944" y="256498"/>
                    </a:lnTo>
                    <a:cubicBezTo>
                      <a:pt x="1413944" y="276003"/>
                      <a:pt x="1406196" y="294710"/>
                      <a:pt x="1392403" y="308503"/>
                    </a:cubicBezTo>
                    <a:cubicBezTo>
                      <a:pt x="1378610" y="322295"/>
                      <a:pt x="1359904" y="330044"/>
                      <a:pt x="1340398" y="330044"/>
                    </a:cubicBezTo>
                    <a:lnTo>
                      <a:pt x="73546" y="330044"/>
                    </a:lnTo>
                    <a:cubicBezTo>
                      <a:pt x="54041" y="330044"/>
                      <a:pt x="35334" y="322295"/>
                      <a:pt x="21541" y="308503"/>
                    </a:cubicBezTo>
                    <a:cubicBezTo>
                      <a:pt x="7749" y="294710"/>
                      <a:pt x="0" y="276003"/>
                      <a:pt x="0" y="256498"/>
                    </a:cubicBezTo>
                    <a:lnTo>
                      <a:pt x="0" y="73546"/>
                    </a:lnTo>
                    <a:cubicBezTo>
                      <a:pt x="0" y="54041"/>
                      <a:pt x="7749" y="35334"/>
                      <a:pt x="21541" y="21541"/>
                    </a:cubicBezTo>
                    <a:cubicBezTo>
                      <a:pt x="35334" y="7749"/>
                      <a:pt x="54041" y="0"/>
                      <a:pt x="73546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57150"/>
                <a:ext cx="1413944" cy="3871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2041723" y="6305319"/>
              <a:ext cx="632322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VICTIM SUPPORT / AGING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Safety • navigation • follow-through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11624290" y="7633925"/>
              <a:ext cx="7158092" cy="1670847"/>
              <a:chOff x="0" y="0"/>
              <a:chExt cx="1413944" cy="33004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413944" cy="330044"/>
              </a:xfrm>
              <a:custGeom>
                <a:avLst/>
                <a:gdLst/>
                <a:ahLst/>
                <a:cxnLst/>
                <a:rect l="l" t="t" r="r" b="b"/>
                <a:pathLst>
                  <a:path w="1413944" h="330044">
                    <a:moveTo>
                      <a:pt x="73546" y="0"/>
                    </a:moveTo>
                    <a:lnTo>
                      <a:pt x="1340398" y="0"/>
                    </a:lnTo>
                    <a:cubicBezTo>
                      <a:pt x="1359904" y="0"/>
                      <a:pt x="1378610" y="7749"/>
                      <a:pt x="1392403" y="21541"/>
                    </a:cubicBezTo>
                    <a:cubicBezTo>
                      <a:pt x="1406196" y="35334"/>
                      <a:pt x="1413944" y="54041"/>
                      <a:pt x="1413944" y="73546"/>
                    </a:cubicBezTo>
                    <a:lnTo>
                      <a:pt x="1413944" y="256498"/>
                    </a:lnTo>
                    <a:cubicBezTo>
                      <a:pt x="1413944" y="276003"/>
                      <a:pt x="1406196" y="294710"/>
                      <a:pt x="1392403" y="308503"/>
                    </a:cubicBezTo>
                    <a:cubicBezTo>
                      <a:pt x="1378610" y="322295"/>
                      <a:pt x="1359904" y="330044"/>
                      <a:pt x="1340398" y="330044"/>
                    </a:cubicBezTo>
                    <a:lnTo>
                      <a:pt x="73546" y="330044"/>
                    </a:lnTo>
                    <a:cubicBezTo>
                      <a:pt x="54041" y="330044"/>
                      <a:pt x="35334" y="322295"/>
                      <a:pt x="21541" y="308503"/>
                    </a:cubicBezTo>
                    <a:cubicBezTo>
                      <a:pt x="7749" y="294710"/>
                      <a:pt x="0" y="276003"/>
                      <a:pt x="0" y="256498"/>
                    </a:cubicBezTo>
                    <a:lnTo>
                      <a:pt x="0" y="73546"/>
                    </a:lnTo>
                    <a:cubicBezTo>
                      <a:pt x="0" y="54041"/>
                      <a:pt x="7749" y="35334"/>
                      <a:pt x="21541" y="21541"/>
                    </a:cubicBezTo>
                    <a:cubicBezTo>
                      <a:pt x="35334" y="7749"/>
                      <a:pt x="54041" y="0"/>
                      <a:pt x="73546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57150"/>
                <a:ext cx="1413944" cy="38719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12041723" y="7976165"/>
              <a:ext cx="632322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LEGAL / REGULATORY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Remedies • reporting • escalation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8229600"/>
            <a:chOff x="0" y="0"/>
            <a:chExt cx="21640800" cy="10972800"/>
          </a:xfrm>
        </p:grpSpPr>
        <p:sp>
          <p:nvSpPr>
            <p:cNvPr id="5" name="Freeform 5"/>
            <p:cNvSpPr/>
            <p:nvPr/>
          </p:nvSpPr>
          <p:spPr>
            <a:xfrm>
              <a:off x="6504751" y="1425813"/>
              <a:ext cx="11082686" cy="9546987"/>
            </a:xfrm>
            <a:custGeom>
              <a:avLst/>
              <a:gdLst/>
              <a:ahLst/>
              <a:cxnLst/>
              <a:rect l="l" t="t" r="r" b="b"/>
              <a:pathLst>
                <a:path w="11082686" h="9546987">
                  <a:moveTo>
                    <a:pt x="0" y="0"/>
                  </a:moveTo>
                  <a:lnTo>
                    <a:pt x="11082686" y="0"/>
                  </a:lnTo>
                  <a:lnTo>
                    <a:pt x="11082686" y="9546987"/>
                  </a:lnTo>
                  <a:lnTo>
                    <a:pt x="0" y="9546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55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10255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When you don't know who to call…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708797" y="5440660"/>
              <a:ext cx="3591908" cy="2828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</a:pPr>
              <a:r>
                <a:rPr lang="en-US" sz="3000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Start with the problem — not the program.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087203" y="1612537"/>
              <a:ext cx="4221627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Is someone in immediate danger?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708349" y="3411704"/>
              <a:ext cx="4221627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Is capacity in question?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467963" y="4891319"/>
              <a:ext cx="4221627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Is there a civil/legal remedy?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97765" y="6626986"/>
              <a:ext cx="4221627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Is money still moving?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467963" y="8267514"/>
              <a:ext cx="4221627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Is a crime suspected?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55145" y="9685681"/>
              <a:ext cx="4652075" cy="834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Who can stay with the person through the next step?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725364"/>
            <a:ext cx="2066104" cy="2054905"/>
          </a:xfrm>
          <a:custGeom>
            <a:avLst/>
            <a:gdLst/>
            <a:ahLst/>
            <a:cxnLst/>
            <a:rect l="l" t="t" r="r" b="b"/>
            <a:pathLst>
              <a:path w="2066104" h="2054905">
                <a:moveTo>
                  <a:pt x="0" y="0"/>
                </a:moveTo>
                <a:lnTo>
                  <a:pt x="2066104" y="0"/>
                </a:lnTo>
                <a:lnTo>
                  <a:pt x="2066104" y="2054906"/>
                </a:lnTo>
                <a:lnTo>
                  <a:pt x="0" y="2054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7651709"/>
            <a:chOff x="0" y="0"/>
            <a:chExt cx="21640800" cy="10202279"/>
          </a:xfrm>
        </p:grpSpPr>
        <p:grpSp>
          <p:nvGrpSpPr>
            <p:cNvPr id="5" name="Group 5"/>
            <p:cNvGrpSpPr/>
            <p:nvPr/>
          </p:nvGrpSpPr>
          <p:grpSpPr>
            <a:xfrm>
              <a:off x="857921" y="2488449"/>
              <a:ext cx="9596809" cy="1442940"/>
              <a:chOff x="0" y="0"/>
              <a:chExt cx="1895666" cy="28502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895666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1895666" h="285025">
                    <a:moveTo>
                      <a:pt x="32269" y="0"/>
                    </a:moveTo>
                    <a:lnTo>
                      <a:pt x="1863397" y="0"/>
                    </a:lnTo>
                    <a:cubicBezTo>
                      <a:pt x="1871956" y="0"/>
                      <a:pt x="1880163" y="3400"/>
                      <a:pt x="1886215" y="9451"/>
                    </a:cubicBezTo>
                    <a:cubicBezTo>
                      <a:pt x="1892266" y="15503"/>
                      <a:pt x="1895666" y="23711"/>
                      <a:pt x="1895666" y="32269"/>
                    </a:cubicBezTo>
                    <a:lnTo>
                      <a:pt x="1895666" y="252756"/>
                    </a:lnTo>
                    <a:cubicBezTo>
                      <a:pt x="1895666" y="270578"/>
                      <a:pt x="1881219" y="285025"/>
                      <a:pt x="1863397" y="285025"/>
                    </a:cubicBezTo>
                    <a:lnTo>
                      <a:pt x="32269" y="285025"/>
                    </a:lnTo>
                    <a:cubicBezTo>
                      <a:pt x="14447" y="285025"/>
                      <a:pt x="0" y="270578"/>
                      <a:pt x="0" y="252756"/>
                    </a:cubicBezTo>
                    <a:lnTo>
                      <a:pt x="0" y="32269"/>
                    </a:lnTo>
                    <a:cubicBezTo>
                      <a:pt x="0" y="14447"/>
                      <a:pt x="14447" y="0"/>
                      <a:pt x="32269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1895666" cy="342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033024" y="2212393"/>
              <a:ext cx="1997489" cy="1995052"/>
              <a:chOff x="0" y="0"/>
              <a:chExt cx="431501" cy="43097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1501" cy="430974"/>
              </a:xfrm>
              <a:custGeom>
                <a:avLst/>
                <a:gdLst/>
                <a:ahLst/>
                <a:cxnLst/>
                <a:rect l="l" t="t" r="r" b="b"/>
                <a:pathLst>
                  <a:path w="431501" h="430974">
                    <a:moveTo>
                      <a:pt x="215750" y="0"/>
                    </a:moveTo>
                    <a:cubicBezTo>
                      <a:pt x="96595" y="0"/>
                      <a:pt x="0" y="96477"/>
                      <a:pt x="0" y="215487"/>
                    </a:cubicBezTo>
                    <a:cubicBezTo>
                      <a:pt x="0" y="334497"/>
                      <a:pt x="96595" y="430974"/>
                      <a:pt x="215750" y="430974"/>
                    </a:cubicBezTo>
                    <a:cubicBezTo>
                      <a:pt x="334906" y="430974"/>
                      <a:pt x="431501" y="334497"/>
                      <a:pt x="431501" y="215487"/>
                    </a:cubicBezTo>
                    <a:cubicBezTo>
                      <a:pt x="431501" y="96477"/>
                      <a:pt x="334906" y="0"/>
                      <a:pt x="21575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6295" t="-6364" r="-7494" b="-7564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1186070" y="2488449"/>
              <a:ext cx="9596809" cy="1442940"/>
              <a:chOff x="0" y="0"/>
              <a:chExt cx="1895666" cy="2850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95666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1895666" h="285025">
                    <a:moveTo>
                      <a:pt x="32269" y="0"/>
                    </a:moveTo>
                    <a:lnTo>
                      <a:pt x="1863397" y="0"/>
                    </a:lnTo>
                    <a:cubicBezTo>
                      <a:pt x="1871956" y="0"/>
                      <a:pt x="1880163" y="3400"/>
                      <a:pt x="1886215" y="9451"/>
                    </a:cubicBezTo>
                    <a:cubicBezTo>
                      <a:pt x="1892266" y="15503"/>
                      <a:pt x="1895666" y="23711"/>
                      <a:pt x="1895666" y="32269"/>
                    </a:cubicBezTo>
                    <a:lnTo>
                      <a:pt x="1895666" y="252756"/>
                    </a:lnTo>
                    <a:cubicBezTo>
                      <a:pt x="1895666" y="270578"/>
                      <a:pt x="1881219" y="285025"/>
                      <a:pt x="1863397" y="285025"/>
                    </a:cubicBezTo>
                    <a:lnTo>
                      <a:pt x="32269" y="285025"/>
                    </a:lnTo>
                    <a:cubicBezTo>
                      <a:pt x="14447" y="285025"/>
                      <a:pt x="0" y="270578"/>
                      <a:pt x="0" y="252756"/>
                    </a:cubicBezTo>
                    <a:lnTo>
                      <a:pt x="0" y="32269"/>
                    </a:lnTo>
                    <a:cubicBezTo>
                      <a:pt x="0" y="14447"/>
                      <a:pt x="14447" y="0"/>
                      <a:pt x="32269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1895666" cy="342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857921" y="4714130"/>
              <a:ext cx="9596809" cy="1442940"/>
              <a:chOff x="0" y="0"/>
              <a:chExt cx="1895666" cy="2850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895666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1895666" h="285025">
                    <a:moveTo>
                      <a:pt x="32269" y="0"/>
                    </a:moveTo>
                    <a:lnTo>
                      <a:pt x="1863397" y="0"/>
                    </a:lnTo>
                    <a:cubicBezTo>
                      <a:pt x="1871956" y="0"/>
                      <a:pt x="1880163" y="3400"/>
                      <a:pt x="1886215" y="9451"/>
                    </a:cubicBezTo>
                    <a:cubicBezTo>
                      <a:pt x="1892266" y="15503"/>
                      <a:pt x="1895666" y="23711"/>
                      <a:pt x="1895666" y="32269"/>
                    </a:cubicBezTo>
                    <a:lnTo>
                      <a:pt x="1895666" y="252756"/>
                    </a:lnTo>
                    <a:cubicBezTo>
                      <a:pt x="1895666" y="270578"/>
                      <a:pt x="1881219" y="285025"/>
                      <a:pt x="1863397" y="285025"/>
                    </a:cubicBezTo>
                    <a:lnTo>
                      <a:pt x="32269" y="285025"/>
                    </a:lnTo>
                    <a:cubicBezTo>
                      <a:pt x="14447" y="285025"/>
                      <a:pt x="0" y="270578"/>
                      <a:pt x="0" y="252756"/>
                    </a:cubicBezTo>
                    <a:lnTo>
                      <a:pt x="0" y="32269"/>
                    </a:lnTo>
                    <a:cubicBezTo>
                      <a:pt x="0" y="14447"/>
                      <a:pt x="14447" y="0"/>
                      <a:pt x="32269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1895666" cy="342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186070" y="4714130"/>
              <a:ext cx="9596809" cy="1442940"/>
              <a:chOff x="0" y="0"/>
              <a:chExt cx="1895666" cy="2850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895666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1895666" h="285025">
                    <a:moveTo>
                      <a:pt x="32269" y="0"/>
                    </a:moveTo>
                    <a:lnTo>
                      <a:pt x="1863397" y="0"/>
                    </a:lnTo>
                    <a:cubicBezTo>
                      <a:pt x="1871956" y="0"/>
                      <a:pt x="1880163" y="3400"/>
                      <a:pt x="1886215" y="9451"/>
                    </a:cubicBezTo>
                    <a:cubicBezTo>
                      <a:pt x="1892266" y="15503"/>
                      <a:pt x="1895666" y="23711"/>
                      <a:pt x="1895666" y="32269"/>
                    </a:cubicBezTo>
                    <a:lnTo>
                      <a:pt x="1895666" y="252756"/>
                    </a:lnTo>
                    <a:cubicBezTo>
                      <a:pt x="1895666" y="270578"/>
                      <a:pt x="1881219" y="285025"/>
                      <a:pt x="1863397" y="285025"/>
                    </a:cubicBezTo>
                    <a:lnTo>
                      <a:pt x="32269" y="285025"/>
                    </a:lnTo>
                    <a:cubicBezTo>
                      <a:pt x="14447" y="285025"/>
                      <a:pt x="0" y="270578"/>
                      <a:pt x="0" y="252756"/>
                    </a:cubicBezTo>
                    <a:lnTo>
                      <a:pt x="0" y="32269"/>
                    </a:lnTo>
                    <a:cubicBezTo>
                      <a:pt x="0" y="14447"/>
                      <a:pt x="14447" y="0"/>
                      <a:pt x="32269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1895666" cy="342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7921" y="6939811"/>
              <a:ext cx="9596809" cy="1442940"/>
              <a:chOff x="0" y="0"/>
              <a:chExt cx="1895666" cy="28502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895666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1895666" h="285025">
                    <a:moveTo>
                      <a:pt x="32269" y="0"/>
                    </a:moveTo>
                    <a:lnTo>
                      <a:pt x="1863397" y="0"/>
                    </a:lnTo>
                    <a:cubicBezTo>
                      <a:pt x="1871956" y="0"/>
                      <a:pt x="1880163" y="3400"/>
                      <a:pt x="1886215" y="9451"/>
                    </a:cubicBezTo>
                    <a:cubicBezTo>
                      <a:pt x="1892266" y="15503"/>
                      <a:pt x="1895666" y="23711"/>
                      <a:pt x="1895666" y="32269"/>
                    </a:cubicBezTo>
                    <a:lnTo>
                      <a:pt x="1895666" y="252756"/>
                    </a:lnTo>
                    <a:cubicBezTo>
                      <a:pt x="1895666" y="270578"/>
                      <a:pt x="1881219" y="285025"/>
                      <a:pt x="1863397" y="285025"/>
                    </a:cubicBezTo>
                    <a:lnTo>
                      <a:pt x="32269" y="285025"/>
                    </a:lnTo>
                    <a:cubicBezTo>
                      <a:pt x="14447" y="285025"/>
                      <a:pt x="0" y="270578"/>
                      <a:pt x="0" y="252756"/>
                    </a:cubicBezTo>
                    <a:lnTo>
                      <a:pt x="0" y="32269"/>
                    </a:lnTo>
                    <a:cubicBezTo>
                      <a:pt x="0" y="14447"/>
                      <a:pt x="14447" y="0"/>
                      <a:pt x="32269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57150"/>
                <a:ext cx="1895666" cy="342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33024" y="6663754"/>
              <a:ext cx="1997489" cy="1995052"/>
              <a:chOff x="0" y="0"/>
              <a:chExt cx="431501" cy="43097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1501" cy="430974"/>
              </a:xfrm>
              <a:custGeom>
                <a:avLst/>
                <a:gdLst/>
                <a:ahLst/>
                <a:cxnLst/>
                <a:rect l="l" t="t" r="r" b="b"/>
                <a:pathLst>
                  <a:path w="431501" h="430974">
                    <a:moveTo>
                      <a:pt x="215750" y="0"/>
                    </a:moveTo>
                    <a:cubicBezTo>
                      <a:pt x="96595" y="0"/>
                      <a:pt x="0" y="96477"/>
                      <a:pt x="0" y="215487"/>
                    </a:cubicBezTo>
                    <a:cubicBezTo>
                      <a:pt x="0" y="334497"/>
                      <a:pt x="96595" y="430974"/>
                      <a:pt x="215750" y="430974"/>
                    </a:cubicBezTo>
                    <a:cubicBezTo>
                      <a:pt x="334906" y="430974"/>
                      <a:pt x="431501" y="334497"/>
                      <a:pt x="431501" y="215487"/>
                    </a:cubicBezTo>
                    <a:cubicBezTo>
                      <a:pt x="431501" y="96477"/>
                      <a:pt x="334906" y="0"/>
                      <a:pt x="21575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61" b="-61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1186070" y="6939811"/>
              <a:ext cx="9596809" cy="1442940"/>
              <a:chOff x="0" y="0"/>
              <a:chExt cx="1895666" cy="28502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895666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1895666" h="285025">
                    <a:moveTo>
                      <a:pt x="32269" y="0"/>
                    </a:moveTo>
                    <a:lnTo>
                      <a:pt x="1863397" y="0"/>
                    </a:lnTo>
                    <a:cubicBezTo>
                      <a:pt x="1871956" y="0"/>
                      <a:pt x="1880163" y="3400"/>
                      <a:pt x="1886215" y="9451"/>
                    </a:cubicBezTo>
                    <a:cubicBezTo>
                      <a:pt x="1892266" y="15503"/>
                      <a:pt x="1895666" y="23711"/>
                      <a:pt x="1895666" y="32269"/>
                    </a:cubicBezTo>
                    <a:lnTo>
                      <a:pt x="1895666" y="252756"/>
                    </a:lnTo>
                    <a:cubicBezTo>
                      <a:pt x="1895666" y="270578"/>
                      <a:pt x="1881219" y="285025"/>
                      <a:pt x="1863397" y="285025"/>
                    </a:cubicBezTo>
                    <a:lnTo>
                      <a:pt x="32269" y="285025"/>
                    </a:lnTo>
                    <a:cubicBezTo>
                      <a:pt x="14447" y="285025"/>
                      <a:pt x="0" y="270578"/>
                      <a:pt x="0" y="252756"/>
                    </a:cubicBezTo>
                    <a:lnTo>
                      <a:pt x="0" y="32269"/>
                    </a:lnTo>
                    <a:cubicBezTo>
                      <a:pt x="0" y="14447"/>
                      <a:pt x="14447" y="0"/>
                      <a:pt x="32269" y="0"/>
                    </a:cubicBezTo>
                    <a:close/>
                  </a:path>
                </a:pathLst>
              </a:custGeom>
              <a:solidFill>
                <a:srgbClr val="B6AC9E">
                  <a:alpha val="29804"/>
                </a:srgbClr>
              </a:solidFill>
              <a:ln w="38100" cap="rnd">
                <a:solidFill>
                  <a:srgbClr val="56427F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57150"/>
                <a:ext cx="1895666" cy="342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361173" y="6663754"/>
              <a:ext cx="1997489" cy="1995052"/>
              <a:chOff x="0" y="0"/>
              <a:chExt cx="431501" cy="43097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1501" cy="430974"/>
              </a:xfrm>
              <a:custGeom>
                <a:avLst/>
                <a:gdLst/>
                <a:ahLst/>
                <a:cxnLst/>
                <a:rect l="l" t="t" r="r" b="b"/>
                <a:pathLst>
                  <a:path w="431501" h="430974">
                    <a:moveTo>
                      <a:pt x="215750" y="0"/>
                    </a:moveTo>
                    <a:cubicBezTo>
                      <a:pt x="96595" y="0"/>
                      <a:pt x="0" y="96477"/>
                      <a:pt x="0" y="215487"/>
                    </a:cubicBezTo>
                    <a:cubicBezTo>
                      <a:pt x="0" y="334497"/>
                      <a:pt x="96595" y="430974"/>
                      <a:pt x="215750" y="430974"/>
                    </a:cubicBezTo>
                    <a:cubicBezTo>
                      <a:pt x="334906" y="430974"/>
                      <a:pt x="431501" y="334497"/>
                      <a:pt x="431501" y="215487"/>
                    </a:cubicBezTo>
                    <a:cubicBezTo>
                      <a:pt x="431501" y="96477"/>
                      <a:pt x="334906" y="0"/>
                      <a:pt x="21575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20022" t="-8123" r="-14147" b="-1057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11361173" y="2212393"/>
              <a:ext cx="1997489" cy="1997489"/>
            </a:xfrm>
            <a:custGeom>
              <a:avLst/>
              <a:gdLst/>
              <a:ahLst/>
              <a:cxnLst/>
              <a:rect l="l" t="t" r="r" b="b"/>
              <a:pathLst>
                <a:path w="1997489" h="1997489">
                  <a:moveTo>
                    <a:pt x="0" y="0"/>
                  </a:moveTo>
                  <a:lnTo>
                    <a:pt x="1997489" y="0"/>
                  </a:lnTo>
                  <a:lnTo>
                    <a:pt x="1997489" y="1997489"/>
                  </a:lnTo>
                  <a:lnTo>
                    <a:pt x="0" y="1997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72347" y="4586500"/>
              <a:ext cx="2852480" cy="1685556"/>
            </a:xfrm>
            <a:custGeom>
              <a:avLst/>
              <a:gdLst/>
              <a:ahLst/>
              <a:cxnLst/>
              <a:rect l="l" t="t" r="r" b="b"/>
              <a:pathLst>
                <a:path w="2852480" h="1685556">
                  <a:moveTo>
                    <a:pt x="0" y="0"/>
                  </a:moveTo>
                  <a:lnTo>
                    <a:pt x="2852480" y="0"/>
                  </a:lnTo>
                  <a:lnTo>
                    <a:pt x="2852480" y="1685556"/>
                  </a:lnTo>
                  <a:lnTo>
                    <a:pt x="0" y="1685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0961300" y="4847876"/>
              <a:ext cx="2543813" cy="1162804"/>
            </a:xfrm>
            <a:custGeom>
              <a:avLst/>
              <a:gdLst/>
              <a:ahLst/>
              <a:cxnLst/>
              <a:rect l="l" t="t" r="r" b="b"/>
              <a:pathLst>
                <a:path w="2543813" h="1162804">
                  <a:moveTo>
                    <a:pt x="0" y="0"/>
                  </a:moveTo>
                  <a:lnTo>
                    <a:pt x="2543813" y="0"/>
                  </a:lnTo>
                  <a:lnTo>
                    <a:pt x="2543813" y="1162804"/>
                  </a:lnTo>
                  <a:lnTo>
                    <a:pt x="0" y="1162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23825"/>
              <a:ext cx="21640800" cy="1796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Texas resources worth having in your phone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A starter set — not an exhaustive directory.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425105" y="2764233"/>
              <a:ext cx="6976324" cy="834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7"/>
                </a:lnSpc>
              </a:pPr>
              <a:r>
                <a:rPr lang="en-US" sz="2005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Texas Adult Protective Services</a:t>
              </a:r>
            </a:p>
            <a:p>
              <a:pPr algn="l">
                <a:lnSpc>
                  <a:spcPts val="2246"/>
                </a:lnSpc>
              </a:pPr>
              <a:r>
                <a:rPr lang="en-US" sz="1604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Abuse, neglect &amp; exploitation reporting / response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3809913" y="2764233"/>
              <a:ext cx="6976324" cy="1202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7"/>
                </a:lnSpc>
              </a:pPr>
              <a:r>
                <a:rPr lang="en-US" sz="2005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DOJ National Elder Fraud Hotline</a:t>
              </a:r>
            </a:p>
            <a:p>
              <a:pPr algn="l">
                <a:lnSpc>
                  <a:spcPts val="2246"/>
                </a:lnSpc>
              </a:pPr>
              <a:r>
                <a:rPr lang="en-US" sz="1604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Federal elder-fraud assistance and referrals</a:t>
              </a:r>
            </a:p>
            <a:p>
              <a:pPr algn="l">
                <a:lnSpc>
                  <a:spcPts val="2246"/>
                </a:lnSpc>
              </a:pPr>
              <a:endParaRPr lang="en-US" sz="1604">
                <a:solidFill>
                  <a:srgbClr val="F8544A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425105" y="4989914"/>
              <a:ext cx="6976324" cy="834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7"/>
                </a:lnSpc>
              </a:pPr>
              <a:r>
                <a:rPr lang="en-US" sz="2005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Legal Aid &amp; local aging networks</a:t>
              </a:r>
            </a:p>
            <a:p>
              <a:pPr algn="l">
                <a:lnSpc>
                  <a:spcPts val="2246"/>
                </a:lnSpc>
              </a:pPr>
              <a:r>
                <a:rPr lang="en-US" sz="1604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Civil remedies, benefits, housing and support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809913" y="4989914"/>
              <a:ext cx="6976324" cy="834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7"/>
                </a:lnSpc>
              </a:pPr>
              <a:r>
                <a:rPr lang="en-US" sz="2005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2-1-1 Texas</a:t>
              </a:r>
            </a:p>
            <a:p>
              <a:pPr algn="l">
                <a:lnSpc>
                  <a:spcPts val="2246"/>
                </a:lnSpc>
              </a:pPr>
              <a:r>
                <a:rPr lang="en-US" sz="1604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Local health and human-service navigation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425105" y="7215594"/>
              <a:ext cx="6976324" cy="786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7"/>
                </a:lnSpc>
              </a:pPr>
              <a:r>
                <a:rPr lang="en-US" sz="1805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FBI Internet Crime Complaint Center (IC3)</a:t>
              </a:r>
            </a:p>
            <a:p>
              <a:pPr algn="l">
                <a:lnSpc>
                  <a:spcPts val="2246"/>
                </a:lnSpc>
              </a:pPr>
              <a:r>
                <a:rPr lang="en-US" sz="1604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Cyber-enabled fraud reporting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3809913" y="7215594"/>
              <a:ext cx="6976324" cy="834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7"/>
                </a:lnSpc>
              </a:pPr>
              <a:r>
                <a:rPr lang="en-US" sz="2005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TEJC / local multidisciplinary partners</a:t>
              </a:r>
            </a:p>
            <a:p>
              <a:pPr algn="l">
                <a:lnSpc>
                  <a:spcPts val="2246"/>
                </a:lnSpc>
              </a:pPr>
              <a:r>
                <a:rPr lang="en-US" sz="1604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Connections when the issue crosses systems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477565" y="9550982"/>
              <a:ext cx="10685670" cy="651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0"/>
                </a:lnSpc>
              </a:pPr>
              <a:r>
                <a:rPr lang="en-US" sz="2800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Build your local list before you need it.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6968641"/>
            <a:chOff x="0" y="0"/>
            <a:chExt cx="21640800" cy="9291521"/>
          </a:xfrm>
        </p:grpSpPr>
        <p:sp>
          <p:nvSpPr>
            <p:cNvPr id="5" name="Freeform 5"/>
            <p:cNvSpPr/>
            <p:nvPr/>
          </p:nvSpPr>
          <p:spPr>
            <a:xfrm>
              <a:off x="3124938" y="1673013"/>
              <a:ext cx="15390924" cy="7618507"/>
            </a:xfrm>
            <a:custGeom>
              <a:avLst/>
              <a:gdLst/>
              <a:ahLst/>
              <a:cxnLst/>
              <a:rect l="l" t="t" r="r" b="b"/>
              <a:pathLst>
                <a:path w="15390924" h="7618507">
                  <a:moveTo>
                    <a:pt x="0" y="0"/>
                  </a:moveTo>
                  <a:lnTo>
                    <a:pt x="15390924" y="0"/>
                  </a:lnTo>
                  <a:lnTo>
                    <a:pt x="15390924" y="7618508"/>
                  </a:lnTo>
                  <a:lnTo>
                    <a:pt x="0" y="7618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10255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Build the relationship before the case.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808785" y="2603600"/>
              <a:ext cx="5804150" cy="60579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56427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BEFORE</a:t>
              </a:r>
            </a:p>
            <a:p>
              <a:pPr algn="ctr">
                <a:lnSpc>
                  <a:spcPts val="2799"/>
                </a:lnSpc>
              </a:pPr>
              <a:endParaRPr lang="en-US" sz="3999" b="1">
                <a:solidFill>
                  <a:srgbClr val="56427F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Know names, not just agencies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Understand each partner’s authority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Clarify referral expectations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Share training and resources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Practice the handoff</a:t>
              </a:r>
            </a:p>
            <a:p>
              <a:pPr algn="l">
                <a:lnSpc>
                  <a:spcPts val="2799"/>
                </a:lnSpc>
              </a:pPr>
              <a:endParaRPr lang="en-US" sz="2199">
                <a:solidFill>
                  <a:srgbClr val="56427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214854" y="2603600"/>
              <a:ext cx="5804150" cy="5537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DURING</a:t>
              </a:r>
            </a:p>
            <a:p>
              <a:pPr algn="ctr">
                <a:lnSpc>
                  <a:spcPts val="2799"/>
                </a:lnSpc>
              </a:pPr>
              <a:endParaRPr lang="en-US" sz="3999" b="1">
                <a:solidFill>
                  <a:srgbClr val="F8544A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Move faster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Ask better questions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Reduce duplication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Protect evidence and options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Keep the person from getting lost</a:t>
              </a:r>
            </a:p>
            <a:p>
              <a:pPr algn="l">
                <a:lnSpc>
                  <a:spcPts val="2799"/>
                </a:lnSpc>
              </a:pPr>
              <a:endParaRPr lang="en-US" sz="2199">
                <a:solidFill>
                  <a:srgbClr val="F8544A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28700"/>
            <a:ext cx="16230600" cy="8005534"/>
            <a:chOff x="0" y="0"/>
            <a:chExt cx="21640800" cy="10674045"/>
          </a:xfrm>
        </p:grpSpPr>
        <p:sp>
          <p:nvSpPr>
            <p:cNvPr id="5" name="Freeform 5"/>
            <p:cNvSpPr/>
            <p:nvPr/>
          </p:nvSpPr>
          <p:spPr>
            <a:xfrm>
              <a:off x="2084397" y="2423368"/>
              <a:ext cx="17472006" cy="6121950"/>
            </a:xfrm>
            <a:custGeom>
              <a:avLst/>
              <a:gdLst/>
              <a:ahLst/>
              <a:cxnLst/>
              <a:rect l="l" t="t" r="r" b="b"/>
              <a:pathLst>
                <a:path w="17472006" h="6121950">
                  <a:moveTo>
                    <a:pt x="0" y="0"/>
                  </a:moveTo>
                  <a:lnTo>
                    <a:pt x="17472006" y="0"/>
                  </a:lnTo>
                  <a:lnTo>
                    <a:pt x="17472006" y="6121949"/>
                  </a:lnTo>
                  <a:lnTo>
                    <a:pt x="0" y="6121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5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1640800" cy="17731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Where TARC fits</a:t>
              </a:r>
            </a:p>
            <a:p>
              <a:pPr algn="ctr">
                <a:lnSpc>
                  <a:spcPts val="4340"/>
                </a:lnSpc>
              </a:pPr>
              <a:r>
                <a:rPr lang="en-US" sz="3100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You are often the connector between a person, a problem and the next resource.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735264" y="9319378"/>
              <a:ext cx="13630159" cy="1354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50"/>
                </a:lnSpc>
              </a:pPr>
              <a:r>
                <a:rPr lang="en-US" sz="3500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You may not own the case. You can still change the outcome.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412011" y="4178103"/>
              <a:ext cx="3298325" cy="3031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SEE</a:t>
              </a:r>
            </a:p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Notice changes, risk, coercion or unusual financial behavior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79773" y="4178103"/>
              <a:ext cx="2787174" cy="3031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ASK</a:t>
              </a:r>
            </a:p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Clarify what happened and what the person wants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80385" y="4131113"/>
              <a:ext cx="3503292" cy="25112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CONNECT</a:t>
              </a:r>
            </a:p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Make a warm referral to the right partner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109362" y="4131113"/>
              <a:ext cx="2957554" cy="3031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STAY</a:t>
              </a:r>
            </a:p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56427F"/>
                  </a:solidFill>
                  <a:latin typeface="Poppins"/>
                  <a:ea typeface="Poppins"/>
                  <a:cs typeface="Poppins"/>
                  <a:sym typeface="Poppins"/>
                </a:rPr>
                <a:t>Help the person understand and complete the next step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202189"/>
            <a:ext cx="18288000" cy="4059949"/>
          </a:xfrm>
          <a:custGeom>
            <a:avLst/>
            <a:gdLst/>
            <a:ahLst/>
            <a:cxnLst/>
            <a:rect l="l" t="t" r="r" b="b"/>
            <a:pathLst>
              <a:path w="18288000" h="4059949">
                <a:moveTo>
                  <a:pt x="0" y="0"/>
                </a:moveTo>
                <a:lnTo>
                  <a:pt x="18288000" y="0"/>
                </a:lnTo>
                <a:lnTo>
                  <a:pt x="18288000" y="4059948"/>
                </a:lnTo>
                <a:lnTo>
                  <a:pt x="0" y="4059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5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8216" y="7272198"/>
            <a:ext cx="2521740" cy="2508071"/>
          </a:xfrm>
          <a:custGeom>
            <a:avLst/>
            <a:gdLst/>
            <a:ahLst/>
            <a:cxnLst/>
            <a:rect l="l" t="t" r="r" b="b"/>
            <a:pathLst>
              <a:path w="2521740" h="2508071">
                <a:moveTo>
                  <a:pt x="0" y="0"/>
                </a:moveTo>
                <a:lnTo>
                  <a:pt x="2521740" y="0"/>
                </a:lnTo>
                <a:lnTo>
                  <a:pt x="2521740" y="2508072"/>
                </a:lnTo>
                <a:lnTo>
                  <a:pt x="0" y="2508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59" t="-6997" r="-13919" b="-108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91053" y="1028700"/>
            <a:ext cx="16230600" cy="7216356"/>
            <a:chOff x="0" y="0"/>
            <a:chExt cx="21640800" cy="9621808"/>
          </a:xfrm>
        </p:grpSpPr>
        <p:grpSp>
          <p:nvGrpSpPr>
            <p:cNvPr id="5" name="Group 5"/>
            <p:cNvGrpSpPr/>
            <p:nvPr/>
          </p:nvGrpSpPr>
          <p:grpSpPr>
            <a:xfrm>
              <a:off x="4009973" y="2303052"/>
              <a:ext cx="13620854" cy="4203023"/>
              <a:chOff x="0" y="0"/>
              <a:chExt cx="3932247" cy="121338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932247" cy="1213384"/>
              </a:xfrm>
              <a:custGeom>
                <a:avLst/>
                <a:gdLst/>
                <a:ahLst/>
                <a:cxnLst/>
                <a:rect l="l" t="t" r="r" b="b"/>
                <a:pathLst>
                  <a:path w="3932247" h="1213384">
                    <a:moveTo>
                      <a:pt x="38650" y="0"/>
                    </a:moveTo>
                    <a:lnTo>
                      <a:pt x="3893597" y="0"/>
                    </a:lnTo>
                    <a:cubicBezTo>
                      <a:pt x="3903847" y="0"/>
                      <a:pt x="3913679" y="4072"/>
                      <a:pt x="3920927" y="11320"/>
                    </a:cubicBezTo>
                    <a:cubicBezTo>
                      <a:pt x="3928175" y="18569"/>
                      <a:pt x="3932247" y="28400"/>
                      <a:pt x="3932247" y="38650"/>
                    </a:cubicBezTo>
                    <a:lnTo>
                      <a:pt x="3932247" y="1174734"/>
                    </a:lnTo>
                    <a:cubicBezTo>
                      <a:pt x="3932247" y="1196080"/>
                      <a:pt x="3914943" y="1213384"/>
                      <a:pt x="3893597" y="1213384"/>
                    </a:cubicBezTo>
                    <a:lnTo>
                      <a:pt x="38650" y="1213384"/>
                    </a:lnTo>
                    <a:cubicBezTo>
                      <a:pt x="28400" y="1213384"/>
                      <a:pt x="18569" y="1209312"/>
                      <a:pt x="11320" y="1202064"/>
                    </a:cubicBezTo>
                    <a:cubicBezTo>
                      <a:pt x="4072" y="1194815"/>
                      <a:pt x="0" y="1184984"/>
                      <a:pt x="0" y="1174734"/>
                    </a:cubicBezTo>
                    <a:lnTo>
                      <a:pt x="0" y="38650"/>
                    </a:lnTo>
                    <a:cubicBezTo>
                      <a:pt x="0" y="28400"/>
                      <a:pt x="4072" y="18569"/>
                      <a:pt x="11320" y="11320"/>
                    </a:cubicBezTo>
                    <a:cubicBezTo>
                      <a:pt x="18569" y="4072"/>
                      <a:pt x="28400" y="0"/>
                      <a:pt x="38650" y="0"/>
                    </a:cubicBezTo>
                    <a:close/>
                  </a:path>
                </a:pathLst>
              </a:custGeom>
              <a:solidFill>
                <a:srgbClr val="F8544A"/>
              </a:solidFill>
              <a:ln w="38100" cap="rnd">
                <a:solidFill>
                  <a:srgbClr val="56427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66675"/>
                <a:ext cx="3932247" cy="1280059"/>
              </a:xfrm>
              <a:prstGeom prst="rect">
                <a:avLst/>
              </a:prstGeom>
            </p:spPr>
            <p:txBody>
              <a:bodyPr lIns="34759" tIns="34759" rIns="34759" bIns="34759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-123825"/>
              <a:ext cx="21640800" cy="1973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b="1">
                  <a:solidFill>
                    <a:srgbClr val="F854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Stay connected to the network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txelderjustice.org/join-network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4769538" y="2839669"/>
              <a:ext cx="3118195" cy="3129790"/>
            </a:xfrm>
            <a:custGeom>
              <a:avLst/>
              <a:gdLst/>
              <a:ahLst/>
              <a:cxnLst/>
              <a:rect l="l" t="t" r="r" b="b"/>
              <a:pathLst>
                <a:path w="3118195" h="3129790">
                  <a:moveTo>
                    <a:pt x="0" y="0"/>
                  </a:moveTo>
                  <a:lnTo>
                    <a:pt x="3118195" y="0"/>
                  </a:lnTo>
                  <a:lnTo>
                    <a:pt x="3118195" y="3129790"/>
                  </a:lnTo>
                  <a:lnTo>
                    <a:pt x="0" y="3129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039" t="-10743" r="-10783" b="-96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42378" y="2822567"/>
              <a:ext cx="8928884" cy="3106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Statewide education and shared learning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Partner connections and introductions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Virtual meetings and Partner Spotlights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Texas Elder Justice Summit</a:t>
              </a:r>
            </a:p>
            <a:p>
              <a:pPr marL="474978" lvl="1" indent="-237489" algn="l">
                <a:lnSpc>
                  <a:spcPts val="3079"/>
                </a:lnSpc>
                <a:buFont typeface="Arial"/>
                <a:buChar char="•"/>
              </a:pPr>
              <a:r>
                <a:rPr lang="en-US" sz="21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Emerging issues, resources and opportunities to collaborate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67049" y="7382376"/>
              <a:ext cx="15706702" cy="2239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Lyn Scott, TxCG</a:t>
              </a:r>
            </a:p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Chief Executive Officer</a:t>
              </a:r>
            </a:p>
            <a:p>
              <a:pPr algn="ctr">
                <a:lnSpc>
                  <a:spcPts val="3500"/>
                </a:lnSpc>
              </a:pPr>
              <a:r>
                <a:rPr lang="en-US" sz="2500">
                  <a:solidFill>
                    <a:srgbClr val="F8544A"/>
                  </a:solidFill>
                  <a:latin typeface="Poppins"/>
                  <a:ea typeface="Poppins"/>
                  <a:cs typeface="Poppins"/>
                  <a:sym typeface="Poppins"/>
                </a:rPr>
                <a:t>Guardianship Services, Inc.  |  Texas Elder Justice Coalition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788668" y="0"/>
              <a:ext cx="23595332" cy="13716000"/>
              <a:chOff x="0" y="0"/>
              <a:chExt cx="4660806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660807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660807" h="2709333">
                    <a:moveTo>
                      <a:pt x="0" y="0"/>
                    </a:moveTo>
                    <a:lnTo>
                      <a:pt x="4660807" y="0"/>
                    </a:lnTo>
                    <a:lnTo>
                      <a:pt x="4660807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56427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66675"/>
                <a:ext cx="4660806" cy="27760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0"/>
              <a:ext cx="788668" cy="13716000"/>
              <a:chOff x="0" y="0"/>
              <a:chExt cx="155786" cy="270933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55786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155786" h="2709333">
                    <a:moveTo>
                      <a:pt x="0" y="0"/>
                    </a:moveTo>
                    <a:lnTo>
                      <a:pt x="155786" y="0"/>
                    </a:lnTo>
                    <a:lnTo>
                      <a:pt x="155786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F854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66675"/>
                <a:ext cx="155786" cy="27760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4712109" y="3326360"/>
            <a:ext cx="3745692" cy="2771812"/>
          </a:xfrm>
          <a:custGeom>
            <a:avLst/>
            <a:gdLst/>
            <a:ahLst/>
            <a:cxnLst/>
            <a:rect l="l" t="t" r="r" b="b"/>
            <a:pathLst>
              <a:path w="3745692" h="2771812">
                <a:moveTo>
                  <a:pt x="0" y="0"/>
                </a:moveTo>
                <a:lnTo>
                  <a:pt x="3745692" y="0"/>
                </a:lnTo>
                <a:lnTo>
                  <a:pt x="3745692" y="2771812"/>
                </a:lnTo>
                <a:lnTo>
                  <a:pt x="0" y="27718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114414" y="7405530"/>
            <a:ext cx="8941082" cy="105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-135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The strength of the response depends on the strength of the relationships that existed before the crisis.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142775" y="3027716"/>
            <a:ext cx="688435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142775" y="1709896"/>
            <a:ext cx="6884359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 spc="-269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THANK YOU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572984" y="0"/>
            <a:ext cx="6715016" cy="10287000"/>
            <a:chOff x="0" y="0"/>
            <a:chExt cx="823862" cy="126210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3862" cy="1262106"/>
            </a:xfrm>
            <a:custGeom>
              <a:avLst/>
              <a:gdLst/>
              <a:ahLst/>
              <a:cxnLst/>
              <a:rect l="l" t="t" r="r" b="b"/>
              <a:pathLst>
                <a:path w="823862" h="1262106">
                  <a:moveTo>
                    <a:pt x="203200" y="0"/>
                  </a:moveTo>
                  <a:lnTo>
                    <a:pt x="823862" y="0"/>
                  </a:lnTo>
                  <a:lnTo>
                    <a:pt x="620662" y="1262106"/>
                  </a:lnTo>
                  <a:lnTo>
                    <a:pt x="0" y="1262106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4"/>
              <a:stretch>
                <a:fillRect l="-133892" r="-38451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1988599" y="412126"/>
            <a:ext cx="2155393" cy="2207565"/>
          </a:xfrm>
          <a:custGeom>
            <a:avLst/>
            <a:gdLst/>
            <a:ahLst/>
            <a:cxnLst/>
            <a:rect l="l" t="t" r="r" b="b"/>
            <a:pathLst>
              <a:path w="2155393" h="2207565">
                <a:moveTo>
                  <a:pt x="0" y="0"/>
                </a:moveTo>
                <a:lnTo>
                  <a:pt x="2155393" y="0"/>
                </a:lnTo>
                <a:lnTo>
                  <a:pt x="2155393" y="2207565"/>
                </a:lnTo>
                <a:lnTo>
                  <a:pt x="0" y="22075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519" t="-7260" r="-15801" b="-9667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6E2D556AE1FD409D0F0D1FFA4A4E0B" ma:contentTypeVersion="11" ma:contentTypeDescription="Create a new document." ma:contentTypeScope="" ma:versionID="064263e0bc47a20a52b0cf9026a19726">
  <xsd:schema xmlns:xsd="http://www.w3.org/2001/XMLSchema" xmlns:xs="http://www.w3.org/2001/XMLSchema" xmlns:p="http://schemas.microsoft.com/office/2006/metadata/properties" xmlns:ns3="efc021d3-fb14-44dd-96cd-d978d61323fa" targetNamespace="http://schemas.microsoft.com/office/2006/metadata/properties" ma:root="true" ma:fieldsID="f4ea0f14756839440b70a11be98747ab" ns3:_="">
    <xsd:import namespace="efc021d3-fb14-44dd-96cd-d978d61323f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021d3-fb14-44dd-96cd-d978d61323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fc021d3-fb14-44dd-96cd-d978d61323fa" xsi:nil="true"/>
  </documentManagement>
</p:properties>
</file>

<file path=customXml/itemProps1.xml><?xml version="1.0" encoding="utf-8"?>
<ds:datastoreItem xmlns:ds="http://schemas.openxmlformats.org/officeDocument/2006/customXml" ds:itemID="{A9B0B02F-EF92-407C-B9E4-9AE25DAF71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021d3-fb14-44dd-96cd-d978d61323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108F1D-8064-4ED6-BFA5-217EF4B979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5BB259-1D3F-4DF5-9058-451908AA36C0}">
  <ds:schemaRefs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fc021d3-fb14-44dd-96cd-d978d61323f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634</Words>
  <Application>Microsoft Office PowerPoint</Application>
  <PresentationFormat>Custom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Arial</vt:lpstr>
      <vt:lpstr>Raleway Bold</vt:lpstr>
      <vt:lpstr>Poppins Bold</vt:lpstr>
      <vt:lpstr>Raleway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TEJC-SUMMIT-PRESENTATION</dc:title>
  <dc:creator>Lyn Scott</dc:creator>
  <cp:lastModifiedBy>Lyn Scott</cp:lastModifiedBy>
  <cp:revision>3</cp:revision>
  <dcterms:created xsi:type="dcterms:W3CDTF">2006-08-16T00:00:00Z</dcterms:created>
  <dcterms:modified xsi:type="dcterms:W3CDTF">2026-09-06T22:59:07Z</dcterms:modified>
  <dc:identifier>DAHUbxcu9UI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0x0101008C6E2D556AE1FD409D0F0D1FFA4A4E0B</vt:lpwstr>
  </property>
</Properties>
</file>