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  <p:sldMasterId id="2147483705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12192000" cy="6858000"/>
  <p:notesSz cx="6858000" cy="9144000"/>
  <p:embeddedFontLst>
    <p:embeddedFont>
      <p:font typeface="Cambria" panose="02040503050406030204" pitchFamily="18" charset="0"/>
      <p:regular r:id="rId37"/>
      <p:bold r:id="rId38"/>
      <p:italic r:id="rId39"/>
      <p:boldItalic r:id="rId40"/>
    </p:embeddedFont>
    <p:embeddedFont>
      <p:font typeface="Montserrat" panose="00000500000000000000" pitchFamily="2" charset="0"/>
      <p:regular r:id="rId41"/>
      <p:bold r:id="rId42"/>
      <p:italic r:id="rId43"/>
      <p:boldItalic r:id="rId44"/>
    </p:embeddedFont>
    <p:embeddedFont>
      <p:font typeface="Play" panose="020B0604020202020204" charset="0"/>
      <p:regular r:id="rId45"/>
      <p:bold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60">
          <p15:clr>
            <a:srgbClr val="A4A3A4"/>
          </p15:clr>
        </p15:guide>
        <p15:guide id="2" pos="60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jE8eD4lMxSizo1k6ZcOguAw/O/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7B2C4C-828A-41D9-86D5-DDD548B88900}">
  <a:tblStyle styleId="{F47B2C4C-828A-41D9-86D5-DDD548B8890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588" y="56"/>
      </p:cViewPr>
      <p:guideLst>
        <p:guide orient="horz" pos="360"/>
        <p:guide pos="6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3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6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7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b4fb106b3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g3fb4fb106b3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a6511d62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a6511d629_0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g3fa6511d629_0_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b4fb106b3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0" name="Google Shape;350;g3fb4fb106b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b4fb106b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0" name="Google Shape;360;g3fb4fb106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a6511d62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fa6511d629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g3fa6511d629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fa6511d62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fa6511d629_0_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g3fa6511d629_0_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2" name="Google Shape;3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/>
              <a:t>The means by which solar panels are being sold today in the US is fundamentally broken; really easy for those sales to not meet the consumer’s expectations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01" name="Google Shape;40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3" name="Google Shape;4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0" name="Google Shape;4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-US"/>
              <a:t>The means by which solar panels are being sold today in the US is fundamentally broken; really easy for those sales to not meet the consumer’s expectations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37" name="Google Shape;4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3" name="Google Shape;4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409dc6492c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g409dc6492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5" name="Google Shape;45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3" name="Google Shape;46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9" name="Google Shape;47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b4fb106b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fb4fb106b3_0_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g3fb4fb106b3_0_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a6892db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fa6892dba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g3fa6892dba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b4fb106b3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fb4fb106b3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g3fb4fb106b3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7" name="Google Shape;507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409dc6492ca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2" name="Google Shape;512;g409dc6492c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409dc6492ca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9" name="Google Shape;519;g409dc6492ca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5" name="Google Shape;525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0" name="Google Shape;530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409dc6492ca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5" name="Google Shape;535;g409dc6492c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409dc6492ca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4" name="Google Shape;544;g409dc6492c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_Title">
  <p:cSld name="White_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title"/>
          </p:nvPr>
        </p:nvSpPr>
        <p:spPr>
          <a:xfrm>
            <a:off x="460692" y="1747101"/>
            <a:ext cx="8664825" cy="222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7200"/>
              <a:buFont typeface="Play"/>
              <a:buNone/>
              <a:defRPr sz="7200" b="1" cap="none">
                <a:solidFill>
                  <a:srgbClr val="EC13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1"/>
          </p:nvPr>
        </p:nvSpPr>
        <p:spPr>
          <a:xfrm>
            <a:off x="460692" y="4110088"/>
            <a:ext cx="8664825" cy="69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b" anchorCtr="0">
            <a:normAutofit/>
          </a:bodyPr>
          <a:lstStyle>
            <a:lvl1pPr marL="457200" lvl="0" indent="-228600" algn="l">
              <a:lnSpc>
                <a:spcPct val="8000"/>
              </a:lnSpc>
              <a:spcBef>
                <a:spcPts val="1000"/>
              </a:spcBef>
              <a:spcAft>
                <a:spcPts val="0"/>
              </a:spcAft>
              <a:buClr>
                <a:srgbClr val="EC1300"/>
              </a:buClr>
              <a:buSzPts val="4800"/>
              <a:buNone/>
              <a:defRPr sz="4800">
                <a:solidFill>
                  <a:srgbClr val="EC130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7"/>
          <p:cNvSpPr txBox="1"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8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6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6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8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8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8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8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88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8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88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1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2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9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9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9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4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4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9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y_Interior_2">
  <p:cSld name="Gray_Interior_2">
    <p:bg>
      <p:bgPr>
        <a:solidFill>
          <a:srgbClr val="E6E6E6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5"/>
          <p:cNvSpPr txBox="1"/>
          <p:nvPr/>
        </p:nvSpPr>
        <p:spPr>
          <a:xfrm>
            <a:off x="8940800" y="632006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EC13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EC1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5"/>
          <p:cNvSpPr txBox="1">
            <a:spLocks noGrp="1"/>
          </p:cNvSpPr>
          <p:nvPr>
            <p:ph type="title"/>
          </p:nvPr>
        </p:nvSpPr>
        <p:spPr>
          <a:xfrm>
            <a:off x="609601" y="458551"/>
            <a:ext cx="8691513" cy="67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3733"/>
              <a:buFont typeface="Play"/>
              <a:buNone/>
              <a:defRPr sz="3733" b="1">
                <a:solidFill>
                  <a:srgbClr val="EC13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5"/>
          <p:cNvSpPr txBox="1">
            <a:spLocks noGrp="1"/>
          </p:cNvSpPr>
          <p:nvPr>
            <p:ph type="body" idx="1"/>
          </p:nvPr>
        </p:nvSpPr>
        <p:spPr>
          <a:xfrm>
            <a:off x="609601" y="1317981"/>
            <a:ext cx="86915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1pPr>
            <a:lvl2pPr marL="914400" lvl="1" indent="-431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2pPr>
            <a:lvl3pPr marL="1371600" lvl="2" indent="-431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3pPr>
            <a:lvl4pPr marL="1828800" lvl="3" indent="-431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4pPr>
            <a:lvl5pPr marL="2286000" lvl="4" indent="-431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3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1" y="6320068"/>
            <a:ext cx="1764033" cy="362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_Title">
  <p:cSld name="White_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3"/>
          <p:cNvSpPr txBox="1">
            <a:spLocks noGrp="1"/>
          </p:cNvSpPr>
          <p:nvPr>
            <p:ph type="title"/>
          </p:nvPr>
        </p:nvSpPr>
        <p:spPr>
          <a:xfrm>
            <a:off x="460692" y="1747101"/>
            <a:ext cx="8664825" cy="222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7200"/>
              <a:buFont typeface="Arial"/>
              <a:buNone/>
              <a:defRPr sz="7200" b="1" cap="none">
                <a:solidFill>
                  <a:srgbClr val="EC13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3"/>
          <p:cNvSpPr txBox="1">
            <a:spLocks noGrp="1"/>
          </p:cNvSpPr>
          <p:nvPr>
            <p:ph type="body" idx="1"/>
          </p:nvPr>
        </p:nvSpPr>
        <p:spPr>
          <a:xfrm>
            <a:off x="460692" y="4110088"/>
            <a:ext cx="8664825" cy="69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875" rIns="91425" bIns="0" anchor="b" anchorCtr="0">
            <a:normAutofit/>
          </a:bodyPr>
          <a:lstStyle>
            <a:lvl1pPr marL="457200" lvl="0" indent="-228600" algn="l">
              <a:lnSpc>
                <a:spcPct val="8000"/>
              </a:lnSpc>
              <a:spcBef>
                <a:spcPts val="1800"/>
              </a:spcBef>
              <a:spcAft>
                <a:spcPts val="0"/>
              </a:spcAft>
              <a:buSzPts val="4800"/>
              <a:buNone/>
              <a:defRPr sz="4800">
                <a:solidFill>
                  <a:srgbClr val="EC130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8C8C8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33"/>
              <a:buNone/>
              <a:defRPr sz="2133">
                <a:solidFill>
                  <a:srgbClr val="8C8C8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67"/>
              <a:buNone/>
              <a:defRPr sz="1867">
                <a:solidFill>
                  <a:srgbClr val="8C8C8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67"/>
              <a:buNone/>
              <a:defRPr sz="1867">
                <a:solidFill>
                  <a:srgbClr val="8C8C8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67"/>
              <a:buNone/>
              <a:defRPr sz="1867">
                <a:solidFill>
                  <a:srgbClr val="8C8C8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67"/>
              <a:buNone/>
              <a:defRPr sz="1867">
                <a:solidFill>
                  <a:srgbClr val="8C8C8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67"/>
              <a:buNone/>
              <a:defRPr sz="1867">
                <a:solidFill>
                  <a:srgbClr val="8C8C8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67"/>
              <a:buNone/>
              <a:defRPr sz="1867">
                <a:solidFill>
                  <a:srgbClr val="8C8C8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8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8"/>
          <p:cNvSpPr/>
          <p:nvPr/>
        </p:nvSpPr>
        <p:spPr>
          <a:xfrm>
            <a:off x="-6056" y="6128297"/>
            <a:ext cx="369394" cy="738786"/>
          </a:xfrm>
          <a:custGeom>
            <a:avLst/>
            <a:gdLst/>
            <a:ahLst/>
            <a:cxnLst/>
            <a:rect l="l" t="t" r="r" b="b"/>
            <a:pathLst>
              <a:path w="369394" h="738786" extrusionOk="0">
                <a:moveTo>
                  <a:pt x="0" y="0"/>
                </a:moveTo>
                <a:lnTo>
                  <a:pt x="369394" y="0"/>
                </a:lnTo>
                <a:lnTo>
                  <a:pt x="175614" y="738786"/>
                </a:lnTo>
                <a:lnTo>
                  <a:pt x="0" y="73878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8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body" idx="1"/>
          </p:nvPr>
        </p:nvSpPr>
        <p:spPr>
          <a:xfrm>
            <a:off x="1859504" y="1828800"/>
            <a:ext cx="976838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000"/>
              <a:buFont typeface="NTR"/>
              <a:buChar char="-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NTR"/>
              <a:buChar char="-"/>
              <a:defRPr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600"/>
              <a:buFont typeface="NTR"/>
              <a:buChar char="-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NTR"/>
              <a:buChar char="-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NTR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/>
          <p:nvPr/>
        </p:nvSpPr>
        <p:spPr>
          <a:xfrm>
            <a:off x="-84752" y="0"/>
            <a:ext cx="1888177" cy="6875813"/>
          </a:xfrm>
          <a:custGeom>
            <a:avLst/>
            <a:gdLst/>
            <a:ahLst/>
            <a:cxnLst/>
            <a:rect l="l" t="t" r="r" b="b"/>
            <a:pathLst>
              <a:path w="1888177" h="6875813" extrusionOk="0">
                <a:moveTo>
                  <a:pt x="23751" y="0"/>
                </a:moveTo>
                <a:lnTo>
                  <a:pt x="1888177" y="0"/>
                </a:lnTo>
                <a:lnTo>
                  <a:pt x="106878" y="6875813"/>
                </a:lnTo>
                <a:lnTo>
                  <a:pt x="0" y="6875813"/>
                </a:lnTo>
                <a:lnTo>
                  <a:pt x="23751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" name="Google Shape;105;p38"/>
          <p:cNvCxnSpPr/>
          <p:nvPr/>
        </p:nvCxnSpPr>
        <p:spPr>
          <a:xfrm flipH="1">
            <a:off x="135924" y="-49316"/>
            <a:ext cx="1723580" cy="6715741"/>
          </a:xfrm>
          <a:prstGeom prst="straightConnector1">
            <a:avLst/>
          </a:prstGeom>
          <a:noFill/>
          <a:ln w="31750" cap="flat" cmpd="sng">
            <a:solidFill>
              <a:srgbClr val="96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06" name="Google Shape;106;p38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9"/>
          <p:cNvSpPr txBox="1">
            <a:spLocks noGrp="1"/>
          </p:cNvSpPr>
          <p:nvPr>
            <p:ph type="title"/>
          </p:nvPr>
        </p:nvSpPr>
        <p:spPr>
          <a:xfrm>
            <a:off x="597157" y="381000"/>
            <a:ext cx="1103073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9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39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40" descr="A picture containing building, large, sitting, gol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7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47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8" descr="Graphical user interface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7822" y="0"/>
            <a:ext cx="4476622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8"/>
          <p:cNvSpPr txBox="1">
            <a:spLocks noGrp="1"/>
          </p:cNvSpPr>
          <p:nvPr>
            <p:ph type="title"/>
          </p:nvPr>
        </p:nvSpPr>
        <p:spPr>
          <a:xfrm>
            <a:off x="4684643" y="2965174"/>
            <a:ext cx="4996070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48" descr="A picture containing background patter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1804" y="5657264"/>
            <a:ext cx="1453701" cy="7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Only">
  <p:cSld name="6_Title Onl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9"/>
          <p:cNvSpPr txBox="1">
            <a:spLocks noGrp="1"/>
          </p:cNvSpPr>
          <p:nvPr>
            <p:ph type="title"/>
          </p:nvPr>
        </p:nvSpPr>
        <p:spPr>
          <a:xfrm>
            <a:off x="4684643" y="2965174"/>
            <a:ext cx="4996070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4" name="Google Shape;124;p49" descr="Graphical user interfac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7822" y="0"/>
            <a:ext cx="4476622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9" descr="A picture containing background patter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81804" y="5657264"/>
            <a:ext cx="1453701" cy="7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0" descr="A picture containing wooden, table, wood, sitt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Title Slide">
  <p:cSld name="9_Title Slide"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51" descr="A person sitting on a tab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Slide">
  <p:cSld name="2_Title Slide"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2"/>
          <p:cNvPicPr preferRelativeResize="0"/>
          <p:nvPr/>
        </p:nvPicPr>
        <p:blipFill rotWithShape="1">
          <a:blip r:embed="rId2">
            <a:alphaModFix/>
          </a:blip>
          <a:srcRect t="1565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52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Title Slide">
  <p:cSld name="4_Title Slide"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53" descr="A picture containing outdoor, wave, ocean floo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6927"/>
            <a:ext cx="12192001" cy="689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3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Title Slide">
  <p:cSld name="7_Title Slide"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4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Title Slide">
  <p:cSld name="12_Title Slide"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55" descr="A field of flowers with a sunset in the background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90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55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5_Title Slide">
  <p:cSld name="15_Title Slide"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56" descr="A picture containing text, build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56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6_Title Slide">
  <p:cSld name="16_Title Slide"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57" descr="A close - up of the columns of a building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57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7_Title Slide">
  <p:cSld name="17_Title Slide"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58" descr="A picture containing sky, outdoor, grass, stand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58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3_Title Slide">
  <p:cSld name="13_Title Slide"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411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59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4_Title Slide">
  <p:cSld name="14_Title Slide"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60" descr="A picture containing outdoor, tree, sky, cloudy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1882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60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8_Title Slide">
  <p:cSld name="18_Title Slide"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61"/>
          <p:cNvPicPr preferRelativeResize="0"/>
          <p:nvPr/>
        </p:nvPicPr>
        <p:blipFill rotWithShape="1">
          <a:blip r:embed="rId2">
            <a:alphaModFix/>
          </a:blip>
          <a:srcRect t="7760" b="776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1882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6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Title Slide">
  <p:cSld name="8_Title Slide"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62" descr="A blue sky with clouds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62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Title Slide">
  <p:cSld name="10_Title Slide"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63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Title Slide">
  <p:cSld name="11_Title Slide"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1178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64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">
  <p:cSld name="3_Title Slide"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65" descr="A newspaper on a tab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8206"/>
            <a:ext cx="12192000" cy="692873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65"/>
          <p:cNvSpPr/>
          <p:nvPr/>
        </p:nvSpPr>
        <p:spPr>
          <a:xfrm>
            <a:off x="0" y="0"/>
            <a:ext cx="12192000" cy="6928736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65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66"/>
          <p:cNvSpPr/>
          <p:nvPr/>
        </p:nvSpPr>
        <p:spPr>
          <a:xfrm>
            <a:off x="-6056" y="6128297"/>
            <a:ext cx="369394" cy="738786"/>
          </a:xfrm>
          <a:custGeom>
            <a:avLst/>
            <a:gdLst/>
            <a:ahLst/>
            <a:cxnLst/>
            <a:rect l="l" t="t" r="r" b="b"/>
            <a:pathLst>
              <a:path w="369394" h="738786" extrusionOk="0">
                <a:moveTo>
                  <a:pt x="0" y="0"/>
                </a:moveTo>
                <a:lnTo>
                  <a:pt x="369394" y="0"/>
                </a:lnTo>
                <a:lnTo>
                  <a:pt x="175614" y="738786"/>
                </a:lnTo>
                <a:lnTo>
                  <a:pt x="0" y="73878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248" y="1"/>
            <a:ext cx="12196362" cy="686708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66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body" idx="1"/>
          </p:nvPr>
        </p:nvSpPr>
        <p:spPr>
          <a:xfrm>
            <a:off x="1859504" y="1828800"/>
            <a:ext cx="976838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000"/>
              <a:buFont typeface="NTR"/>
              <a:buChar char="-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NTR"/>
              <a:buChar char="-"/>
              <a:defRPr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600"/>
              <a:buFont typeface="NTR"/>
              <a:buChar char="-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NTR"/>
              <a:buChar char="-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NTR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189" name="Google Shape;189;p66"/>
          <p:cNvCxnSpPr/>
          <p:nvPr/>
        </p:nvCxnSpPr>
        <p:spPr>
          <a:xfrm flipH="1">
            <a:off x="135924" y="-49316"/>
            <a:ext cx="1723580" cy="6715741"/>
          </a:xfrm>
          <a:prstGeom prst="straightConnector1">
            <a:avLst/>
          </a:prstGeom>
          <a:noFill/>
          <a:ln w="31750" cap="flat" cmpd="sng">
            <a:solidFill>
              <a:srgbClr val="96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90" name="Google Shape;190;p66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67"/>
          <p:cNvSpPr/>
          <p:nvPr/>
        </p:nvSpPr>
        <p:spPr>
          <a:xfrm>
            <a:off x="-6056" y="6128297"/>
            <a:ext cx="369394" cy="738786"/>
          </a:xfrm>
          <a:custGeom>
            <a:avLst/>
            <a:gdLst/>
            <a:ahLst/>
            <a:cxnLst/>
            <a:rect l="l" t="t" r="r" b="b"/>
            <a:pathLst>
              <a:path w="369394" h="738786" extrusionOk="0">
                <a:moveTo>
                  <a:pt x="0" y="0"/>
                </a:moveTo>
                <a:lnTo>
                  <a:pt x="369394" y="0"/>
                </a:lnTo>
                <a:lnTo>
                  <a:pt x="175614" y="738786"/>
                </a:lnTo>
                <a:lnTo>
                  <a:pt x="0" y="738786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67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1"/>
          </p:nvPr>
        </p:nvSpPr>
        <p:spPr>
          <a:xfrm>
            <a:off x="1859504" y="1828800"/>
            <a:ext cx="976838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000"/>
              <a:buFont typeface="NTR"/>
              <a:buChar char="-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NTR"/>
              <a:buChar char="-"/>
              <a:defRPr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600"/>
              <a:buFont typeface="NTR"/>
              <a:buChar char="-"/>
              <a:defRPr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NTR"/>
              <a:buChar char="-"/>
              <a:defRPr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NTR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196" name="Google Shape;196;p67"/>
          <p:cNvCxnSpPr/>
          <p:nvPr/>
        </p:nvCxnSpPr>
        <p:spPr>
          <a:xfrm flipH="1">
            <a:off x="135924" y="-49316"/>
            <a:ext cx="1723580" cy="6715741"/>
          </a:xfrm>
          <a:prstGeom prst="straightConnector1">
            <a:avLst/>
          </a:prstGeom>
          <a:noFill/>
          <a:ln w="31750" cap="flat" cmpd="sng">
            <a:solidFill>
              <a:srgbClr val="96000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97" name="Google Shape;197;p67"/>
          <p:cNvSpPr/>
          <p:nvPr/>
        </p:nvSpPr>
        <p:spPr>
          <a:xfrm>
            <a:off x="-78377" y="-52251"/>
            <a:ext cx="1867988" cy="6949440"/>
          </a:xfrm>
          <a:custGeom>
            <a:avLst/>
            <a:gdLst/>
            <a:ahLst/>
            <a:cxnLst/>
            <a:rect l="l" t="t" r="r" b="b"/>
            <a:pathLst>
              <a:path w="1867988" h="6949440" extrusionOk="0">
                <a:moveTo>
                  <a:pt x="0" y="0"/>
                </a:moveTo>
                <a:lnTo>
                  <a:pt x="1867988" y="0"/>
                </a:lnTo>
                <a:lnTo>
                  <a:pt x="78377" y="6949440"/>
                </a:lnTo>
                <a:lnTo>
                  <a:pt x="13063" y="6949440"/>
                </a:lnTo>
                <a:cubicBezTo>
                  <a:pt x="8709" y="4632960"/>
                  <a:pt x="4354" y="2316480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67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dk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8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8"/>
          <p:cNvSpPr/>
          <p:nvPr/>
        </p:nvSpPr>
        <p:spPr>
          <a:xfrm>
            <a:off x="-6056" y="6128297"/>
            <a:ext cx="369394" cy="738786"/>
          </a:xfrm>
          <a:custGeom>
            <a:avLst/>
            <a:gdLst/>
            <a:ahLst/>
            <a:cxnLst/>
            <a:rect l="l" t="t" r="r" b="b"/>
            <a:pathLst>
              <a:path w="369394" h="738786" extrusionOk="0">
                <a:moveTo>
                  <a:pt x="0" y="0"/>
                </a:moveTo>
                <a:lnTo>
                  <a:pt x="369394" y="0"/>
                </a:lnTo>
                <a:lnTo>
                  <a:pt x="175614" y="738786"/>
                </a:lnTo>
                <a:lnTo>
                  <a:pt x="0" y="738786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8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body" idx="1"/>
          </p:nvPr>
        </p:nvSpPr>
        <p:spPr>
          <a:xfrm>
            <a:off x="1859504" y="1828800"/>
            <a:ext cx="9768388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TR"/>
              <a:buChar char="-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TR"/>
              <a:buChar char="-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TR"/>
              <a:buChar char="-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TR"/>
              <a:buChar char="-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TR"/>
              <a:buChar char="-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204" name="Google Shape;204;p68"/>
          <p:cNvCxnSpPr/>
          <p:nvPr/>
        </p:nvCxnSpPr>
        <p:spPr>
          <a:xfrm flipH="1">
            <a:off x="135924" y="-49316"/>
            <a:ext cx="1723580" cy="6715741"/>
          </a:xfrm>
          <a:prstGeom prst="straightConnector1">
            <a:avLst/>
          </a:prstGeom>
          <a:noFill/>
          <a:ln w="317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05" name="Google Shape;205;p68"/>
          <p:cNvSpPr/>
          <p:nvPr/>
        </p:nvSpPr>
        <p:spPr>
          <a:xfrm>
            <a:off x="-78377" y="-52251"/>
            <a:ext cx="1867988" cy="6949440"/>
          </a:xfrm>
          <a:custGeom>
            <a:avLst/>
            <a:gdLst/>
            <a:ahLst/>
            <a:cxnLst/>
            <a:rect l="l" t="t" r="r" b="b"/>
            <a:pathLst>
              <a:path w="1867988" h="6949440" extrusionOk="0">
                <a:moveTo>
                  <a:pt x="0" y="0"/>
                </a:moveTo>
                <a:lnTo>
                  <a:pt x="1867988" y="0"/>
                </a:lnTo>
                <a:lnTo>
                  <a:pt x="78377" y="6949440"/>
                </a:lnTo>
                <a:lnTo>
                  <a:pt x="13063" y="6949440"/>
                </a:lnTo>
                <a:cubicBezTo>
                  <a:pt x="8709" y="4632960"/>
                  <a:pt x="4354" y="231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68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9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9"/>
          <p:cNvSpPr txBox="1">
            <a:spLocks noGrp="1"/>
          </p:cNvSpPr>
          <p:nvPr>
            <p:ph type="title"/>
          </p:nvPr>
        </p:nvSpPr>
        <p:spPr>
          <a:xfrm>
            <a:off x="597157" y="381000"/>
            <a:ext cx="1103073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9"/>
          <p:cNvSpPr txBox="1">
            <a:spLocks noGrp="1"/>
          </p:cNvSpPr>
          <p:nvPr>
            <p:ph type="body" idx="1"/>
          </p:nvPr>
        </p:nvSpPr>
        <p:spPr>
          <a:xfrm>
            <a:off x="597156" y="1825626"/>
            <a:ext cx="5250977" cy="3771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TR"/>
              <a:buChar char="-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TR"/>
              <a:buChar char="-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TR"/>
              <a:buChar char="-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NTR"/>
              <a:buChar char="-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NTR"/>
              <a:buChar char="-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1" name="Google Shape;211;p69"/>
          <p:cNvSpPr txBox="1">
            <a:spLocks noGrp="1"/>
          </p:cNvSpPr>
          <p:nvPr>
            <p:ph type="body" idx="2"/>
          </p:nvPr>
        </p:nvSpPr>
        <p:spPr>
          <a:xfrm>
            <a:off x="6376915" y="1825626"/>
            <a:ext cx="5250977" cy="3771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TR"/>
              <a:buChar char="-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TR"/>
              <a:buChar char="-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TR"/>
              <a:buChar char="-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NTR"/>
              <a:buChar char="-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NTR"/>
              <a:buChar char="-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212" name="Google Shape;212;p69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Only">
  <p:cSld name="8_Title Only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0"/>
          <p:cNvSpPr txBox="1">
            <a:spLocks noGrp="1"/>
          </p:cNvSpPr>
          <p:nvPr>
            <p:ph type="title"/>
          </p:nvPr>
        </p:nvSpPr>
        <p:spPr>
          <a:xfrm>
            <a:off x="597157" y="381000"/>
            <a:ext cx="1103073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70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70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71" descr="A person standing next to a fores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50769" y="0"/>
            <a:ext cx="854123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71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71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22" name="Google Shape;222;p7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>
  <p:cSld name="2_Title Only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72" descr="A picture containing building, large, sitting, gol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2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2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28" name="Google Shape;228;p72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Only">
  <p:cSld name="5_Title Onl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73" descr="A picture containing wooden, table, wood, sitt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3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3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4" name="Google Shape;234;p73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Only">
  <p:cSld name="7_Title Only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74" descr="A person sitting on a tab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4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4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0" name="Google Shape;240;p74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Only">
  <p:cSld name="9_Title Onl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75"/>
          <p:cNvPicPr preferRelativeResize="0"/>
          <p:nvPr/>
        </p:nvPicPr>
        <p:blipFill rotWithShape="1">
          <a:blip r:embed="rId2">
            <a:alphaModFix/>
          </a:blip>
          <a:srcRect t="1565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6196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75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5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6" name="Google Shape;246;p75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Only">
  <p:cSld name="10_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6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76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1" name="Google Shape;251;p76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Only">
  <p:cSld name="11_Title Only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77" descr="A field of flowers with a sunset in the background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90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7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77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7" name="Google Shape;257;p77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Only">
  <p:cSld name="12_Title Only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78" descr="A close - up of the columns of a building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78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78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78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3" name="Google Shape;263;p78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Only">
  <p:cSld name="3_Title Onl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79" descr="A picture containing sitting, pair, motorcycle, bicyc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9504" y="0"/>
            <a:ext cx="10399211" cy="6905726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9"/>
          <p:cNvSpPr/>
          <p:nvPr/>
        </p:nvSpPr>
        <p:spPr>
          <a:xfrm>
            <a:off x="166257" y="-1"/>
            <a:ext cx="12192000" cy="6913419"/>
          </a:xfrm>
          <a:prstGeom prst="rect">
            <a:avLst/>
          </a:prstGeom>
          <a:solidFill>
            <a:schemeClr val="dk1">
              <a:alpha val="7098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79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79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9" name="Google Shape;269;p79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Only">
  <p:cSld name="13_Title Only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80" descr="A picture containing sky, outdoor, grass, stand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-14022" r="14022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80"/>
          <p:cNvSpPr/>
          <p:nvPr/>
        </p:nvSpPr>
        <p:spPr>
          <a:xfrm>
            <a:off x="0" y="13854"/>
            <a:ext cx="12192000" cy="6858000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80"/>
          <p:cNvSpPr/>
          <p:nvPr/>
        </p:nvSpPr>
        <p:spPr>
          <a:xfrm>
            <a:off x="0" y="-13855"/>
            <a:ext cx="5929745" cy="6913419"/>
          </a:xfrm>
          <a:custGeom>
            <a:avLst/>
            <a:gdLst/>
            <a:ahLst/>
            <a:cxnLst/>
            <a:rect l="l" t="t" r="r" b="b"/>
            <a:pathLst>
              <a:path w="5929745" h="6913419" extrusionOk="0">
                <a:moveTo>
                  <a:pt x="0" y="13855"/>
                </a:moveTo>
                <a:lnTo>
                  <a:pt x="0" y="6913419"/>
                </a:lnTo>
                <a:lnTo>
                  <a:pt x="4100945" y="6913419"/>
                </a:lnTo>
                <a:lnTo>
                  <a:pt x="5929745" y="0"/>
                </a:lnTo>
                <a:lnTo>
                  <a:pt x="0" y="13855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80"/>
          <p:cNvSpPr txBox="1">
            <a:spLocks noGrp="1"/>
          </p:cNvSpPr>
          <p:nvPr>
            <p:ph type="title"/>
          </p:nvPr>
        </p:nvSpPr>
        <p:spPr>
          <a:xfrm>
            <a:off x="597157" y="380999"/>
            <a:ext cx="4432043" cy="1309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75" name="Google Shape;275;p80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Blank">
  <p:cSld name="3_Blank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1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1"/>
          <p:cNvSpPr/>
          <p:nvPr/>
        </p:nvSpPr>
        <p:spPr>
          <a:xfrm>
            <a:off x="0" y="6127844"/>
            <a:ext cx="12192000" cy="730155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81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1_Blank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82" descr="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2364" y="6237843"/>
            <a:ext cx="841951" cy="457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66439" y="283"/>
            <a:ext cx="4435717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83"/>
          <p:cNvSpPr txBox="1"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83"/>
          <p:cNvSpPr txBox="1">
            <a:spLocks noGrp="1"/>
          </p:cNvSpPr>
          <p:nvPr>
            <p:ph type="body" idx="1"/>
          </p:nvPr>
        </p:nvSpPr>
        <p:spPr>
          <a:xfrm>
            <a:off x="597156" y="685800"/>
            <a:ext cx="6319626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Font typeface="NTR"/>
              <a:buChar char="-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TR"/>
              <a:buChar char="-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TR"/>
              <a:buChar char="-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NTR"/>
              <a:buChar char="-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NTR"/>
              <a:buChar char="-"/>
              <a:defRPr sz="1400"/>
            </a:lvl5pPr>
            <a:lvl6pPr marL="2743200" lvl="5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6" name="Google Shape;286;p83"/>
          <p:cNvSpPr txBox="1">
            <a:spLocks noGrp="1"/>
          </p:cNvSpPr>
          <p:nvPr>
            <p:ph type="body" idx="2"/>
          </p:nvPr>
        </p:nvSpPr>
        <p:spPr>
          <a:xfrm>
            <a:off x="8229600" y="4343400"/>
            <a:ext cx="347472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7" name="Google Shape;287;p83"/>
          <p:cNvSpPr/>
          <p:nvPr/>
        </p:nvSpPr>
        <p:spPr>
          <a:xfrm>
            <a:off x="7711702" y="0"/>
            <a:ext cx="54864" cy="6858000"/>
          </a:xfrm>
          <a:prstGeom prst="rect">
            <a:avLst/>
          </a:prstGeom>
          <a:solidFill>
            <a:srgbClr val="960000"/>
          </a:solidFill>
          <a:ln>
            <a:noFill/>
          </a:ln>
          <a:effectLst>
            <a:outerShdw blurRad="25400" dist="25400" algn="t" rotWithShape="0">
              <a:schemeClr val="l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66439" y="283"/>
            <a:ext cx="4435717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84"/>
          <p:cNvSpPr txBox="1"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84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0" y="39413"/>
            <a:ext cx="7731764" cy="6817155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63500" sx="101000" sy="101000" algn="ctr" rotWithShape="0">
              <a:srgbClr val="000000">
                <a:alpha val="14902"/>
              </a:srgbClr>
            </a:outerShdw>
          </a:effectLst>
        </p:spPr>
      </p:sp>
      <p:sp>
        <p:nvSpPr>
          <p:cNvPr id="292" name="Google Shape;292;p84"/>
          <p:cNvSpPr txBox="1">
            <a:spLocks noGrp="1"/>
          </p:cNvSpPr>
          <p:nvPr>
            <p:ph type="body" idx="1"/>
          </p:nvPr>
        </p:nvSpPr>
        <p:spPr>
          <a:xfrm>
            <a:off x="8229600" y="4343400"/>
            <a:ext cx="347472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3" name="Google Shape;293;p84"/>
          <p:cNvSpPr/>
          <p:nvPr/>
        </p:nvSpPr>
        <p:spPr>
          <a:xfrm>
            <a:off x="7711702" y="0"/>
            <a:ext cx="54864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5400" dist="25400" algn="t" rotWithShape="0">
              <a:schemeClr val="lt1">
                <a:alpha val="4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_Interior_1">
  <p:cSld name="White_Interior_1">
    <p:bg>
      <p:bgPr>
        <a:solidFill>
          <a:schemeClr val="lt1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/>
          <p:cNvSpPr txBox="1"/>
          <p:nvPr/>
        </p:nvSpPr>
        <p:spPr>
          <a:xfrm>
            <a:off x="8940800" y="632006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EC13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EC1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4"/>
          <p:cNvSpPr txBox="1">
            <a:spLocks noGrp="1"/>
          </p:cNvSpPr>
          <p:nvPr>
            <p:ph type="title"/>
          </p:nvPr>
        </p:nvSpPr>
        <p:spPr>
          <a:xfrm>
            <a:off x="609601" y="458551"/>
            <a:ext cx="8691513" cy="67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3733"/>
              <a:buFont typeface="Arial"/>
              <a:buNone/>
              <a:defRPr sz="3733" b="1">
                <a:solidFill>
                  <a:srgbClr val="EC13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4"/>
          <p:cNvSpPr txBox="1">
            <a:spLocks noGrp="1"/>
          </p:cNvSpPr>
          <p:nvPr>
            <p:ph type="body" idx="1"/>
          </p:nvPr>
        </p:nvSpPr>
        <p:spPr>
          <a:xfrm>
            <a:off x="609601" y="1317981"/>
            <a:ext cx="86915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1pPr>
            <a:lvl2pPr marL="91440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>
                <a:solidFill>
                  <a:schemeClr val="dk1"/>
                </a:solidFill>
              </a:defRPr>
            </a:lvl2pPr>
            <a:lvl3pPr marL="137160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3pPr>
            <a:lvl4pPr marL="1828800" lvl="3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>
                <a:solidFill>
                  <a:schemeClr val="dk1"/>
                </a:solidFill>
              </a:defRPr>
            </a:lvl4pPr>
            <a:lvl5pPr marL="2286000" lvl="4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»"/>
              <a:defRPr sz="32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3" name="Google Shape;303;p4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1" y="6320068"/>
            <a:ext cx="1764033" cy="362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y_Interior_2">
  <p:cSld name="Gray_Interior_2">
    <p:bg>
      <p:bgPr>
        <a:solidFill>
          <a:srgbClr val="E6E6E6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6"/>
          <p:cNvSpPr txBox="1"/>
          <p:nvPr/>
        </p:nvSpPr>
        <p:spPr>
          <a:xfrm>
            <a:off x="8940800" y="632006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EC13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EC1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46"/>
          <p:cNvSpPr txBox="1">
            <a:spLocks noGrp="1"/>
          </p:cNvSpPr>
          <p:nvPr>
            <p:ph type="title"/>
          </p:nvPr>
        </p:nvSpPr>
        <p:spPr>
          <a:xfrm>
            <a:off x="609601" y="458551"/>
            <a:ext cx="8691513" cy="67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3733"/>
              <a:buFont typeface="Arial"/>
              <a:buNone/>
              <a:defRPr sz="3733" b="1">
                <a:solidFill>
                  <a:srgbClr val="EC13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6"/>
          <p:cNvSpPr txBox="1">
            <a:spLocks noGrp="1"/>
          </p:cNvSpPr>
          <p:nvPr>
            <p:ph type="body" idx="1"/>
          </p:nvPr>
        </p:nvSpPr>
        <p:spPr>
          <a:xfrm>
            <a:off x="609601" y="1317981"/>
            <a:ext cx="86915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1pPr>
            <a:lvl2pPr marL="914400" lvl="1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>
                <a:solidFill>
                  <a:schemeClr val="dk1"/>
                </a:solidFill>
              </a:defRPr>
            </a:lvl2pPr>
            <a:lvl3pPr marL="1371600" lvl="2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solidFill>
                  <a:schemeClr val="dk1"/>
                </a:solidFill>
              </a:defRPr>
            </a:lvl3pPr>
            <a:lvl4pPr marL="1828800" lvl="3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>
                <a:solidFill>
                  <a:schemeClr val="dk1"/>
                </a:solidFill>
              </a:defRPr>
            </a:lvl4pPr>
            <a:lvl5pPr marL="2286000" lvl="4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»"/>
              <a:defRPr sz="32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2"/>
          <p:cNvSpPr txBox="1">
            <a:spLocks noGrp="1"/>
          </p:cNvSpPr>
          <p:nvPr>
            <p:ph type="title"/>
          </p:nvPr>
        </p:nvSpPr>
        <p:spPr>
          <a:xfrm>
            <a:off x="597157" y="381000"/>
            <a:ext cx="1103073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96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body" idx="1"/>
          </p:nvPr>
        </p:nvSpPr>
        <p:spPr>
          <a:xfrm>
            <a:off x="597157" y="1828800"/>
            <a:ext cx="11030735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95" name="Google Shape;95;p32"/>
          <p:cNvSpPr txBox="1"/>
          <p:nvPr/>
        </p:nvSpPr>
        <p:spPr>
          <a:xfrm>
            <a:off x="597156" y="6377258"/>
            <a:ext cx="698241" cy="23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67"/>
              <a:buFont typeface="Arial"/>
              <a:buNone/>
              <a:defRPr sz="5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6" name="Google Shape;296;p4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555" algn="l" rtl="0">
              <a:lnSpc>
                <a:spcPct val="100000"/>
              </a:lnSpc>
              <a:spcBef>
                <a:spcPts val="853"/>
              </a:spcBef>
              <a:spcAft>
                <a:spcPts val="0"/>
              </a:spcAft>
              <a:buClr>
                <a:schemeClr val="lt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65646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lt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9795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9795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9795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9795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9795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7" name="Google Shape;297;p42"/>
          <p:cNvSpPr txBox="1">
            <a:spLocks noGrp="1"/>
          </p:cNvSpPr>
          <p:nvPr>
            <p:ph type="ftr" idx="11"/>
          </p:nvPr>
        </p:nvSpPr>
        <p:spPr>
          <a:xfrm>
            <a:off x="2844800" y="6351819"/>
            <a:ext cx="78570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67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8" name="Google Shape;298;p42"/>
          <p:cNvSpPr txBox="1">
            <a:spLocks noGrp="1"/>
          </p:cNvSpPr>
          <p:nvPr>
            <p:ph type="sldNum" idx="12"/>
          </p:nvPr>
        </p:nvSpPr>
        <p:spPr>
          <a:xfrm>
            <a:off x="10871200" y="6356351"/>
            <a:ext cx="711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a.gov/electricity/data/eia861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c.texas.gov/consumer-help/electricity/solar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uters.com/investigations/meta-is-earning-fortune-deluge-fraudulent-ads-documents-show-2025-11-06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cppa.ca.gov/pdf/datamasters_order_signed.pdf" TargetMode="External"/><Relationship Id="rId4" Type="http://schemas.openxmlformats.org/officeDocument/2006/relationships/hyperlink" Target="https://www.justice.gov/archives/opa/pr/marketing-company-agrees-pay-150-million-facilitating-elder-fraud-scheme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llego.senate.gov/news/press-releases/gallego-moreno-introduce-bipartisan-bill-to-crack-down-on-online-scam-ads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nebraskalegislature.gov/FloorDocs/109/PDF/Intro/LB1118.pdf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"/>
          <p:cNvSpPr txBox="1">
            <a:spLocks noGrp="1"/>
          </p:cNvSpPr>
          <p:nvPr>
            <p:ph type="title"/>
          </p:nvPr>
        </p:nvSpPr>
        <p:spPr>
          <a:xfrm>
            <a:off x="0" y="1770791"/>
            <a:ext cx="12192000" cy="1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333"/>
              <a:buNone/>
            </a:pPr>
            <a:r>
              <a:rPr lang="en-US" sz="4200"/>
              <a:t>Scams and Fraud Targeting Older Texans</a:t>
            </a:r>
            <a:br>
              <a:rPr lang="en-US" sz="4200"/>
            </a:br>
            <a:br>
              <a:rPr lang="en-US" sz="4200"/>
            </a:br>
            <a:r>
              <a:rPr lang="en-US" sz="3600" b="0"/>
              <a:t>New Protections and Opportunities</a:t>
            </a:r>
            <a:endParaRPr sz="3600" b="0"/>
          </a:p>
        </p:txBody>
      </p:sp>
      <p:sp>
        <p:nvSpPr>
          <p:cNvPr id="314" name="Google Shape;314;p1"/>
          <p:cNvSpPr txBox="1"/>
          <p:nvPr/>
        </p:nvSpPr>
        <p:spPr>
          <a:xfrm>
            <a:off x="460691" y="4760183"/>
            <a:ext cx="10949181" cy="1357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243825" rIns="121900" bIns="0" anchor="b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2667"/>
              <a:buFont typeface="Arial"/>
              <a:buNone/>
            </a:pPr>
            <a:r>
              <a:rPr lang="en-US" sz="2667" b="0" i="0" u="none" strike="noStrike" cap="none">
                <a:solidFill>
                  <a:srgbClr val="EC1300"/>
                </a:solidFill>
                <a:latin typeface="Arial"/>
                <a:ea typeface="Arial"/>
                <a:cs typeface="Arial"/>
                <a:sym typeface="Arial"/>
              </a:rPr>
              <a:t>Ann Baddour, Texas Appleseed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2667"/>
              <a:buFont typeface="Arial"/>
              <a:buNone/>
            </a:pPr>
            <a:r>
              <a:rPr lang="en-US" sz="2667" b="0" i="0" u="none" strike="noStrike" cap="none">
                <a:solidFill>
                  <a:srgbClr val="EC1300"/>
                </a:solidFill>
                <a:latin typeface="Arial"/>
                <a:ea typeface="Arial"/>
                <a:cs typeface="Arial"/>
                <a:sym typeface="Arial"/>
              </a:rPr>
              <a:t>Stephanie Mace, AARP Texas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"/>
          <p:cNvSpPr/>
          <p:nvPr/>
        </p:nvSpPr>
        <p:spPr>
          <a:xfrm>
            <a:off x="2568018" y="2000250"/>
            <a:ext cx="1546781" cy="1545114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rgbClr val="3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0" name="Google Shape;320;p2"/>
          <p:cNvSpPr/>
          <p:nvPr/>
        </p:nvSpPr>
        <p:spPr>
          <a:xfrm>
            <a:off x="7403825" y="1883885"/>
            <a:ext cx="1435378" cy="1545115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rgbClr val="3F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1" name="Google Shape;321;p2"/>
          <p:cNvSpPr txBox="1"/>
          <p:nvPr/>
        </p:nvSpPr>
        <p:spPr>
          <a:xfrm>
            <a:off x="2450833" y="3600450"/>
            <a:ext cx="4026167" cy="201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 Baddour</a:t>
            </a:r>
            <a:b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Texas Appleseed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abaddour@texasappleseed.org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mbria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"/>
          <p:cNvSpPr txBox="1"/>
          <p:nvPr/>
        </p:nvSpPr>
        <p:spPr>
          <a:xfrm>
            <a:off x="7403825" y="3545364"/>
            <a:ext cx="4026167" cy="201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Stephanie Mace</a:t>
            </a:r>
            <a:b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AARP Texas</a:t>
            </a:r>
            <a:b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smace@aarp.org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mbria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"/>
          <p:cNvSpPr txBox="1">
            <a:spLocks noGrp="1"/>
          </p:cNvSpPr>
          <p:nvPr>
            <p:ph type="title"/>
          </p:nvPr>
        </p:nvSpPr>
        <p:spPr>
          <a:xfrm>
            <a:off x="904875" y="396310"/>
            <a:ext cx="108585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4800">
                <a:latin typeface="Montserrat"/>
                <a:ea typeface="Montserrat"/>
                <a:cs typeface="Montserrat"/>
                <a:sym typeface="Montserrat"/>
              </a:rPr>
              <a:t>Agenda</a:t>
            </a:r>
            <a:endParaRPr sz="4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3"/>
          <p:cNvSpPr txBox="1"/>
          <p:nvPr/>
        </p:nvSpPr>
        <p:spPr>
          <a:xfrm>
            <a:off x="1590048" y="1566350"/>
            <a:ext cx="9672900" cy="4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AutoNum type="arabicPeriod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Scam and Fraud Ecosystem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461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AutoNum type="arabicPeriod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New Protections: Solar Panel Sales Fraud and Scams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461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AutoNum type="arabicPeriod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Policy Opportunities: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58888" marR="0" lvl="3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●"/>
            </a:pPr>
            <a:r>
              <a:rPr lang="en-US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Adoption </a:t>
            </a:r>
            <a:r>
              <a:rPr lang="en-US" sz="2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Crypto Kiosk</a:t>
            </a:r>
            <a:r>
              <a:rPr lang="en-US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Protections</a:t>
            </a:r>
            <a:endParaRPr sz="14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58888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●"/>
            </a:pPr>
            <a:r>
              <a:rPr lang="en-US" sz="2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Online Advertiser Accountability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58888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●"/>
            </a:pPr>
            <a:r>
              <a:rPr lang="en-US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Additional </a:t>
            </a:r>
            <a:r>
              <a:rPr lang="en-US" sz="2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Resources for FCIC &amp; Law Enforcement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69913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AutoNum type="arabicPeriod" startAt="4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Opportunities to Get Involved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58888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i="0" u="none" strike="noStrike" cap="non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"/>
          <p:cNvSpPr/>
          <p:nvPr/>
        </p:nvSpPr>
        <p:spPr>
          <a:xfrm>
            <a:off x="9749425" y="6096000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b4fb106b3_0_33"/>
          <p:cNvSpPr txBox="1">
            <a:spLocks noGrp="1"/>
          </p:cNvSpPr>
          <p:nvPr>
            <p:ph type="title"/>
          </p:nvPr>
        </p:nvSpPr>
        <p:spPr>
          <a:xfrm>
            <a:off x="904875" y="396310"/>
            <a:ext cx="108585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Presentation:</a:t>
            </a:r>
            <a:endParaRPr/>
          </a:p>
        </p:txBody>
      </p:sp>
      <p:sp>
        <p:nvSpPr>
          <p:cNvPr id="335" name="Google Shape;335;g3fb4fb106b3_0_33"/>
          <p:cNvSpPr txBox="1"/>
          <p:nvPr/>
        </p:nvSpPr>
        <p:spPr>
          <a:xfrm>
            <a:off x="1590056" y="1566349"/>
            <a:ext cx="7528500" cy="4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Scam and Fraud Ecosystem </a:t>
            </a:r>
            <a:endParaRPr/>
          </a:p>
          <a:p>
            <a:pPr marL="5461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New Protections: Solar Panel Sales Fraud and Scams</a:t>
            </a:r>
            <a:endParaRPr/>
          </a:p>
          <a:p>
            <a:pPr marL="5461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Policy Opportunities:</a:t>
            </a:r>
            <a:endParaRPr/>
          </a:p>
          <a:p>
            <a:pPr marL="1258888" marR="0" lvl="3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Crypto Currency Kiosks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8888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Online Advertiser Accountability</a:t>
            </a:r>
            <a:endParaRPr/>
          </a:p>
          <a:p>
            <a:pPr marL="1258888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Resources for FCIC &amp; Law Enforcement</a:t>
            </a:r>
            <a:endParaRPr/>
          </a:p>
          <a:p>
            <a:pPr marL="569913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 startAt="4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Opportunities to Get Involved</a:t>
            </a:r>
            <a:endParaRPr/>
          </a:p>
          <a:p>
            <a:pPr marL="1258888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g3fb4fb106b3_0_33"/>
          <p:cNvSpPr/>
          <p:nvPr/>
        </p:nvSpPr>
        <p:spPr>
          <a:xfrm>
            <a:off x="9749425" y="6096000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7" name="Google Shape;337;g3fb4fb106b3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53376" cy="65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3fb4fb106b3_0_33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a6511d629_0_52"/>
          <p:cNvSpPr txBox="1">
            <a:spLocks noGrp="1"/>
          </p:cNvSpPr>
          <p:nvPr>
            <p:ph type="title"/>
          </p:nvPr>
        </p:nvSpPr>
        <p:spPr>
          <a:xfrm>
            <a:off x="460692" y="1747101"/>
            <a:ext cx="8664900" cy="222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g3fa6511d629_0_52"/>
          <p:cNvSpPr txBox="1">
            <a:spLocks noGrp="1"/>
          </p:cNvSpPr>
          <p:nvPr>
            <p:ph type="body" idx="1"/>
          </p:nvPr>
        </p:nvSpPr>
        <p:spPr>
          <a:xfrm>
            <a:off x="460692" y="4110088"/>
            <a:ext cx="8664900" cy="691200"/>
          </a:xfrm>
          <a:prstGeom prst="rect">
            <a:avLst/>
          </a:prstGeom>
        </p:spPr>
        <p:txBody>
          <a:bodyPr spcFirstLastPara="1" wrap="square" lIns="91425" tIns="182875" rIns="91425" bIns="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6" name="Google Shape;346;g3fa6511d629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9075"/>
            <a:ext cx="11620500" cy="653652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3fa6511d629_0_52"/>
          <p:cNvSpPr/>
          <p:nvPr/>
        </p:nvSpPr>
        <p:spPr>
          <a:xfrm>
            <a:off x="9730900" y="6144550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b4fb106b3_0_11"/>
          <p:cNvSpPr txBox="1">
            <a:spLocks noGrp="1"/>
          </p:cNvSpPr>
          <p:nvPr>
            <p:ph type="title"/>
          </p:nvPr>
        </p:nvSpPr>
        <p:spPr>
          <a:xfrm>
            <a:off x="871113" y="37555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4800" b="1">
                <a:solidFill>
                  <a:srgbClr val="EC1300"/>
                </a:solidFill>
                <a:latin typeface="Montserrat"/>
                <a:ea typeface="Montserrat"/>
                <a:cs typeface="Montserrat"/>
                <a:sym typeface="Montserrat"/>
              </a:rPr>
              <a:t>Why Fraud is Growing</a:t>
            </a:r>
            <a:endParaRPr sz="4800" b="1">
              <a:solidFill>
                <a:srgbClr val="EC13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g3fb4fb106b3_0_11"/>
          <p:cNvSpPr/>
          <p:nvPr/>
        </p:nvSpPr>
        <p:spPr>
          <a:xfrm>
            <a:off x="9780750" y="6106425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g3fb4fb106b3_0_11"/>
          <p:cNvSpPr txBox="1">
            <a:spLocks noGrp="1"/>
          </p:cNvSpPr>
          <p:nvPr>
            <p:ph type="body" idx="1"/>
          </p:nvPr>
        </p:nvSpPr>
        <p:spPr>
          <a:xfrm>
            <a:off x="871114" y="1691588"/>
            <a:ext cx="5157900" cy="82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>
                <a:latin typeface="Montserrat"/>
                <a:ea typeface="Montserrat"/>
                <a:cs typeface="Montserrat"/>
                <a:sym typeface="Montserrat"/>
              </a:rPr>
              <a:t>Technology</a:t>
            </a:r>
            <a:endParaRPr u="sng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g3fb4fb106b3_0_11"/>
          <p:cNvSpPr txBox="1">
            <a:spLocks noGrp="1"/>
          </p:cNvSpPr>
          <p:nvPr>
            <p:ph type="body" idx="4"/>
          </p:nvPr>
        </p:nvSpPr>
        <p:spPr>
          <a:xfrm>
            <a:off x="6203526" y="2515500"/>
            <a:ext cx="51831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Easier targeting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Fake ads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Investments Scams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u="sng">
                <a:latin typeface="Montserrat"/>
                <a:ea typeface="Montserrat"/>
                <a:cs typeface="Montserrat"/>
                <a:sym typeface="Montserrat"/>
              </a:rPr>
              <a:t>Data Exposure</a:t>
            </a:r>
            <a:endParaRPr sz="2400" b="1" u="sng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Breaches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Oversharing online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Public records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g3fb4fb106b3_0_11"/>
          <p:cNvSpPr txBox="1">
            <a:spLocks noGrp="1"/>
          </p:cNvSpPr>
          <p:nvPr>
            <p:ph type="body" idx="3"/>
          </p:nvPr>
        </p:nvSpPr>
        <p:spPr>
          <a:xfrm>
            <a:off x="6203526" y="1691588"/>
            <a:ext cx="5183100" cy="823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u="sng">
                <a:latin typeface="Montserrat"/>
                <a:ea typeface="Montserrat"/>
                <a:cs typeface="Montserrat"/>
                <a:sym typeface="Montserrat"/>
              </a:rPr>
              <a:t>Social Media</a:t>
            </a:r>
            <a:endParaRPr u="sng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g3fb4fb106b3_0_11"/>
          <p:cNvSpPr txBox="1">
            <a:spLocks noGrp="1"/>
          </p:cNvSpPr>
          <p:nvPr>
            <p:ph type="body" idx="2"/>
          </p:nvPr>
        </p:nvSpPr>
        <p:spPr>
          <a:xfrm>
            <a:off x="871114" y="2515500"/>
            <a:ext cx="5157900" cy="368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AI voice cloning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Deepfakes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Automated phishing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b="1" u="sng">
                <a:latin typeface="Montserrat"/>
                <a:ea typeface="Montserrat"/>
                <a:cs typeface="Montserrat"/>
                <a:sym typeface="Montserrat"/>
              </a:rPr>
              <a:t>Faster Payments </a:t>
            </a:r>
            <a:endParaRPr sz="2400" b="1" u="sng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Instant money transfers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Less time to stop transactions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b4fb106b3_0_0"/>
          <p:cNvSpPr txBox="1">
            <a:spLocks noGrp="1"/>
          </p:cNvSpPr>
          <p:nvPr>
            <p:ph type="title"/>
          </p:nvPr>
        </p:nvSpPr>
        <p:spPr>
          <a:xfrm>
            <a:off x="904875" y="396310"/>
            <a:ext cx="10858500" cy="8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Presentation:</a:t>
            </a:r>
            <a:endParaRPr/>
          </a:p>
        </p:txBody>
      </p:sp>
      <p:sp>
        <p:nvSpPr>
          <p:cNvPr id="363" name="Google Shape;363;g3fb4fb106b3_0_0"/>
          <p:cNvSpPr txBox="1"/>
          <p:nvPr/>
        </p:nvSpPr>
        <p:spPr>
          <a:xfrm>
            <a:off x="1590056" y="1566349"/>
            <a:ext cx="7528500" cy="4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61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Scam and Fraud Ecosystem </a:t>
            </a:r>
            <a:endParaRPr/>
          </a:p>
          <a:p>
            <a:pPr marL="5461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New Protections: Solar Panel Sales Fraud and Scams</a:t>
            </a:r>
            <a:endParaRPr/>
          </a:p>
          <a:p>
            <a:pPr marL="5461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Policy Opportunities:</a:t>
            </a:r>
            <a:endParaRPr/>
          </a:p>
          <a:p>
            <a:pPr marL="1258888" marR="0" lvl="3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Crypto Currency Kiosks</a:t>
            </a: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58888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Online Advertiser Accountability</a:t>
            </a:r>
            <a:endParaRPr/>
          </a:p>
          <a:p>
            <a:pPr marL="1258888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Resources for FCIC &amp; Law Enforcement</a:t>
            </a:r>
            <a:endParaRPr/>
          </a:p>
          <a:p>
            <a:pPr marL="569913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Arial"/>
              <a:buAutoNum type="arabicPeriod" startAt="4"/>
            </a:pPr>
            <a:r>
              <a:rPr lang="en-US" sz="2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Opportunities to Get Involved</a:t>
            </a:r>
            <a:endParaRPr/>
          </a:p>
          <a:p>
            <a:pPr marL="1258888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g3fb4fb106b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214313"/>
            <a:ext cx="11430000" cy="642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g3fb4fb106b3_0_0"/>
          <p:cNvSpPr/>
          <p:nvPr/>
        </p:nvSpPr>
        <p:spPr>
          <a:xfrm>
            <a:off x="9749425" y="6096000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fa6511d629_0_8"/>
          <p:cNvSpPr txBox="1">
            <a:spLocks noGrp="1"/>
          </p:cNvSpPr>
          <p:nvPr>
            <p:ph type="title"/>
          </p:nvPr>
        </p:nvSpPr>
        <p:spPr>
          <a:xfrm>
            <a:off x="460692" y="1747101"/>
            <a:ext cx="8664900" cy="222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3fa6511d629_0_8"/>
          <p:cNvSpPr txBox="1">
            <a:spLocks noGrp="1"/>
          </p:cNvSpPr>
          <p:nvPr>
            <p:ph type="body" idx="1"/>
          </p:nvPr>
        </p:nvSpPr>
        <p:spPr>
          <a:xfrm>
            <a:off x="460692" y="4110088"/>
            <a:ext cx="8664900" cy="691200"/>
          </a:xfrm>
          <a:prstGeom prst="rect">
            <a:avLst/>
          </a:prstGeom>
        </p:spPr>
        <p:txBody>
          <a:bodyPr spcFirstLastPara="1" wrap="square" lIns="91425" tIns="182875" rIns="91425" bIns="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g3fa6511d629_0_8"/>
          <p:cNvSpPr/>
          <p:nvPr/>
        </p:nvSpPr>
        <p:spPr>
          <a:xfrm>
            <a:off x="9667400" y="6125500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4" name="Google Shape;374;g3fa6511d629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38299" cy="6602793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g3fa6511d629_0_8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a6511d629_0_60"/>
          <p:cNvSpPr txBox="1">
            <a:spLocks noGrp="1"/>
          </p:cNvSpPr>
          <p:nvPr>
            <p:ph type="title"/>
          </p:nvPr>
        </p:nvSpPr>
        <p:spPr>
          <a:xfrm>
            <a:off x="460692" y="1747101"/>
            <a:ext cx="8664900" cy="222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g3fa6511d629_0_60"/>
          <p:cNvSpPr txBox="1">
            <a:spLocks noGrp="1"/>
          </p:cNvSpPr>
          <p:nvPr>
            <p:ph type="body" idx="1"/>
          </p:nvPr>
        </p:nvSpPr>
        <p:spPr>
          <a:xfrm>
            <a:off x="460692" y="4110088"/>
            <a:ext cx="8664900" cy="691200"/>
          </a:xfrm>
          <a:prstGeom prst="rect">
            <a:avLst/>
          </a:prstGeom>
        </p:spPr>
        <p:txBody>
          <a:bodyPr spcFirstLastPara="1" wrap="square" lIns="91425" tIns="182875" rIns="91425" bIns="0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3" name="Google Shape;383;g3fa6511d629_0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200"/>
            <a:ext cx="11696700" cy="657940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3fa6511d629_0_60"/>
          <p:cNvSpPr/>
          <p:nvPr/>
        </p:nvSpPr>
        <p:spPr>
          <a:xfrm>
            <a:off x="9730900" y="6144550"/>
            <a:ext cx="2223300" cy="49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3"/>
          <p:cNvSpPr txBox="1">
            <a:spLocks noGrp="1"/>
          </p:cNvSpPr>
          <p:nvPr>
            <p:ph type="title"/>
          </p:nvPr>
        </p:nvSpPr>
        <p:spPr>
          <a:xfrm>
            <a:off x="1275735" y="2164082"/>
            <a:ext cx="9640529" cy="1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New Protections: Solar Panel Sales Fraud and Scams</a:t>
            </a:r>
            <a:endParaRPr sz="3600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SOLAR PANEL LANDSCAPE IN TEXAS</a:t>
            </a:r>
            <a:endParaRPr/>
          </a:p>
        </p:txBody>
      </p:sp>
      <p:sp>
        <p:nvSpPr>
          <p:cNvPr id="395" name="Google Shape;395;p6"/>
          <p:cNvSpPr txBox="1"/>
          <p:nvPr/>
        </p:nvSpPr>
        <p:spPr>
          <a:xfrm>
            <a:off x="1727403" y="1382638"/>
            <a:ext cx="5421300" cy="4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2018 to 2025, Texas power from rooftop solar increased by 818%.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Texas ranks second in the US for residential solar power generation.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Federal tax incentives allowed up to 30% tax credit for </a:t>
            </a: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qualifying</a:t>
            </a: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residential solar panel systems fueled growth, but are no longer available. Local incentives may still exist.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Significant weather events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100"/>
              <a:buFont typeface="NTR"/>
              <a:buChar char="○"/>
            </a:pPr>
            <a: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Winter Storm Uri (2021)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100"/>
              <a:buFont typeface="NTR"/>
              <a:buChar char="○"/>
            </a:pPr>
            <a: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2023 Winter Storm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100"/>
              <a:buFont typeface="NTR"/>
              <a:buChar char="○"/>
            </a:pPr>
            <a:r>
              <a:rPr lang="en-US"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Hurricane Beryl (July 2024)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6"/>
          <p:cNvSpPr txBox="1"/>
          <p:nvPr/>
        </p:nvSpPr>
        <p:spPr>
          <a:xfrm>
            <a:off x="1727403" y="847231"/>
            <a:ext cx="9330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Adoption of Residential Rooftop Solar has Increased</a:t>
            </a:r>
            <a:endParaRPr sz="24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endParaRPr sz="20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97" name="Google Shape;397;p6"/>
          <p:cNvSpPr txBox="1"/>
          <p:nvPr/>
        </p:nvSpPr>
        <p:spPr>
          <a:xfrm>
            <a:off x="6883704" y="5080000"/>
            <a:ext cx="50097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Residential Small Scale Solar Power Generation in Texas, 2018 to 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https://www.eia.gov/electricity/data/eia861m/</a:t>
            </a:r>
            <a:r>
              <a:rPr lang="en-US" sz="12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98" name="Google Shape;398;p6"/>
          <p:cNvGraphicFramePr/>
          <p:nvPr/>
        </p:nvGraphicFramePr>
        <p:xfrm>
          <a:off x="7255668" y="18376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{F47B2C4C-828A-41D9-86D5-DDD548B88900}</a:tableStyleId>
              </a:tblPr>
              <a:tblGrid>
                <a:gridCol w="1313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Year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Generation (GWH)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2018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528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2019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756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2020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1,290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2021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1,884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2022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2,575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2023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3,709 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2024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4,443 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2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US" sz="20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4,844 </a:t>
                      </a:r>
                      <a:endParaRPr sz="1400" u="none" strike="noStrike" cap="none"/>
                    </a:p>
                  </a:txBody>
                  <a:tcPr marL="6350" marR="6350" marT="6350" marB="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8"/>
          <p:cNvSpPr txBox="1">
            <a:spLocks noGrp="1"/>
          </p:cNvSpPr>
          <p:nvPr>
            <p:ph type="title"/>
          </p:nvPr>
        </p:nvSpPr>
        <p:spPr>
          <a:xfrm>
            <a:off x="597157" y="381000"/>
            <a:ext cx="11030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PARTIES INVOLVED IN THE SOLAR PANEL PROCESS</a:t>
            </a:r>
            <a:endParaRPr/>
          </a:p>
        </p:txBody>
      </p:sp>
      <p:sp>
        <p:nvSpPr>
          <p:cNvPr id="404" name="Google Shape;404;p8"/>
          <p:cNvSpPr txBox="1"/>
          <p:nvPr/>
        </p:nvSpPr>
        <p:spPr>
          <a:xfrm>
            <a:off x="582549" y="2996550"/>
            <a:ext cx="3485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4"/>
                </a:solidFill>
                <a:latin typeface="Cambria"/>
                <a:ea typeface="Cambria"/>
                <a:cs typeface="Cambria"/>
                <a:sym typeface="Cambria"/>
              </a:rPr>
              <a:t>Sales</a:t>
            </a:r>
            <a:r>
              <a:rPr lang="en-US" sz="32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strike="noStrike" cap="none">
                <a:solidFill>
                  <a:schemeClr val="accent4"/>
                </a:solidFill>
                <a:latin typeface="Cambria"/>
                <a:ea typeface="Cambria"/>
                <a:cs typeface="Cambria"/>
                <a:sym typeface="Cambria"/>
              </a:rPr>
              <a:t>&amp; Retailers</a:t>
            </a:r>
            <a:br>
              <a:rPr lang="en-US" sz="200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Pitch and provide solar panels to homeowners, primarily door-to-door.</a:t>
            </a: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5" name="Google Shape;405;p8"/>
          <p:cNvSpPr txBox="1"/>
          <p:nvPr/>
        </p:nvSpPr>
        <p:spPr>
          <a:xfrm>
            <a:off x="8004156" y="2996535"/>
            <a:ext cx="348510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4"/>
                </a:solidFill>
                <a:latin typeface="Cambria"/>
                <a:ea typeface="Cambria"/>
                <a:cs typeface="Cambria"/>
                <a:sym typeface="Cambria"/>
              </a:rPr>
              <a:t>Lenders</a:t>
            </a:r>
            <a:br>
              <a:rPr lang="en-US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Arrange financing for the solar panels, often with unfavorable terms for the homeowner.</a:t>
            </a:r>
            <a:endParaRPr sz="20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143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6" name="Google Shape;406;p8"/>
          <p:cNvSpPr txBox="1"/>
          <p:nvPr/>
        </p:nvSpPr>
        <p:spPr>
          <a:xfrm>
            <a:off x="4369902" y="2996535"/>
            <a:ext cx="3485100" cy="10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18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4"/>
                </a:solidFill>
                <a:latin typeface="Cambria"/>
                <a:ea typeface="Cambria"/>
                <a:cs typeface="Cambria"/>
                <a:sym typeface="Cambria"/>
              </a:rPr>
              <a:t>Installers</a:t>
            </a:r>
            <a:b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Responsible for the installation of solar panels, primarily independent contractors.</a:t>
            </a: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07" name="Google Shape;407;p8"/>
          <p:cNvCxnSpPr/>
          <p:nvPr/>
        </p:nvCxnSpPr>
        <p:spPr>
          <a:xfrm>
            <a:off x="4274705" y="2996535"/>
            <a:ext cx="0" cy="1596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08" name="Google Shape;408;p8"/>
          <p:cNvCxnSpPr/>
          <p:nvPr/>
        </p:nvCxnSpPr>
        <p:spPr>
          <a:xfrm>
            <a:off x="7993113" y="2996535"/>
            <a:ext cx="0" cy="1596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09" name="Google Shape;409;p8"/>
          <p:cNvSpPr/>
          <p:nvPr/>
        </p:nvSpPr>
        <p:spPr>
          <a:xfrm>
            <a:off x="1867905" y="1803067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8"/>
          <p:cNvSpPr/>
          <p:nvPr/>
        </p:nvSpPr>
        <p:spPr>
          <a:xfrm>
            <a:off x="5656131" y="1803067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8"/>
          <p:cNvSpPr/>
          <p:nvPr/>
        </p:nvSpPr>
        <p:spPr>
          <a:xfrm>
            <a:off x="9248416" y="1803067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8" descr="Shap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7480" y="1969898"/>
            <a:ext cx="580737" cy="580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8" descr="Shape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6347" y="1981190"/>
            <a:ext cx="557090" cy="55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8" descr="Shape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4587" y="2034671"/>
            <a:ext cx="479234" cy="45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4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en-US" sz="3100"/>
              <a:t>COMMON SOLAR PANEL-RELATED COMPLAINTS</a:t>
            </a:r>
            <a:endParaRPr/>
          </a:p>
        </p:txBody>
      </p:sp>
      <p:sp>
        <p:nvSpPr>
          <p:cNvPr id="420" name="Google Shape;420;p14"/>
          <p:cNvSpPr txBox="1"/>
          <p:nvPr/>
        </p:nvSpPr>
        <p:spPr>
          <a:xfrm>
            <a:off x="1585227" y="872987"/>
            <a:ext cx="10606773" cy="4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000" b="1" i="0" u="none" strike="noStrike" cap="none">
                <a:solidFill>
                  <a:srgbClr val="960000"/>
                </a:solidFill>
                <a:latin typeface="Arial"/>
                <a:ea typeface="Arial"/>
                <a:cs typeface="Arial"/>
                <a:sym typeface="Arial"/>
              </a:rPr>
              <a:t>False or misleading statements:</a:t>
            </a:r>
            <a:endParaRPr sz="20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Claiming that solar panels will eliminate or significantly reduce monthly electric bills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Telling consumers that they are guaranteed to get tax credits, rebates, or other incentives without explaining necessary qualifications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000" b="1" i="0" u="none" strike="noStrike" cap="none">
                <a:solidFill>
                  <a:srgbClr val="960000"/>
                </a:solidFill>
                <a:latin typeface="Arial"/>
                <a:ea typeface="Arial"/>
                <a:cs typeface="Arial"/>
                <a:sym typeface="Arial"/>
              </a:rPr>
              <a:t>Unsatisfactory service: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Incomplete, non-functioning, or delayed installation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Failure to connect system to the grid and roof damage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000" b="1" i="0" u="none" strike="noStrike" cap="none">
                <a:solidFill>
                  <a:srgbClr val="960000"/>
                </a:solidFill>
                <a:latin typeface="Arial"/>
                <a:ea typeface="Arial"/>
                <a:cs typeface="Arial"/>
                <a:sym typeface="Arial"/>
              </a:rPr>
              <a:t>Problematic sales practices: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Fraudulent tactics to obtain contract signatures without consent of the customer and establishing fake email addresses to send contracts to, so the customer never sees the actual agreements.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Targeting older Texans and non-English speakers who may not fully understand the transaction.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125" y="481108"/>
            <a:ext cx="9332055" cy="5046194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12"/>
          <p:cNvSpPr txBox="1"/>
          <p:nvPr/>
        </p:nvSpPr>
        <p:spPr>
          <a:xfrm>
            <a:off x="2326418" y="123826"/>
            <a:ext cx="8684582" cy="714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Solar Panel-Related Complaints Submitted by Texans to the OAG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January 1, 2018 to December 31,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2"/>
          <p:cNvSpPr txBox="1"/>
          <p:nvPr/>
        </p:nvSpPr>
        <p:spPr>
          <a:xfrm>
            <a:off x="2233804" y="5222475"/>
            <a:ext cx="7724391" cy="76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mbria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Source</a:t>
            </a:r>
            <a:r>
              <a:rPr lang="en-US" sz="11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Texas Appleseed analysis of solar panel-related complaints accessed through open records requests submitted to the Texas Office of the Attorney General between December 2023 and July 2024. The complaints cover a period from January 1, 2018 to December 31, 2023.</a:t>
            </a:r>
            <a:endParaRPr sz="11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3"/>
          <p:cNvSpPr txBox="1"/>
          <p:nvPr/>
        </p:nvSpPr>
        <p:spPr>
          <a:xfrm>
            <a:off x="1707100" y="247950"/>
            <a:ext cx="10332600" cy="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Solar Panel-Related Complaints Submitted by Texans to the TDLR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January 1, 2018 to December 31,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608" y="612922"/>
            <a:ext cx="10007393" cy="5477903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13"/>
          <p:cNvSpPr txBox="1"/>
          <p:nvPr/>
        </p:nvSpPr>
        <p:spPr>
          <a:xfrm>
            <a:off x="2260300" y="5542125"/>
            <a:ext cx="9287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mbria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Source</a:t>
            </a:r>
            <a:r>
              <a:rPr lang="en-US" sz="11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Texas Appleseed analysis of open records request submitted to the Texas Department of Licensing and Regulation, May 2024 for complaints from January 1, 2018 to May 1, 2024.</a:t>
            </a:r>
            <a:endParaRPr sz="11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7"/>
          <p:cNvSpPr txBox="1"/>
          <p:nvPr/>
        </p:nvSpPr>
        <p:spPr>
          <a:xfrm>
            <a:off x="-190500" y="171750"/>
            <a:ext cx="12230200" cy="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Solar Panel-Related Complaints Submitted to the OAG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 10,000 County Population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January 1, 2018 to June 30,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Google Shape;4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0788" y="1290125"/>
            <a:ext cx="7778587" cy="480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6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GEOGRAPHY OF COMPLAINTS IN TEXAS</a:t>
            </a:r>
            <a:endParaRPr/>
          </a:p>
        </p:txBody>
      </p:sp>
      <p:sp>
        <p:nvSpPr>
          <p:cNvPr id="446" name="Google Shape;446;p16"/>
          <p:cNvSpPr txBox="1"/>
          <p:nvPr/>
        </p:nvSpPr>
        <p:spPr>
          <a:xfrm>
            <a:off x="1707100" y="1162350"/>
            <a:ext cx="10332600" cy="4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300" b="1" i="0" u="none" strike="noStrike" cap="none">
                <a:solidFill>
                  <a:srgbClr val="960000"/>
                </a:solidFill>
                <a:latin typeface="Arial"/>
                <a:ea typeface="Arial"/>
                <a:cs typeface="Arial"/>
                <a:sym typeface="Arial"/>
              </a:rPr>
              <a:t>Striking diversity of geography where the complaints originated.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Complaints filed from residents in 141 of 254 Texas counties, which encompasses over 28 million Texans.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highest number of complaints come from the big population centers, but the rate of complaints is similar across urban and rural counties alike.</a:t>
            </a:r>
            <a:endParaRPr sz="23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300"/>
              <a:buFont typeface="NTR"/>
              <a:buNone/>
            </a:pPr>
            <a:r>
              <a:rPr lang="en-U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Top 5 counties based on the </a:t>
            </a:r>
            <a:r>
              <a:rPr lang="en-US" sz="2300" b="1" i="0" u="sng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total</a:t>
            </a:r>
            <a:r>
              <a:rPr lang="en-U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number of complaints: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Harris, Tarrant, Dallas, Bexar, and El Paso counties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300"/>
              <a:buFont typeface="NTR"/>
              <a:buNone/>
            </a:pPr>
            <a:r>
              <a:rPr lang="en-U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Top 5 counties based on </a:t>
            </a:r>
            <a:r>
              <a:rPr lang="en-US" sz="2300" b="1" i="0" u="sng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complaints per 10,000 population</a:t>
            </a:r>
            <a:r>
              <a:rPr lang="en-US" sz="23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McMullen, Callahan, Donley, Trinity, and Andrews counties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409dc6492ca_0_0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NEW PROTECTIONS FOR TEXANS </a:t>
            </a:r>
            <a:endParaRPr/>
          </a:p>
        </p:txBody>
      </p:sp>
      <p:sp>
        <p:nvSpPr>
          <p:cNvPr id="452" name="Google Shape;452;g409dc6492ca_0_0"/>
          <p:cNvSpPr txBox="1"/>
          <p:nvPr/>
        </p:nvSpPr>
        <p:spPr>
          <a:xfrm>
            <a:off x="1577350" y="922550"/>
            <a:ext cx="10332600" cy="48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r>
              <a:rPr lang="en-US" sz="2300" b="1">
                <a:solidFill>
                  <a:srgbClr val="960000"/>
                </a:solidFill>
              </a:rPr>
              <a:t>SB 1036 (fully effective Nov. 1, 2026):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300"/>
              <a:t>Cr</a:t>
            </a:r>
            <a:r>
              <a:rPr lang="en-US" sz="2300" i="0" u="none" strike="noStrike" cap="none"/>
              <a:t>eate registration requirements solar panel sales </a:t>
            </a:r>
            <a:endParaRPr sz="2300"/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300" i="0" u="none" strike="noStrike" cap="none">
                <a:solidFill>
                  <a:schemeClr val="dk1"/>
                </a:solidFill>
              </a:rPr>
              <a:t>Standardizes contracts</a:t>
            </a:r>
            <a:endParaRPr sz="2300">
              <a:solidFill>
                <a:schemeClr val="dk1"/>
              </a:solidFill>
            </a:endParaRPr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300" i="0" u="none" strike="noStrike" cap="none"/>
              <a:t>Prohibit deceptive solar sales practices</a:t>
            </a:r>
            <a:endParaRPr sz="2300"/>
          </a:p>
          <a:p>
            <a:pPr marL="457200" marR="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200"/>
              <a:buFont typeface="NTR"/>
              <a:buChar char="●"/>
            </a:pPr>
            <a:r>
              <a:rPr lang="en-US" sz="2300" i="0" u="none" strike="noStrike" cap="none">
                <a:solidFill>
                  <a:schemeClr val="dk1"/>
                </a:solidFill>
              </a:rPr>
              <a:t>Issue warnings, cease and desist orders, and impose penalties for violations.​</a:t>
            </a:r>
            <a:endParaRPr sz="230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400">
              <a:solidFill>
                <a:schemeClr val="dk1"/>
              </a:solidFill>
            </a:endParaRPr>
          </a:p>
          <a:p>
            <a:pPr marL="4572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TR"/>
              <a:buNone/>
            </a:pPr>
            <a:r>
              <a:rPr lang="en-US" sz="2300" b="1">
                <a:solidFill>
                  <a:schemeClr val="accent1"/>
                </a:solidFill>
              </a:rPr>
              <a:t>SB 1697: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300">
                <a:solidFill>
                  <a:schemeClr val="dk1"/>
                </a:solidFill>
              </a:rPr>
              <a:t>Utilities must include a link to a solar energy guide published by the Public Utility Commission in bills for at least 12 months after issued.</a:t>
            </a:r>
            <a:endParaRPr sz="2300">
              <a:solidFill>
                <a:schemeClr val="dk1"/>
              </a:solidFill>
            </a:endParaRPr>
          </a:p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TR"/>
              <a:buChar char="●"/>
            </a:pPr>
            <a:r>
              <a:rPr lang="en-US" sz="2300">
                <a:solidFill>
                  <a:schemeClr val="dk1"/>
                </a:solidFill>
              </a:rPr>
              <a:t>Guide adopted in March 2026: </a:t>
            </a:r>
            <a:r>
              <a:rPr lang="en-US" sz="2300" u="sng">
                <a:solidFill>
                  <a:schemeClr val="hlink"/>
                </a:solidFill>
                <a:hlinkClick r:id="rId3"/>
              </a:rPr>
              <a:t>https://www.puc.texas.gov/consumer-help/electricity/solar/</a:t>
            </a:r>
            <a:r>
              <a:rPr lang="en-US" sz="2300">
                <a:solidFill>
                  <a:schemeClr val="dk1"/>
                </a:solidFill>
              </a:rPr>
              <a:t> </a:t>
            </a:r>
            <a:endParaRPr sz="2300">
              <a:solidFill>
                <a:schemeClr val="accent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320" marR="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60000"/>
              </a:buClr>
              <a:buSzPts val="2400"/>
              <a:buFont typeface="NTR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5"/>
          <p:cNvSpPr txBox="1">
            <a:spLocks noGrp="1"/>
          </p:cNvSpPr>
          <p:nvPr>
            <p:ph type="title"/>
          </p:nvPr>
        </p:nvSpPr>
        <p:spPr>
          <a:xfrm>
            <a:off x="609601" y="458551"/>
            <a:ext cx="8691513" cy="67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3700"/>
              <a:buFont typeface="Arial"/>
              <a:buNone/>
            </a:pPr>
            <a:r>
              <a:rPr lang="en-US"/>
              <a:t>www.tdlr.texas.gov</a:t>
            </a:r>
            <a:endParaRPr/>
          </a:p>
        </p:txBody>
      </p:sp>
      <p:sp>
        <p:nvSpPr>
          <p:cNvPr id="458" name="Google Shape;458;p25"/>
          <p:cNvSpPr txBox="1">
            <a:spLocks noGrp="1"/>
          </p:cNvSpPr>
          <p:nvPr>
            <p:ph type="body" idx="1"/>
          </p:nvPr>
        </p:nvSpPr>
        <p:spPr>
          <a:xfrm>
            <a:off x="609601" y="1317981"/>
            <a:ext cx="86915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189" lvl="0" indent="-2539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59" name="Google Shape;459;p25"/>
          <p:cNvPicPr preferRelativeResize="0"/>
          <p:nvPr/>
        </p:nvPicPr>
        <p:blipFill rotWithShape="1">
          <a:blip r:embed="rId3">
            <a:alphaModFix/>
          </a:blip>
          <a:srcRect b="15768"/>
          <a:stretch/>
        </p:blipFill>
        <p:spPr>
          <a:xfrm>
            <a:off x="588692" y="1151678"/>
            <a:ext cx="9164909" cy="48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25"/>
          <p:cNvSpPr/>
          <p:nvPr/>
        </p:nvSpPr>
        <p:spPr>
          <a:xfrm>
            <a:off x="6530671" y="2252516"/>
            <a:ext cx="1759888" cy="540689"/>
          </a:xfrm>
          <a:prstGeom prst="ellipse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6"/>
          <p:cNvSpPr txBox="1">
            <a:spLocks noGrp="1"/>
          </p:cNvSpPr>
          <p:nvPr>
            <p:ph type="title"/>
          </p:nvPr>
        </p:nvSpPr>
        <p:spPr>
          <a:xfrm>
            <a:off x="609601" y="458551"/>
            <a:ext cx="8691513" cy="67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3733"/>
              <a:buFont typeface="Arial"/>
              <a:buNone/>
            </a:pPr>
            <a:endParaRPr/>
          </a:p>
        </p:txBody>
      </p:sp>
      <p:sp>
        <p:nvSpPr>
          <p:cNvPr id="466" name="Google Shape;466;p26"/>
          <p:cNvSpPr txBox="1">
            <a:spLocks noGrp="1"/>
          </p:cNvSpPr>
          <p:nvPr>
            <p:ph type="body" idx="1"/>
          </p:nvPr>
        </p:nvSpPr>
        <p:spPr>
          <a:xfrm>
            <a:off x="609601" y="1317981"/>
            <a:ext cx="86915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189" lvl="0" indent="-2539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67" name="Google Shape;467;p26"/>
          <p:cNvPicPr preferRelativeResize="0"/>
          <p:nvPr/>
        </p:nvPicPr>
        <p:blipFill rotWithShape="1">
          <a:blip r:embed="rId3">
            <a:alphaModFix/>
          </a:blip>
          <a:srcRect b="8902"/>
          <a:stretch/>
        </p:blipFill>
        <p:spPr>
          <a:xfrm>
            <a:off x="501101" y="458551"/>
            <a:ext cx="9875184" cy="6247487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26"/>
          <p:cNvSpPr/>
          <p:nvPr/>
        </p:nvSpPr>
        <p:spPr>
          <a:xfrm>
            <a:off x="773927" y="6031454"/>
            <a:ext cx="1759888" cy="540689"/>
          </a:xfrm>
          <a:prstGeom prst="ellipse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7"/>
          <p:cNvSpPr txBox="1">
            <a:spLocks noGrp="1"/>
          </p:cNvSpPr>
          <p:nvPr>
            <p:ph type="title"/>
          </p:nvPr>
        </p:nvSpPr>
        <p:spPr>
          <a:xfrm>
            <a:off x="609601" y="458551"/>
            <a:ext cx="8691513" cy="67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3733"/>
              <a:buFont typeface="Arial"/>
              <a:buNone/>
            </a:pPr>
            <a:endParaRPr/>
          </a:p>
        </p:txBody>
      </p:sp>
      <p:sp>
        <p:nvSpPr>
          <p:cNvPr id="474" name="Google Shape;474;p27"/>
          <p:cNvSpPr txBox="1">
            <a:spLocks noGrp="1"/>
          </p:cNvSpPr>
          <p:nvPr>
            <p:ph type="body" idx="1"/>
          </p:nvPr>
        </p:nvSpPr>
        <p:spPr>
          <a:xfrm>
            <a:off x="609601" y="1317981"/>
            <a:ext cx="86915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189" lvl="0" indent="-2539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475" name="Google Shape;47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235" y="268811"/>
            <a:ext cx="10453371" cy="6464584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27"/>
          <p:cNvSpPr/>
          <p:nvPr/>
        </p:nvSpPr>
        <p:spPr>
          <a:xfrm>
            <a:off x="5777920" y="2697788"/>
            <a:ext cx="1759888" cy="540689"/>
          </a:xfrm>
          <a:prstGeom prst="ellipse">
            <a:avLst/>
          </a:prstGeom>
          <a:noFill/>
          <a:ln w="571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5"/>
          <p:cNvSpPr txBox="1">
            <a:spLocks noGrp="1"/>
          </p:cNvSpPr>
          <p:nvPr>
            <p:ph type="title"/>
          </p:nvPr>
        </p:nvSpPr>
        <p:spPr>
          <a:xfrm>
            <a:off x="1275735" y="2164082"/>
            <a:ext cx="9640529" cy="1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Policy Opportunities: </a:t>
            </a:r>
            <a:br>
              <a:rPr lang="en-US" sz="5333"/>
            </a:br>
            <a:r>
              <a:rPr lang="en-US" sz="4800"/>
              <a:t>Adopt Crypto Kiosk Protections</a:t>
            </a:r>
            <a:endParaRPr sz="4800" b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b4fb106b3_0_57"/>
          <p:cNvSpPr txBox="1">
            <a:spLocks noGrp="1"/>
          </p:cNvSpPr>
          <p:nvPr>
            <p:ph type="title"/>
          </p:nvPr>
        </p:nvSpPr>
        <p:spPr>
          <a:xfrm>
            <a:off x="460692" y="1747101"/>
            <a:ext cx="8664900" cy="222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g3fb4fb106b3_0_57"/>
          <p:cNvSpPr txBox="1">
            <a:spLocks noGrp="1"/>
          </p:cNvSpPr>
          <p:nvPr>
            <p:ph type="body" idx="1"/>
          </p:nvPr>
        </p:nvSpPr>
        <p:spPr>
          <a:xfrm>
            <a:off x="460692" y="4110088"/>
            <a:ext cx="8664900" cy="691200"/>
          </a:xfrm>
          <a:prstGeom prst="rect">
            <a:avLst/>
          </a:prstGeom>
        </p:spPr>
        <p:txBody>
          <a:bodyPr spcFirstLastPara="1" wrap="square" lIns="91425" tIns="182875" rIns="91425" bIns="0" anchor="b" anchorCtr="0">
            <a:normAutofit/>
          </a:bodyPr>
          <a:lstStyle/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9" name="Google Shape;489;g3fb4fb106b3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225" y="113325"/>
            <a:ext cx="11789066" cy="663135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g3fb4fb106b3_0_57"/>
          <p:cNvSpPr txBox="1"/>
          <p:nvPr/>
        </p:nvSpPr>
        <p:spPr>
          <a:xfrm>
            <a:off x="451429" y="297529"/>
            <a:ext cx="36261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500" tIns="110500" rIns="110500" bIns="1105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2"/>
              <a:t>  </a:t>
            </a:r>
            <a:endParaRPr sz="1692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g3fa6892dba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925" y="156825"/>
            <a:ext cx="11820401" cy="664897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g3fa6892dbac_0_0"/>
          <p:cNvSpPr/>
          <p:nvPr/>
        </p:nvSpPr>
        <p:spPr>
          <a:xfrm>
            <a:off x="1127350" y="6127325"/>
            <a:ext cx="1910100" cy="67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g3fb4fb106b3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075"/>
            <a:ext cx="11883024" cy="66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g3fb4fb106b3_0_67"/>
          <p:cNvSpPr/>
          <p:nvPr/>
        </p:nvSpPr>
        <p:spPr>
          <a:xfrm>
            <a:off x="10083550" y="6032725"/>
            <a:ext cx="2025000" cy="678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95"/>
          <p:cNvSpPr txBox="1">
            <a:spLocks noGrp="1"/>
          </p:cNvSpPr>
          <p:nvPr>
            <p:ph type="title"/>
          </p:nvPr>
        </p:nvSpPr>
        <p:spPr>
          <a:xfrm>
            <a:off x="701777" y="2223076"/>
            <a:ext cx="10788445" cy="1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Policy Opportunities: </a:t>
            </a:r>
            <a:br>
              <a:rPr lang="en-US" sz="5333"/>
            </a:br>
            <a:r>
              <a:rPr lang="en-US" sz="4800"/>
              <a:t>Online Advertiser &amp; Data Broker Accountability</a:t>
            </a:r>
            <a:endParaRPr sz="4800" b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409dc6492ca_0_8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/>
              <a:t>ONLINE ADVERTISERS AND DATA BROKERS PROFIT FROM AD AND DATA SALES TO SCAMMERS</a:t>
            </a:r>
            <a:endParaRPr/>
          </a:p>
        </p:txBody>
      </p:sp>
      <p:sp>
        <p:nvSpPr>
          <p:cNvPr id="515" name="Google Shape;515;g409dc6492ca_0_8"/>
          <p:cNvSpPr txBox="1"/>
          <p:nvPr/>
        </p:nvSpPr>
        <p:spPr>
          <a:xfrm>
            <a:off x="1663453" y="1396106"/>
            <a:ext cx="9330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r>
              <a:rPr lang="en-US" sz="2400" b="1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Studies have found that social media platforms profit from knowingly selling ads to scammers:</a:t>
            </a: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Internal documents from Meta expected 2024 earnings of $16 billion from ads for scams and banned goods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15 billion "high risk scam" advertisements shown daily to people on platform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Texas-based data broker, Epsilon agreed to pay $150 million in 2021 for selling the data of more than 30 million individuals' data to perpetrators of elder fraud schemes.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Another Texas Company, Datamasters, sold a list of 435,245 people with Alzheimer’s disease to anyone with a credit card.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endParaRPr sz="20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16" name="Google Shape;516;g409dc6492ca_0_8"/>
          <p:cNvSpPr txBox="1"/>
          <p:nvPr/>
        </p:nvSpPr>
        <p:spPr>
          <a:xfrm>
            <a:off x="628825" y="6090675"/>
            <a:ext cx="10167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Sources: </a:t>
            </a:r>
            <a:r>
              <a:rPr lang="en-US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https://www.reuters.com/investigations/meta-is-earning-fortune-deluge-fraudulent-ads-documents-show-2025-11-06/</a:t>
            </a:r>
            <a:r>
              <a:rPr lang="en-US">
                <a:solidFill>
                  <a:schemeClr val="lt1"/>
                </a:solidFill>
              </a:rPr>
              <a:t>, </a:t>
            </a:r>
            <a:r>
              <a:rPr lang="en-US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https://www.justice.gov/archives/opa/pr/marketing-company-agrees-pay-150-million-facilitating-elder-fraud-schemes</a:t>
            </a:r>
            <a:r>
              <a:rPr lang="en-US">
                <a:solidFill>
                  <a:schemeClr val="lt1"/>
                </a:solidFill>
              </a:rPr>
              <a:t>, and </a:t>
            </a:r>
            <a:r>
              <a:rPr lang="en-US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https://cppa.ca.gov/pdf/datamasters_order_signed.pdf</a:t>
            </a:r>
            <a:r>
              <a:rPr lang="en-US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409dc6492ca_0_37"/>
          <p:cNvSpPr txBox="1">
            <a:spLocks noGrp="1"/>
          </p:cNvSpPr>
          <p:nvPr>
            <p:ph type="title"/>
          </p:nvPr>
        </p:nvSpPr>
        <p:spPr>
          <a:xfrm>
            <a:off x="1859504" y="381000"/>
            <a:ext cx="97683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WHAT CAN WE DO?</a:t>
            </a:r>
            <a:endParaRPr/>
          </a:p>
        </p:txBody>
      </p:sp>
      <p:sp>
        <p:nvSpPr>
          <p:cNvPr id="522" name="Google Shape;522;g409dc6492ca_0_37"/>
          <p:cNvSpPr txBox="1"/>
          <p:nvPr/>
        </p:nvSpPr>
        <p:spPr>
          <a:xfrm>
            <a:off x="1631503" y="1300181"/>
            <a:ext cx="93303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Address Scam Ad Sales:</a:t>
            </a: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Federal </a:t>
            </a:r>
            <a:r>
              <a:rPr lang="en-US" sz="24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SCAM Act</a:t>
            </a: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 (S. 3774; H.R. 7548) 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State-based SCAM Act, modeled after law passed in Nebraska earlier this year (filed as: </a:t>
            </a:r>
            <a:r>
              <a:rPr lang="en-US" sz="24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LB 1118</a:t>
            </a: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 ).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Address Use of Data for Scam Targeting:</a:t>
            </a: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Char char="●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Provide default data protections to make it easier to stop sale of personal data for fraudulent purposes: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marR="0" lvl="1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○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Prohibit sale of sensitive precise geolocation data that can be used to target people for scams and determine likely victims.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914400" marR="0" lvl="1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○"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Require all browser to enable individuals to opt out of data sharing.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mbria"/>
              <a:buNone/>
            </a:pPr>
            <a:endParaRPr sz="2400" b="1">
              <a:solidFill>
                <a:schemeClr val="accen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endParaRPr sz="20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96"/>
          <p:cNvSpPr txBox="1">
            <a:spLocks noGrp="1"/>
          </p:cNvSpPr>
          <p:nvPr>
            <p:ph type="title"/>
          </p:nvPr>
        </p:nvSpPr>
        <p:spPr>
          <a:xfrm>
            <a:off x="1275735" y="2164082"/>
            <a:ext cx="9640529" cy="1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Policy Opportunities: </a:t>
            </a:r>
            <a:r>
              <a:rPr lang="en-US" sz="4800"/>
              <a:t>Additional Resources for FCIC &amp; </a:t>
            </a:r>
            <a:br>
              <a:rPr lang="en-US" sz="4800"/>
            </a:br>
            <a:r>
              <a:rPr lang="en-US" sz="4800"/>
              <a:t>Law Enforcement</a:t>
            </a:r>
            <a:endParaRPr sz="4800" b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97"/>
          <p:cNvSpPr txBox="1">
            <a:spLocks noGrp="1"/>
          </p:cNvSpPr>
          <p:nvPr>
            <p:ph type="title"/>
          </p:nvPr>
        </p:nvSpPr>
        <p:spPr>
          <a:xfrm>
            <a:off x="1275735" y="2164082"/>
            <a:ext cx="9640529" cy="1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Opportunities to Get Involved</a:t>
            </a:r>
            <a:endParaRPr sz="3600" b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409dc6492ca_0_16"/>
          <p:cNvSpPr txBox="1">
            <a:spLocks noGrp="1"/>
          </p:cNvSpPr>
          <p:nvPr>
            <p:ph type="title"/>
          </p:nvPr>
        </p:nvSpPr>
        <p:spPr>
          <a:xfrm>
            <a:off x="1227825" y="571500"/>
            <a:ext cx="93231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4333"/>
              <a:t>Sign up to follow our work:</a:t>
            </a:r>
            <a:endParaRPr sz="4333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endParaRPr sz="5333"/>
          </a:p>
        </p:txBody>
      </p:sp>
      <p:pic>
        <p:nvPicPr>
          <p:cNvPr id="538" name="Google Shape;538;g409dc6492ca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9337" y="2257650"/>
            <a:ext cx="2013813" cy="204957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g409dc6492ca_0_16"/>
          <p:cNvSpPr txBox="1">
            <a:spLocks noGrp="1"/>
          </p:cNvSpPr>
          <p:nvPr>
            <p:ph type="title"/>
          </p:nvPr>
        </p:nvSpPr>
        <p:spPr>
          <a:xfrm>
            <a:off x="7329940" y="4670093"/>
            <a:ext cx="39255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1633" dirty="0"/>
              <a:t>TexasAppleseed.org/Subscribe</a:t>
            </a:r>
            <a:endParaRPr sz="1633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endParaRPr sz="2633" dirty="0"/>
          </a:p>
        </p:txBody>
      </p:sp>
      <p:sp>
        <p:nvSpPr>
          <p:cNvPr id="540" name="Google Shape;540;g409dc6492ca_0_16"/>
          <p:cNvSpPr txBox="1">
            <a:spLocks noGrp="1"/>
          </p:cNvSpPr>
          <p:nvPr>
            <p:ph type="title"/>
          </p:nvPr>
        </p:nvSpPr>
        <p:spPr>
          <a:xfrm>
            <a:off x="1526975" y="4493125"/>
            <a:ext cx="39255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</a:rPr>
              <a:t>AARP.org/txadvocacy</a:t>
            </a:r>
            <a:endParaRPr sz="18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endParaRPr sz="1633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endParaRPr sz="2633"/>
          </a:p>
        </p:txBody>
      </p:sp>
      <p:pic>
        <p:nvPicPr>
          <p:cNvPr id="541" name="Google Shape;541;g409dc6492ca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3475" y="2257662"/>
            <a:ext cx="2269300" cy="226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409dc6492ca_0_20"/>
          <p:cNvSpPr txBox="1">
            <a:spLocks noGrp="1"/>
          </p:cNvSpPr>
          <p:nvPr>
            <p:ph type="title"/>
          </p:nvPr>
        </p:nvSpPr>
        <p:spPr>
          <a:xfrm>
            <a:off x="1275735" y="2164082"/>
            <a:ext cx="9640500" cy="16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r>
              <a:rPr lang="en-US" sz="5333"/>
              <a:t>Questions?</a:t>
            </a:r>
            <a:endParaRPr sz="5333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C1300"/>
              </a:buClr>
              <a:buSzPts val="5333"/>
              <a:buFont typeface="Play"/>
              <a:buNone/>
            </a:pPr>
            <a:endParaRPr sz="5333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d Line Business 16x9">
  <a:themeElements>
    <a:clrScheme name=" 1">
      <a:dk1>
        <a:srgbClr val="2C2C2C"/>
      </a:dk1>
      <a:lt1>
        <a:srgbClr val="FFFFFF"/>
      </a:lt1>
      <a:dk2>
        <a:srgbClr val="5E5E5E"/>
      </a:dk2>
      <a:lt2>
        <a:srgbClr val="FFFFFF"/>
      </a:lt2>
      <a:accent1>
        <a:srgbClr val="960000"/>
      </a:accent1>
      <a:accent2>
        <a:srgbClr val="A6DBD6"/>
      </a:accent2>
      <a:accent3>
        <a:srgbClr val="C9A611"/>
      </a:accent3>
      <a:accent4>
        <a:srgbClr val="2393B2"/>
      </a:accent4>
      <a:accent5>
        <a:srgbClr val="A9A9A9"/>
      </a:accent5>
      <a:accent6>
        <a:srgbClr val="FF231A"/>
      </a:accent6>
      <a:hlink>
        <a:srgbClr val="0432FF"/>
      </a:hlink>
      <a:folHlink>
        <a:srgbClr val="0432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AARP">
      <a:dk1>
        <a:srgbClr val="141313"/>
      </a:dk1>
      <a:lt1>
        <a:srgbClr val="F2F2F2"/>
      </a:lt1>
      <a:dk2>
        <a:srgbClr val="D52B1E"/>
      </a:dk2>
      <a:lt2>
        <a:srgbClr val="F2F2F2"/>
      </a:lt2>
      <a:accent1>
        <a:srgbClr val="6C6860"/>
      </a:accent1>
      <a:accent2>
        <a:srgbClr val="1BA5D7"/>
      </a:accent2>
      <a:accent3>
        <a:srgbClr val="7A1600"/>
      </a:accent3>
      <a:accent4>
        <a:srgbClr val="F5C20C"/>
      </a:accent4>
      <a:accent5>
        <a:srgbClr val="A5A6A5"/>
      </a:accent5>
      <a:accent6>
        <a:srgbClr val="A5CE83"/>
      </a:accent6>
      <a:hlink>
        <a:srgbClr val="3C3C3B"/>
      </a:hlink>
      <a:folHlink>
        <a:srgbClr val="0A14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rgbClr val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1217</Words>
  <Application>Microsoft Office PowerPoint</Application>
  <PresentationFormat>Widescreen</PresentationFormat>
  <Paragraphs>186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Times New Roman</vt:lpstr>
      <vt:lpstr>Montserrat</vt:lpstr>
      <vt:lpstr>Arial</vt:lpstr>
      <vt:lpstr>NTR</vt:lpstr>
      <vt:lpstr>Play</vt:lpstr>
      <vt:lpstr>Cambria</vt:lpstr>
      <vt:lpstr>Office Theme</vt:lpstr>
      <vt:lpstr>Red Line Business 16x9</vt:lpstr>
      <vt:lpstr>1_Custom Design</vt:lpstr>
      <vt:lpstr>Scams and Fraud Targeting Older Texans  New Protections and Opportunities</vt:lpstr>
      <vt:lpstr>PowerPoint Presentation</vt:lpstr>
      <vt:lpstr>Agenda</vt:lpstr>
      <vt:lpstr>Presentation:</vt:lpstr>
      <vt:lpstr>PowerPoint Presentation</vt:lpstr>
      <vt:lpstr>Why Fraud is Growing</vt:lpstr>
      <vt:lpstr>Presentation:</vt:lpstr>
      <vt:lpstr>PowerPoint Presentation</vt:lpstr>
      <vt:lpstr>PowerPoint Presentation</vt:lpstr>
      <vt:lpstr>New Protections: Solar Panel Sales Fraud and Scams</vt:lpstr>
      <vt:lpstr>SOLAR PANEL LANDSCAPE IN TEXAS</vt:lpstr>
      <vt:lpstr>PARTIES INVOLVED IN THE SOLAR PANEL PROCESS</vt:lpstr>
      <vt:lpstr>COMMON SOLAR PANEL-RELATED COMPLAINTS</vt:lpstr>
      <vt:lpstr>PowerPoint Presentation</vt:lpstr>
      <vt:lpstr>PowerPoint Presentation</vt:lpstr>
      <vt:lpstr>PowerPoint Presentation</vt:lpstr>
      <vt:lpstr>GEOGRAPHY OF COMPLAINTS IN TEXAS</vt:lpstr>
      <vt:lpstr>NEW PROTECTIONS FOR TEXANS </vt:lpstr>
      <vt:lpstr>www.tdlr.texas.gov</vt:lpstr>
      <vt:lpstr>PowerPoint Presentation</vt:lpstr>
      <vt:lpstr>PowerPoint Presentation</vt:lpstr>
      <vt:lpstr>Policy Opportunities:  Adopt Crypto Kiosk Protections</vt:lpstr>
      <vt:lpstr>PowerPoint Presentation</vt:lpstr>
      <vt:lpstr>PowerPoint Presentation</vt:lpstr>
      <vt:lpstr>PowerPoint Presentation</vt:lpstr>
      <vt:lpstr>Policy Opportunities:  Online Advertiser &amp; Data Broker Accountability</vt:lpstr>
      <vt:lpstr>ONLINE ADVERTISERS AND DATA BROKERS PROFIT FROM AD AND DATA SALES TO SCAMMERS</vt:lpstr>
      <vt:lpstr>WHAT CAN WE DO?</vt:lpstr>
      <vt:lpstr>Policy Opportunities: Additional Resources for FCIC &amp;  Law Enforcement</vt:lpstr>
      <vt:lpstr>Opportunities to Get Involved</vt:lpstr>
      <vt:lpstr>Sign up to follow our work: 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Libby Russell</dc:creator>
  <cp:lastModifiedBy>Ann Baddour</cp:lastModifiedBy>
  <cp:revision>2</cp:revision>
  <dcterms:created xsi:type="dcterms:W3CDTF">2018-09-24T15:26:30Z</dcterms:created>
  <dcterms:modified xsi:type="dcterms:W3CDTF">2026-09-15T10:45:07Z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