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5" r:id="rId3"/>
    <p:sldId id="282" r:id="rId4"/>
    <p:sldId id="283" r:id="rId5"/>
    <p:sldId id="280" r:id="rId6"/>
    <p:sldId id="277" r:id="rId7"/>
    <p:sldId id="278" r:id="rId8"/>
    <p:sldId id="281" r:id="rId9"/>
    <p:sldId id="263" r:id="rId10"/>
    <p:sldId id="264" r:id="rId11"/>
    <p:sldId id="265" r:id="rId12"/>
    <p:sldId id="269" r:id="rId13"/>
    <p:sldId id="267" r:id="rId14"/>
    <p:sldId id="268" r:id="rId15"/>
    <p:sldId id="266" r:id="rId16"/>
    <p:sldId id="284" r:id="rId17"/>
    <p:sldId id="279"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54C"/>
    <a:srgbClr val="2A7ACA"/>
    <a:srgbClr val="FFCC99"/>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dfield, James - RD, TX" userId="6599ebe3-3f73-42c2-a8e1-7ff35d44e950" providerId="ADAL" clId="{9BC46FC3-8584-4D73-AEF1-D80E9706DE3E}"/>
    <pc:docChg chg="modSld">
      <pc:chgData name="Redfield, James - RD, TX" userId="6599ebe3-3f73-42c2-a8e1-7ff35d44e950" providerId="ADAL" clId="{9BC46FC3-8584-4D73-AEF1-D80E9706DE3E}" dt="2026-02-05T13:25:12.749" v="7" actId="255"/>
      <pc:docMkLst>
        <pc:docMk/>
      </pc:docMkLst>
      <pc:sldChg chg="modSp mod">
        <pc:chgData name="Redfield, James - RD, TX" userId="6599ebe3-3f73-42c2-a8e1-7ff35d44e950" providerId="ADAL" clId="{9BC46FC3-8584-4D73-AEF1-D80E9706DE3E}" dt="2026-02-05T13:25:12.749" v="7" actId="255"/>
        <pc:sldMkLst>
          <pc:docMk/>
          <pc:sldMk cId="2943288633" sldId="266"/>
        </pc:sldMkLst>
        <pc:spChg chg="mod">
          <ac:chgData name="Redfield, James - RD, TX" userId="6599ebe3-3f73-42c2-a8e1-7ff35d44e950" providerId="ADAL" clId="{9BC46FC3-8584-4D73-AEF1-D80E9706DE3E}" dt="2026-02-05T13:25:12.749" v="7" actId="255"/>
          <ac:spMkLst>
            <pc:docMk/>
            <pc:sldMk cId="2943288633" sldId="266"/>
            <ac:spMk id="2" creationId="{85E0C490-CECD-E101-DDED-745F31AE6180}"/>
          </ac:spMkLst>
        </pc:spChg>
        <pc:spChg chg="mod">
          <ac:chgData name="Redfield, James - RD, TX" userId="6599ebe3-3f73-42c2-a8e1-7ff35d44e950" providerId="ADAL" clId="{9BC46FC3-8584-4D73-AEF1-D80E9706DE3E}" dt="2026-02-05T13:24:36.390" v="3" actId="1076"/>
          <ac:spMkLst>
            <pc:docMk/>
            <pc:sldMk cId="2943288633" sldId="266"/>
            <ac:spMk id="3" creationId="{1C98D645-8173-0574-4CCD-5EADD8D14F9B}"/>
          </ac:spMkLst>
        </pc:spChg>
        <pc:spChg chg="mod">
          <ac:chgData name="Redfield, James - RD, TX" userId="6599ebe3-3f73-42c2-a8e1-7ff35d44e950" providerId="ADAL" clId="{9BC46FC3-8584-4D73-AEF1-D80E9706DE3E}" dt="2026-02-05T13:25:08.871" v="6" actId="255"/>
          <ac:spMkLst>
            <pc:docMk/>
            <pc:sldMk cId="2943288633" sldId="266"/>
            <ac:spMk id="4" creationId="{5DD7BCE6-56E3-671B-C647-87D969A0F395}"/>
          </ac:spMkLst>
        </pc:spChg>
        <pc:spChg chg="mod">
          <ac:chgData name="Redfield, James - RD, TX" userId="6599ebe3-3f73-42c2-a8e1-7ff35d44e950" providerId="ADAL" clId="{9BC46FC3-8584-4D73-AEF1-D80E9706DE3E}" dt="2026-02-05T13:24:42.128" v="4" actId="1076"/>
          <ac:spMkLst>
            <pc:docMk/>
            <pc:sldMk cId="2943288633" sldId="266"/>
            <ac:spMk id="5" creationId="{582BEF68-A792-B262-1B6A-B753E3902A56}"/>
          </ac:spMkLst>
        </pc:spChg>
        <pc:spChg chg="mod">
          <ac:chgData name="Redfield, James - RD, TX" userId="6599ebe3-3f73-42c2-a8e1-7ff35d44e950" providerId="ADAL" clId="{9BC46FC3-8584-4D73-AEF1-D80E9706DE3E}" dt="2026-02-05T13:25:02.016" v="5" actId="255"/>
          <ac:spMkLst>
            <pc:docMk/>
            <pc:sldMk cId="2943288633" sldId="266"/>
            <ac:spMk id="6" creationId="{81BBEF54-5007-1C4E-2A25-48118EB54198}"/>
          </ac:spMkLst>
        </pc:spChg>
        <pc:spChg chg="mod">
          <ac:chgData name="Redfield, James - RD, TX" userId="6599ebe3-3f73-42c2-a8e1-7ff35d44e950" providerId="ADAL" clId="{9BC46FC3-8584-4D73-AEF1-D80E9706DE3E}" dt="2026-02-05T13:24:21.674" v="0" actId="255"/>
          <ac:spMkLst>
            <pc:docMk/>
            <pc:sldMk cId="2943288633" sldId="266"/>
            <ac:spMk id="7" creationId="{1386DE1E-3ADE-02F0-DEB8-84829A1D5C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B24F63F-2136-40E3-9756-DEC75832D36D}" type="datetimeFigureOut">
              <a:rPr lang="en-US" smtClean="0"/>
              <a:t>2/5/2026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658D461-D8FB-4C03-8B0E-C4283C9F8ADE}" type="slidenum">
              <a:rPr lang="en-US" smtClean="0"/>
              <a:t>‹#›</a:t>
            </a:fld>
            <a:endParaRPr lang="en-US"/>
          </a:p>
        </p:txBody>
      </p:sp>
    </p:spTree>
    <p:extLst>
      <p:ext uri="{BB962C8B-B14F-4D97-AF65-F5344CB8AC3E}">
        <p14:creationId xmlns:p14="http://schemas.microsoft.com/office/powerpoint/2010/main" val="419435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 am focused on improving two primary objectives as state director, revamping our capabilities as a customer forward facing agency and partnering with institutions that can help us target our programs to the rural areas that really need us.</a:t>
            </a:r>
          </a:p>
        </p:txBody>
      </p:sp>
      <p:sp>
        <p:nvSpPr>
          <p:cNvPr id="4" name="Slide Number Placeholder 3"/>
          <p:cNvSpPr>
            <a:spLocks noGrp="1"/>
          </p:cNvSpPr>
          <p:nvPr>
            <p:ph type="sldNum" sz="quarter" idx="5"/>
          </p:nvPr>
        </p:nvSpPr>
        <p:spPr/>
        <p:txBody>
          <a:bodyPr/>
          <a:lstStyle/>
          <a:p>
            <a:fld id="{5658D461-D8FB-4C03-8B0E-C4283C9F8ADE}" type="slidenum">
              <a:rPr lang="en-US" smtClean="0"/>
              <a:t>2</a:t>
            </a:fld>
            <a:endParaRPr lang="en-US"/>
          </a:p>
        </p:txBody>
      </p:sp>
    </p:spTree>
    <p:extLst>
      <p:ext uri="{BB962C8B-B14F-4D97-AF65-F5344CB8AC3E}">
        <p14:creationId xmlns:p14="http://schemas.microsoft.com/office/powerpoint/2010/main" val="311771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TARC Priorities/Programs:</a:t>
            </a:r>
          </a:p>
          <a:p>
            <a:r>
              <a:rPr lang="en-US" dirty="0"/>
              <a:t>Community and Economic Development</a:t>
            </a:r>
          </a:p>
          <a:p>
            <a:r>
              <a:rPr lang="en-US" dirty="0"/>
              <a:t>Criminal Justice</a:t>
            </a:r>
          </a:p>
          <a:p>
            <a:r>
              <a:rPr lang="en-US" dirty="0"/>
              <a:t>Emergency Communications</a:t>
            </a:r>
          </a:p>
          <a:p>
            <a:r>
              <a:rPr lang="en-US" dirty="0"/>
              <a:t>Emergency Preparedness</a:t>
            </a:r>
          </a:p>
          <a:p>
            <a:r>
              <a:rPr lang="en-US" dirty="0"/>
              <a:t>Financial Transparency and Reports</a:t>
            </a:r>
          </a:p>
          <a:p>
            <a:r>
              <a:rPr lang="en-US" dirty="0" err="1"/>
              <a:t>Municipial</a:t>
            </a:r>
            <a:r>
              <a:rPr lang="en-US" dirty="0"/>
              <a:t> Solid Waste</a:t>
            </a:r>
          </a:p>
          <a:p>
            <a:r>
              <a:rPr lang="en-US" dirty="0"/>
              <a:t>Texas Regional Broadband Program</a:t>
            </a:r>
          </a:p>
        </p:txBody>
      </p:sp>
      <p:sp>
        <p:nvSpPr>
          <p:cNvPr id="4" name="Slide Number Placeholder 3"/>
          <p:cNvSpPr>
            <a:spLocks noGrp="1"/>
          </p:cNvSpPr>
          <p:nvPr>
            <p:ph type="sldNum" sz="quarter" idx="5"/>
          </p:nvPr>
        </p:nvSpPr>
        <p:spPr/>
        <p:txBody>
          <a:bodyPr/>
          <a:lstStyle/>
          <a:p>
            <a:fld id="{5658D461-D8FB-4C03-8B0E-C4283C9F8ADE}" type="slidenum">
              <a:rPr lang="en-US" smtClean="0"/>
              <a:t>5</a:t>
            </a:fld>
            <a:endParaRPr lang="en-US"/>
          </a:p>
        </p:txBody>
      </p:sp>
    </p:spTree>
    <p:extLst>
      <p:ext uri="{BB962C8B-B14F-4D97-AF65-F5344CB8AC3E}">
        <p14:creationId xmlns:p14="http://schemas.microsoft.com/office/powerpoint/2010/main" val="160498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Through our three agencies we are able to touch every need that a rural community might need from housing to utilities to business. We are a one stop shop for a fully integrated funding shop to meet all the needs of rural communities. </a:t>
            </a:r>
          </a:p>
        </p:txBody>
      </p:sp>
      <p:sp>
        <p:nvSpPr>
          <p:cNvPr id="4" name="Slide Number Placeholder 3"/>
          <p:cNvSpPr>
            <a:spLocks noGrp="1"/>
          </p:cNvSpPr>
          <p:nvPr>
            <p:ph type="sldNum" sz="quarter" idx="5"/>
          </p:nvPr>
        </p:nvSpPr>
        <p:spPr/>
        <p:txBody>
          <a:bodyPr/>
          <a:lstStyle/>
          <a:p>
            <a:fld id="{5658D461-D8FB-4C03-8B0E-C4283C9F8ADE}" type="slidenum">
              <a:rPr lang="en-US" smtClean="0"/>
              <a:t>7</a:t>
            </a:fld>
            <a:endParaRPr lang="en-US"/>
          </a:p>
        </p:txBody>
      </p:sp>
    </p:spTree>
    <p:extLst>
      <p:ext uri="{BB962C8B-B14F-4D97-AF65-F5344CB8AC3E}">
        <p14:creationId xmlns:p14="http://schemas.microsoft.com/office/powerpoint/2010/main" val="115426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D2D7-F65B-E775-EDED-04648C7991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CDBA9-16C6-16F4-A595-0041EF0144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9E3E01-6B2C-9DCE-2D5E-7884B2E8C113}"/>
              </a:ext>
            </a:extLst>
          </p:cNvPr>
          <p:cNvSpPr>
            <a:spLocks noGrp="1"/>
          </p:cNvSpPr>
          <p:nvPr>
            <p:ph type="dt" sz="half" idx="10"/>
          </p:nvPr>
        </p:nvSpPr>
        <p:spPr/>
        <p:txBody>
          <a:bodyPr/>
          <a:lstStyle/>
          <a:p>
            <a:fld id="{83D36849-A348-45E4-8414-D2BC9520FFF4}" type="datetimeFigureOut">
              <a:rPr lang="en-US" smtClean="0"/>
              <a:t>2/5/2026</a:t>
            </a:fld>
            <a:endParaRPr lang="en-US"/>
          </a:p>
        </p:txBody>
      </p:sp>
      <p:sp>
        <p:nvSpPr>
          <p:cNvPr id="5" name="Footer Placeholder 4">
            <a:extLst>
              <a:ext uri="{FF2B5EF4-FFF2-40B4-BE49-F238E27FC236}">
                <a16:creationId xmlns:a16="http://schemas.microsoft.com/office/drawing/2014/main" id="{055E3B0B-9FED-35A6-B9F1-676998543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C0E0A-9D08-F1F1-0DD5-7F477B09C008}"/>
              </a:ext>
            </a:extLst>
          </p:cNvPr>
          <p:cNvSpPr>
            <a:spLocks noGrp="1"/>
          </p:cNvSpPr>
          <p:nvPr>
            <p:ph type="sldNum" sz="quarter" idx="12"/>
          </p:nvPr>
        </p:nvSpPr>
        <p:spPr/>
        <p:txBody>
          <a:bodyPr/>
          <a:lstStyle/>
          <a:p>
            <a:fld id="{A0B3E85E-1A72-405A-8B89-9131D0FA6D4A}" type="slidenum">
              <a:rPr lang="en-US" smtClean="0"/>
              <a:t>‹#›</a:t>
            </a:fld>
            <a:endParaRPr lang="en-US"/>
          </a:p>
        </p:txBody>
      </p:sp>
    </p:spTree>
    <p:extLst>
      <p:ext uri="{BB962C8B-B14F-4D97-AF65-F5344CB8AC3E}">
        <p14:creationId xmlns:p14="http://schemas.microsoft.com/office/powerpoint/2010/main" val="296979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58AA-D7A7-E6FE-35A5-6F1097B8A4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123A2B-C22A-1426-7783-DE6E339F26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778C0-6B3D-6659-BC5F-14BB6DE63691}"/>
              </a:ext>
            </a:extLst>
          </p:cNvPr>
          <p:cNvSpPr>
            <a:spLocks noGrp="1"/>
          </p:cNvSpPr>
          <p:nvPr>
            <p:ph type="dt" sz="half" idx="10"/>
          </p:nvPr>
        </p:nvSpPr>
        <p:spPr/>
        <p:txBody>
          <a:bodyPr/>
          <a:lstStyle/>
          <a:p>
            <a:fld id="{83D36849-A348-45E4-8414-D2BC9520FFF4}" type="datetimeFigureOut">
              <a:rPr lang="en-US" smtClean="0"/>
              <a:t>2/5/2026</a:t>
            </a:fld>
            <a:endParaRPr lang="en-US"/>
          </a:p>
        </p:txBody>
      </p:sp>
      <p:sp>
        <p:nvSpPr>
          <p:cNvPr id="5" name="Footer Placeholder 4">
            <a:extLst>
              <a:ext uri="{FF2B5EF4-FFF2-40B4-BE49-F238E27FC236}">
                <a16:creationId xmlns:a16="http://schemas.microsoft.com/office/drawing/2014/main" id="{12379D93-847C-10FE-3384-87C7B89D8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33029-06B2-D007-27DF-BCB28BFFBADB}"/>
              </a:ext>
            </a:extLst>
          </p:cNvPr>
          <p:cNvSpPr>
            <a:spLocks noGrp="1"/>
          </p:cNvSpPr>
          <p:nvPr>
            <p:ph type="sldNum" sz="quarter" idx="12"/>
          </p:nvPr>
        </p:nvSpPr>
        <p:spPr/>
        <p:txBody>
          <a:bodyPr/>
          <a:lstStyle/>
          <a:p>
            <a:fld id="{A0B3E85E-1A72-405A-8B89-9131D0FA6D4A}" type="slidenum">
              <a:rPr lang="en-US" smtClean="0"/>
              <a:t>‹#›</a:t>
            </a:fld>
            <a:endParaRPr lang="en-US"/>
          </a:p>
        </p:txBody>
      </p:sp>
    </p:spTree>
    <p:extLst>
      <p:ext uri="{BB962C8B-B14F-4D97-AF65-F5344CB8AC3E}">
        <p14:creationId xmlns:p14="http://schemas.microsoft.com/office/powerpoint/2010/main" val="198048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F3B6F1-2CE3-16AA-B654-22C49D3144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E1D0F2-0061-B8BC-22FF-BF062259E7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39ED0-EAFE-424E-6898-C76F646EDEC3}"/>
              </a:ext>
            </a:extLst>
          </p:cNvPr>
          <p:cNvSpPr>
            <a:spLocks noGrp="1"/>
          </p:cNvSpPr>
          <p:nvPr>
            <p:ph type="dt" sz="half" idx="10"/>
          </p:nvPr>
        </p:nvSpPr>
        <p:spPr/>
        <p:txBody>
          <a:bodyPr/>
          <a:lstStyle/>
          <a:p>
            <a:fld id="{83D36849-A348-45E4-8414-D2BC9520FFF4}" type="datetimeFigureOut">
              <a:rPr lang="en-US" smtClean="0"/>
              <a:t>2/5/2026</a:t>
            </a:fld>
            <a:endParaRPr lang="en-US"/>
          </a:p>
        </p:txBody>
      </p:sp>
      <p:sp>
        <p:nvSpPr>
          <p:cNvPr id="5" name="Footer Placeholder 4">
            <a:extLst>
              <a:ext uri="{FF2B5EF4-FFF2-40B4-BE49-F238E27FC236}">
                <a16:creationId xmlns:a16="http://schemas.microsoft.com/office/drawing/2014/main" id="{E9BD42A8-17FB-4D42-120F-A0A801EA7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39400-5B4C-7A40-4983-842B761E8CC2}"/>
              </a:ext>
            </a:extLst>
          </p:cNvPr>
          <p:cNvSpPr>
            <a:spLocks noGrp="1"/>
          </p:cNvSpPr>
          <p:nvPr>
            <p:ph type="sldNum" sz="quarter" idx="12"/>
          </p:nvPr>
        </p:nvSpPr>
        <p:spPr/>
        <p:txBody>
          <a:bodyPr/>
          <a:lstStyle/>
          <a:p>
            <a:fld id="{A0B3E85E-1A72-405A-8B89-9131D0FA6D4A}" type="slidenum">
              <a:rPr lang="en-US" smtClean="0"/>
              <a:t>‹#›</a:t>
            </a:fld>
            <a:endParaRPr lang="en-US"/>
          </a:p>
        </p:txBody>
      </p:sp>
    </p:spTree>
    <p:extLst>
      <p:ext uri="{BB962C8B-B14F-4D97-AF65-F5344CB8AC3E}">
        <p14:creationId xmlns:p14="http://schemas.microsoft.com/office/powerpoint/2010/main" val="380920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7A92A-37F1-C280-8F80-8AC0400F9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4F4967-0FAD-F061-BE89-5094BFCA8D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D617C-8A44-2DFB-C545-DDA8A6C6A46B}"/>
              </a:ext>
            </a:extLst>
          </p:cNvPr>
          <p:cNvSpPr>
            <a:spLocks noGrp="1"/>
          </p:cNvSpPr>
          <p:nvPr>
            <p:ph type="dt" sz="half" idx="10"/>
          </p:nvPr>
        </p:nvSpPr>
        <p:spPr/>
        <p:txBody>
          <a:bodyPr/>
          <a:lstStyle/>
          <a:p>
            <a:fld id="{83D36849-A348-45E4-8414-D2BC9520FFF4}" type="datetimeFigureOut">
              <a:rPr lang="en-US" smtClean="0"/>
              <a:t>2/5/2026</a:t>
            </a:fld>
            <a:endParaRPr lang="en-US"/>
          </a:p>
        </p:txBody>
      </p:sp>
      <p:sp>
        <p:nvSpPr>
          <p:cNvPr id="5" name="Footer Placeholder 4">
            <a:extLst>
              <a:ext uri="{FF2B5EF4-FFF2-40B4-BE49-F238E27FC236}">
                <a16:creationId xmlns:a16="http://schemas.microsoft.com/office/drawing/2014/main" id="{BBE8B784-60CD-17E9-2F93-31E6790E7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F4490-D259-DDA8-B471-5326F51C55FA}"/>
              </a:ext>
            </a:extLst>
          </p:cNvPr>
          <p:cNvSpPr>
            <a:spLocks noGrp="1"/>
          </p:cNvSpPr>
          <p:nvPr>
            <p:ph type="sldNum" sz="quarter" idx="12"/>
          </p:nvPr>
        </p:nvSpPr>
        <p:spPr/>
        <p:txBody>
          <a:bodyPr/>
          <a:lstStyle/>
          <a:p>
            <a:fld id="{A0B3E85E-1A72-405A-8B89-9131D0FA6D4A}" type="slidenum">
              <a:rPr lang="en-US" smtClean="0"/>
              <a:t>‹#›</a:t>
            </a:fld>
            <a:endParaRPr lang="en-US"/>
          </a:p>
        </p:txBody>
      </p:sp>
    </p:spTree>
    <p:extLst>
      <p:ext uri="{BB962C8B-B14F-4D97-AF65-F5344CB8AC3E}">
        <p14:creationId xmlns:p14="http://schemas.microsoft.com/office/powerpoint/2010/main" val="406664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7954-A308-F987-8B18-0AC8DD4EAA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928E59-F7DC-63D4-879D-8B692E9282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3FCDB-43BF-3BB2-3262-CBEBC43E7485}"/>
              </a:ext>
            </a:extLst>
          </p:cNvPr>
          <p:cNvSpPr>
            <a:spLocks noGrp="1"/>
          </p:cNvSpPr>
          <p:nvPr>
            <p:ph type="dt" sz="half" idx="10"/>
          </p:nvPr>
        </p:nvSpPr>
        <p:spPr/>
        <p:txBody>
          <a:bodyPr/>
          <a:lstStyle/>
          <a:p>
            <a:fld id="{83D36849-A348-45E4-8414-D2BC9520FFF4}" type="datetimeFigureOut">
              <a:rPr lang="en-US" smtClean="0"/>
              <a:t>2/5/2026</a:t>
            </a:fld>
            <a:endParaRPr lang="en-US"/>
          </a:p>
        </p:txBody>
      </p:sp>
      <p:sp>
        <p:nvSpPr>
          <p:cNvPr id="5" name="Footer Placeholder 4">
            <a:extLst>
              <a:ext uri="{FF2B5EF4-FFF2-40B4-BE49-F238E27FC236}">
                <a16:creationId xmlns:a16="http://schemas.microsoft.com/office/drawing/2014/main" id="{FF18596A-DBC3-1825-9DC3-F134B4320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BB9A9-8723-EC76-8CFC-4F463B0C7158}"/>
              </a:ext>
            </a:extLst>
          </p:cNvPr>
          <p:cNvSpPr>
            <a:spLocks noGrp="1"/>
          </p:cNvSpPr>
          <p:nvPr>
            <p:ph type="sldNum" sz="quarter" idx="12"/>
          </p:nvPr>
        </p:nvSpPr>
        <p:spPr/>
        <p:txBody>
          <a:bodyPr/>
          <a:lstStyle/>
          <a:p>
            <a:fld id="{A0B3E85E-1A72-405A-8B89-9131D0FA6D4A}" type="slidenum">
              <a:rPr lang="en-US" smtClean="0"/>
              <a:t>‹#›</a:t>
            </a:fld>
            <a:endParaRPr lang="en-US"/>
          </a:p>
        </p:txBody>
      </p:sp>
    </p:spTree>
    <p:extLst>
      <p:ext uri="{BB962C8B-B14F-4D97-AF65-F5344CB8AC3E}">
        <p14:creationId xmlns:p14="http://schemas.microsoft.com/office/powerpoint/2010/main" val="408278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DC98-ED2F-76D8-063E-A6E51A7423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281D00-BE63-6BF9-E77C-DE9E51691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5778F-BE3B-0D05-590D-D2FF929B79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A875F-466B-8F43-0F8C-DED583157907}"/>
              </a:ext>
            </a:extLst>
          </p:cNvPr>
          <p:cNvSpPr>
            <a:spLocks noGrp="1"/>
          </p:cNvSpPr>
          <p:nvPr>
            <p:ph type="dt" sz="half" idx="10"/>
          </p:nvPr>
        </p:nvSpPr>
        <p:spPr/>
        <p:txBody>
          <a:bodyPr/>
          <a:lstStyle/>
          <a:p>
            <a:fld id="{83D36849-A348-45E4-8414-D2BC9520FFF4}" type="datetimeFigureOut">
              <a:rPr lang="en-US" smtClean="0"/>
              <a:t>2/5/2026</a:t>
            </a:fld>
            <a:endParaRPr lang="en-US"/>
          </a:p>
        </p:txBody>
      </p:sp>
      <p:sp>
        <p:nvSpPr>
          <p:cNvPr id="6" name="Footer Placeholder 5">
            <a:extLst>
              <a:ext uri="{FF2B5EF4-FFF2-40B4-BE49-F238E27FC236}">
                <a16:creationId xmlns:a16="http://schemas.microsoft.com/office/drawing/2014/main" id="{CD8C537A-3AE0-7528-8A71-06CD62A1AB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3BB91-3D7B-3043-9C14-FF14FBDA4CF5}"/>
              </a:ext>
            </a:extLst>
          </p:cNvPr>
          <p:cNvSpPr>
            <a:spLocks noGrp="1"/>
          </p:cNvSpPr>
          <p:nvPr>
            <p:ph type="sldNum" sz="quarter" idx="12"/>
          </p:nvPr>
        </p:nvSpPr>
        <p:spPr/>
        <p:txBody>
          <a:bodyPr/>
          <a:lstStyle/>
          <a:p>
            <a:fld id="{A0B3E85E-1A72-405A-8B89-9131D0FA6D4A}" type="slidenum">
              <a:rPr lang="en-US" smtClean="0"/>
              <a:t>‹#›</a:t>
            </a:fld>
            <a:endParaRPr lang="en-US"/>
          </a:p>
        </p:txBody>
      </p:sp>
    </p:spTree>
    <p:extLst>
      <p:ext uri="{BB962C8B-B14F-4D97-AF65-F5344CB8AC3E}">
        <p14:creationId xmlns:p14="http://schemas.microsoft.com/office/powerpoint/2010/main" val="420499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4728-46CE-5673-5331-B724C5F71A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EDB60D-6052-EAA7-96CB-B13C070C9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EC70B2-BF45-368E-45F7-3C54179C54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750F1-43E4-9C3D-A056-35E7E8E48D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D2A441-808F-BE79-EF56-2F311498F0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0D49A2-EE0F-CCF5-F3D3-2C62C7BE586D}"/>
              </a:ext>
            </a:extLst>
          </p:cNvPr>
          <p:cNvSpPr>
            <a:spLocks noGrp="1"/>
          </p:cNvSpPr>
          <p:nvPr>
            <p:ph type="dt" sz="half" idx="10"/>
          </p:nvPr>
        </p:nvSpPr>
        <p:spPr/>
        <p:txBody>
          <a:bodyPr/>
          <a:lstStyle/>
          <a:p>
            <a:fld id="{83D36849-A348-45E4-8414-D2BC9520FFF4}" type="datetimeFigureOut">
              <a:rPr lang="en-US" smtClean="0"/>
              <a:t>2/5/2026</a:t>
            </a:fld>
            <a:endParaRPr lang="en-US"/>
          </a:p>
        </p:txBody>
      </p:sp>
      <p:sp>
        <p:nvSpPr>
          <p:cNvPr id="8" name="Footer Placeholder 7">
            <a:extLst>
              <a:ext uri="{FF2B5EF4-FFF2-40B4-BE49-F238E27FC236}">
                <a16:creationId xmlns:a16="http://schemas.microsoft.com/office/drawing/2014/main" id="{154D3D4C-18FD-A101-26BF-01065FFA84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F5B244-79C6-EB31-DEDB-2E35F6498F4A}"/>
              </a:ext>
            </a:extLst>
          </p:cNvPr>
          <p:cNvSpPr>
            <a:spLocks noGrp="1"/>
          </p:cNvSpPr>
          <p:nvPr>
            <p:ph type="sldNum" sz="quarter" idx="12"/>
          </p:nvPr>
        </p:nvSpPr>
        <p:spPr/>
        <p:txBody>
          <a:bodyPr/>
          <a:lstStyle/>
          <a:p>
            <a:fld id="{A0B3E85E-1A72-405A-8B89-9131D0FA6D4A}" type="slidenum">
              <a:rPr lang="en-US" smtClean="0"/>
              <a:t>‹#›</a:t>
            </a:fld>
            <a:endParaRPr lang="en-US"/>
          </a:p>
        </p:txBody>
      </p:sp>
    </p:spTree>
    <p:extLst>
      <p:ext uri="{BB962C8B-B14F-4D97-AF65-F5344CB8AC3E}">
        <p14:creationId xmlns:p14="http://schemas.microsoft.com/office/powerpoint/2010/main" val="173962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FD99-F558-BF50-A57E-68B2DBF773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191B11-7E26-DE55-28D6-6997BAC02FFA}"/>
              </a:ext>
            </a:extLst>
          </p:cNvPr>
          <p:cNvSpPr>
            <a:spLocks noGrp="1"/>
          </p:cNvSpPr>
          <p:nvPr>
            <p:ph type="dt" sz="half" idx="10"/>
          </p:nvPr>
        </p:nvSpPr>
        <p:spPr/>
        <p:txBody>
          <a:bodyPr/>
          <a:lstStyle/>
          <a:p>
            <a:fld id="{83D36849-A348-45E4-8414-D2BC9520FFF4}" type="datetimeFigureOut">
              <a:rPr lang="en-US" smtClean="0"/>
              <a:t>2/5/2026</a:t>
            </a:fld>
            <a:endParaRPr lang="en-US"/>
          </a:p>
        </p:txBody>
      </p:sp>
      <p:sp>
        <p:nvSpPr>
          <p:cNvPr id="4" name="Footer Placeholder 3">
            <a:extLst>
              <a:ext uri="{FF2B5EF4-FFF2-40B4-BE49-F238E27FC236}">
                <a16:creationId xmlns:a16="http://schemas.microsoft.com/office/drawing/2014/main" id="{92AF07C7-E454-1695-5DE9-E68E033408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A4C427-EE5E-41BC-4C94-5F7EE7358596}"/>
              </a:ext>
            </a:extLst>
          </p:cNvPr>
          <p:cNvSpPr>
            <a:spLocks noGrp="1"/>
          </p:cNvSpPr>
          <p:nvPr>
            <p:ph type="sldNum" sz="quarter" idx="12"/>
          </p:nvPr>
        </p:nvSpPr>
        <p:spPr/>
        <p:txBody>
          <a:bodyPr/>
          <a:lstStyle/>
          <a:p>
            <a:fld id="{A0B3E85E-1A72-405A-8B89-9131D0FA6D4A}" type="slidenum">
              <a:rPr lang="en-US" smtClean="0"/>
              <a:t>‹#›</a:t>
            </a:fld>
            <a:endParaRPr lang="en-US"/>
          </a:p>
        </p:txBody>
      </p:sp>
    </p:spTree>
    <p:extLst>
      <p:ext uri="{BB962C8B-B14F-4D97-AF65-F5344CB8AC3E}">
        <p14:creationId xmlns:p14="http://schemas.microsoft.com/office/powerpoint/2010/main" val="1268362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8C7BD1-CCEC-571E-D955-6B673FE2B2FF}"/>
              </a:ext>
            </a:extLst>
          </p:cNvPr>
          <p:cNvSpPr>
            <a:spLocks noGrp="1"/>
          </p:cNvSpPr>
          <p:nvPr>
            <p:ph type="dt" sz="half" idx="10"/>
          </p:nvPr>
        </p:nvSpPr>
        <p:spPr/>
        <p:txBody>
          <a:bodyPr/>
          <a:lstStyle/>
          <a:p>
            <a:fld id="{83D36849-A348-45E4-8414-D2BC9520FFF4}" type="datetimeFigureOut">
              <a:rPr lang="en-US" smtClean="0"/>
              <a:t>2/5/2026</a:t>
            </a:fld>
            <a:endParaRPr lang="en-US"/>
          </a:p>
        </p:txBody>
      </p:sp>
      <p:sp>
        <p:nvSpPr>
          <p:cNvPr id="3" name="Footer Placeholder 2">
            <a:extLst>
              <a:ext uri="{FF2B5EF4-FFF2-40B4-BE49-F238E27FC236}">
                <a16:creationId xmlns:a16="http://schemas.microsoft.com/office/drawing/2014/main" id="{5194AD21-547F-E5F8-097E-5271DCA553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24F8D-B4DE-1AFC-F9B2-30AEFB47EBEC}"/>
              </a:ext>
            </a:extLst>
          </p:cNvPr>
          <p:cNvSpPr>
            <a:spLocks noGrp="1"/>
          </p:cNvSpPr>
          <p:nvPr>
            <p:ph type="sldNum" sz="quarter" idx="12"/>
          </p:nvPr>
        </p:nvSpPr>
        <p:spPr/>
        <p:txBody>
          <a:bodyPr/>
          <a:lstStyle/>
          <a:p>
            <a:fld id="{A0B3E85E-1A72-405A-8B89-9131D0FA6D4A}" type="slidenum">
              <a:rPr lang="en-US" smtClean="0"/>
              <a:t>‹#›</a:t>
            </a:fld>
            <a:endParaRPr lang="en-US"/>
          </a:p>
        </p:txBody>
      </p:sp>
    </p:spTree>
    <p:extLst>
      <p:ext uri="{BB962C8B-B14F-4D97-AF65-F5344CB8AC3E}">
        <p14:creationId xmlns:p14="http://schemas.microsoft.com/office/powerpoint/2010/main" val="146127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2FD2B-6C3A-5671-CBDB-38929CE262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351806-44F9-8330-70A7-56EA5B3D6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D8840F-9BDB-47A0-C33A-D7EB181F4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429E96-A0AE-58C0-AB95-22A6113F9A9F}"/>
              </a:ext>
            </a:extLst>
          </p:cNvPr>
          <p:cNvSpPr>
            <a:spLocks noGrp="1"/>
          </p:cNvSpPr>
          <p:nvPr>
            <p:ph type="dt" sz="half" idx="10"/>
          </p:nvPr>
        </p:nvSpPr>
        <p:spPr/>
        <p:txBody>
          <a:bodyPr/>
          <a:lstStyle/>
          <a:p>
            <a:fld id="{83D36849-A348-45E4-8414-D2BC9520FFF4}" type="datetimeFigureOut">
              <a:rPr lang="en-US" smtClean="0"/>
              <a:t>2/5/2026</a:t>
            </a:fld>
            <a:endParaRPr lang="en-US"/>
          </a:p>
        </p:txBody>
      </p:sp>
      <p:sp>
        <p:nvSpPr>
          <p:cNvPr id="6" name="Footer Placeholder 5">
            <a:extLst>
              <a:ext uri="{FF2B5EF4-FFF2-40B4-BE49-F238E27FC236}">
                <a16:creationId xmlns:a16="http://schemas.microsoft.com/office/drawing/2014/main" id="{8211BFE4-913B-92D8-5BA0-5F27CC94B5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510E4D-A358-2223-39C7-90D5B062A7C9}"/>
              </a:ext>
            </a:extLst>
          </p:cNvPr>
          <p:cNvSpPr>
            <a:spLocks noGrp="1"/>
          </p:cNvSpPr>
          <p:nvPr>
            <p:ph type="sldNum" sz="quarter" idx="12"/>
          </p:nvPr>
        </p:nvSpPr>
        <p:spPr/>
        <p:txBody>
          <a:bodyPr/>
          <a:lstStyle/>
          <a:p>
            <a:fld id="{A0B3E85E-1A72-405A-8B89-9131D0FA6D4A}" type="slidenum">
              <a:rPr lang="en-US" smtClean="0"/>
              <a:t>‹#›</a:t>
            </a:fld>
            <a:endParaRPr lang="en-US"/>
          </a:p>
        </p:txBody>
      </p:sp>
    </p:spTree>
    <p:extLst>
      <p:ext uri="{BB962C8B-B14F-4D97-AF65-F5344CB8AC3E}">
        <p14:creationId xmlns:p14="http://schemas.microsoft.com/office/powerpoint/2010/main" val="388946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6F21-B33C-4BE6-1876-CFA3599CD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96FC6B-8B8C-3C38-C970-5675AC4FE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408AA9-5208-3521-9FC4-4347D9DE2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EBE8C4-B04E-D599-2AAD-7FB0EF7F952D}"/>
              </a:ext>
            </a:extLst>
          </p:cNvPr>
          <p:cNvSpPr>
            <a:spLocks noGrp="1"/>
          </p:cNvSpPr>
          <p:nvPr>
            <p:ph type="dt" sz="half" idx="10"/>
          </p:nvPr>
        </p:nvSpPr>
        <p:spPr/>
        <p:txBody>
          <a:bodyPr/>
          <a:lstStyle/>
          <a:p>
            <a:fld id="{83D36849-A348-45E4-8414-D2BC9520FFF4}" type="datetimeFigureOut">
              <a:rPr lang="en-US" smtClean="0"/>
              <a:t>2/5/2026</a:t>
            </a:fld>
            <a:endParaRPr lang="en-US"/>
          </a:p>
        </p:txBody>
      </p:sp>
      <p:sp>
        <p:nvSpPr>
          <p:cNvPr id="6" name="Footer Placeholder 5">
            <a:extLst>
              <a:ext uri="{FF2B5EF4-FFF2-40B4-BE49-F238E27FC236}">
                <a16:creationId xmlns:a16="http://schemas.microsoft.com/office/drawing/2014/main" id="{A7968CEE-E816-95CB-4BD7-FA238AC090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58998-CDE3-BBF5-849A-739395C9CE3F}"/>
              </a:ext>
            </a:extLst>
          </p:cNvPr>
          <p:cNvSpPr>
            <a:spLocks noGrp="1"/>
          </p:cNvSpPr>
          <p:nvPr>
            <p:ph type="sldNum" sz="quarter" idx="12"/>
          </p:nvPr>
        </p:nvSpPr>
        <p:spPr/>
        <p:txBody>
          <a:bodyPr/>
          <a:lstStyle/>
          <a:p>
            <a:fld id="{A0B3E85E-1A72-405A-8B89-9131D0FA6D4A}" type="slidenum">
              <a:rPr lang="en-US" smtClean="0"/>
              <a:t>‹#›</a:t>
            </a:fld>
            <a:endParaRPr lang="en-US"/>
          </a:p>
        </p:txBody>
      </p:sp>
    </p:spTree>
    <p:extLst>
      <p:ext uri="{BB962C8B-B14F-4D97-AF65-F5344CB8AC3E}">
        <p14:creationId xmlns:p14="http://schemas.microsoft.com/office/powerpoint/2010/main" val="112276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18846-7D94-CEB1-1B5A-6424663F37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478015-6900-3350-7C3C-6EC0E095D6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8F9F1-3DB5-D77D-E8DC-24025C370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36849-A348-45E4-8414-D2BC9520FFF4}" type="datetimeFigureOut">
              <a:rPr lang="en-US" smtClean="0"/>
              <a:t>2/5/2026</a:t>
            </a:fld>
            <a:endParaRPr lang="en-US"/>
          </a:p>
        </p:txBody>
      </p:sp>
      <p:sp>
        <p:nvSpPr>
          <p:cNvPr id="5" name="Footer Placeholder 4">
            <a:extLst>
              <a:ext uri="{FF2B5EF4-FFF2-40B4-BE49-F238E27FC236}">
                <a16:creationId xmlns:a16="http://schemas.microsoft.com/office/drawing/2014/main" id="{0E302CA3-F56B-9001-8696-3B8501306E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AAF8F3-C0C1-7DD1-9B4C-5E833444E0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3E85E-1A72-405A-8B89-9131D0FA6D4A}" type="slidenum">
              <a:rPr lang="en-US" smtClean="0"/>
              <a:t>‹#›</a:t>
            </a:fld>
            <a:endParaRPr lang="en-US"/>
          </a:p>
        </p:txBody>
      </p:sp>
    </p:spTree>
    <p:extLst>
      <p:ext uri="{BB962C8B-B14F-4D97-AF65-F5344CB8AC3E}">
        <p14:creationId xmlns:p14="http://schemas.microsoft.com/office/powerpoint/2010/main" val="3953720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tinyurl.com/SFHSelfHelp" TargetMode="External"/><Relationship Id="rId7" Type="http://schemas.openxmlformats.org/officeDocument/2006/relationships/hyperlink" Target="https://tinyurl.com/SFHColonias" TargetMode="External"/><Relationship Id="rId2" Type="http://schemas.openxmlformats.org/officeDocument/2006/relationships/hyperlink" Target="https://tinyurl.com/SFHPreservation" TargetMode="External"/><Relationship Id="rId1" Type="http://schemas.openxmlformats.org/officeDocument/2006/relationships/slideLayout" Target="../slideLayouts/slideLayout7.xml"/><Relationship Id="rId6" Type="http://schemas.openxmlformats.org/officeDocument/2006/relationships/hyperlink" Target="https://tinyurl.com/SFHGuaranteed" TargetMode="External"/><Relationship Id="rId5" Type="http://schemas.openxmlformats.org/officeDocument/2006/relationships/hyperlink" Target="http://tinyurl.com/SFHRepairs" TargetMode="External"/><Relationship Id="rId4" Type="http://schemas.openxmlformats.org/officeDocument/2006/relationships/hyperlink" Target="http://tinyurl.com/SFHDirectLoan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tinyurl.com/CFGLoans" TargetMode="External"/><Relationship Id="rId2" Type="http://schemas.openxmlformats.org/officeDocument/2006/relationships/hyperlink" Target="http://tinyurl.com/CFDirectLoansandGrants" TargetMode="External"/><Relationship Id="rId1" Type="http://schemas.openxmlformats.org/officeDocument/2006/relationships/slideLayout" Target="../slideLayouts/slideLayout7.xml"/><Relationship Id="rId4" Type="http://schemas.openxmlformats.org/officeDocument/2006/relationships/hyperlink" Target="http://tinyurl.com/CFCommDevGrant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tinyurl.com/WEPECWAG" TargetMode="External"/><Relationship Id="rId7" Type="http://schemas.openxmlformats.org/officeDocument/2006/relationships/hyperlink" Target="http://tinyurl.com/WEPWWDLG" TargetMode="External"/><Relationship Id="rId2" Type="http://schemas.openxmlformats.org/officeDocument/2006/relationships/hyperlink" Target="http://tinyurl.com/WEPCRTAG" TargetMode="External"/><Relationship Id="rId1" Type="http://schemas.openxmlformats.org/officeDocument/2006/relationships/slideLayout" Target="../slideLayouts/slideLayout7.xml"/><Relationship Id="rId6" Type="http://schemas.openxmlformats.org/officeDocument/2006/relationships/hyperlink" Target="http://tinyurl.com/WEPWWD" TargetMode="External"/><Relationship Id="rId5" Type="http://schemas.openxmlformats.org/officeDocument/2006/relationships/hyperlink" Target="http://tinyurl.com/WEPSWMG" TargetMode="External"/><Relationship Id="rId4" Type="http://schemas.openxmlformats.org/officeDocument/2006/relationships/hyperlink" Target="http://tinyurl.com/WEPRF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tinyurl.com/RUSElectricInfra" TargetMode="External"/><Relationship Id="rId2" Type="http://schemas.openxmlformats.org/officeDocument/2006/relationships/hyperlink" Target="http://tinyurl.com/RUSDisGen" TargetMode="External"/><Relationship Id="rId1" Type="http://schemas.openxmlformats.org/officeDocument/2006/relationships/slideLayout" Target="../slideLayouts/slideLayout7.xml"/><Relationship Id="rId5" Type="http://schemas.openxmlformats.org/officeDocument/2006/relationships/hyperlink" Target="http://tinyurl.com/RUSSavings" TargetMode="External"/><Relationship Id="rId4" Type="http://schemas.openxmlformats.org/officeDocument/2006/relationships/hyperlink" Target="http://tinyurl.com/RUSEnergyEfficienc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tinyurl.com/RUSDLT" TargetMode="External"/><Relationship Id="rId2" Type="http://schemas.openxmlformats.org/officeDocument/2006/relationships/hyperlink" Target="http://tinyurl.com/RUSCommC" TargetMode="External"/><Relationship Id="rId1" Type="http://schemas.openxmlformats.org/officeDocument/2006/relationships/slideLayout" Target="../slideLayouts/slideLayout7.xml"/><Relationship Id="rId5" Type="http://schemas.openxmlformats.org/officeDocument/2006/relationships/hyperlink" Target="https://tinyurl.com/RUSTelcoInfra" TargetMode="External"/><Relationship Id="rId4" Type="http://schemas.openxmlformats.org/officeDocument/2006/relationships/hyperlink" Target="http://tinyurl.com/RUSRBB"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inyurl.com/RBCSVAPG" TargetMode="External"/><Relationship Id="rId7" Type="http://schemas.openxmlformats.org/officeDocument/2006/relationships/hyperlink" Target="http://tinyurl.com/RBCS9003" TargetMode="External"/><Relationship Id="rId2" Type="http://schemas.openxmlformats.org/officeDocument/2006/relationships/hyperlink" Target="http://tinyurl.com/RBCSAICP" TargetMode="External"/><Relationship Id="rId1" Type="http://schemas.openxmlformats.org/officeDocument/2006/relationships/slideLayout" Target="../slideLayouts/slideLayout7.xml"/><Relationship Id="rId6" Type="http://schemas.openxmlformats.org/officeDocument/2006/relationships/hyperlink" Target="http://tinyurl.com/RBCSRBIP" TargetMode="External"/><Relationship Id="rId5" Type="http://schemas.openxmlformats.org/officeDocument/2006/relationships/hyperlink" Target="http://tinyurl.com/RBCSRBDG" TargetMode="External"/><Relationship Id="rId4" Type="http://schemas.openxmlformats.org/officeDocument/2006/relationships/hyperlink" Target="http://tinyurl.com/RBCSBIL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rd.usd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7021285"/>
            <a:chOff x="0" y="-239485"/>
            <a:chExt cx="7772400" cy="10297885"/>
          </a:xfrm>
        </p:grpSpPr>
        <p:pic>
          <p:nvPicPr>
            <p:cNvPr id="3" name="object 3"/>
            <p:cNvPicPr/>
            <p:nvPr/>
          </p:nvPicPr>
          <p:blipFill>
            <a:blip r:embed="rId2" cstate="print"/>
            <a:stretch>
              <a:fillRect/>
            </a:stretch>
          </p:blipFill>
          <p:spPr>
            <a:xfrm>
              <a:off x="0" y="-239485"/>
              <a:ext cx="7772400" cy="6868885"/>
            </a:xfrm>
            <a:prstGeom prst="rect">
              <a:avLst/>
            </a:prstGeom>
          </p:spPr>
        </p:pic>
        <p:sp>
          <p:nvSpPr>
            <p:cNvPr id="4" name="object 4"/>
            <p:cNvSpPr/>
            <p:nvPr/>
          </p:nvSpPr>
          <p:spPr>
            <a:xfrm>
              <a:off x="0" y="6629400"/>
              <a:ext cx="7772400" cy="3429000"/>
            </a:xfrm>
            <a:custGeom>
              <a:avLst/>
              <a:gdLst/>
              <a:ahLst/>
              <a:cxnLst/>
              <a:rect l="l" t="t" r="r" b="b"/>
              <a:pathLst>
                <a:path w="7772400" h="3429000">
                  <a:moveTo>
                    <a:pt x="7772400" y="0"/>
                  </a:moveTo>
                  <a:lnTo>
                    <a:pt x="0" y="0"/>
                  </a:lnTo>
                  <a:lnTo>
                    <a:pt x="0" y="3429000"/>
                  </a:lnTo>
                  <a:lnTo>
                    <a:pt x="7772400" y="3429000"/>
                  </a:lnTo>
                  <a:lnTo>
                    <a:pt x="7772400" y="0"/>
                  </a:lnTo>
                  <a:close/>
                </a:path>
              </a:pathLst>
            </a:custGeom>
            <a:solidFill>
              <a:srgbClr val="16254C"/>
            </a:solidFill>
          </p:spPr>
          <p:txBody>
            <a:bodyPr wrap="square" lIns="0" tIns="0" rIns="0" bIns="0" rtlCol="0"/>
            <a:lstStyle/>
            <a:p>
              <a:endParaRPr sz="1227"/>
            </a:p>
          </p:txBody>
        </p:sp>
        <p:sp>
          <p:nvSpPr>
            <p:cNvPr id="5" name="object 5"/>
            <p:cNvSpPr/>
            <p:nvPr/>
          </p:nvSpPr>
          <p:spPr>
            <a:xfrm>
              <a:off x="0" y="6629400"/>
              <a:ext cx="4440555" cy="2342515"/>
            </a:xfrm>
            <a:custGeom>
              <a:avLst/>
              <a:gdLst/>
              <a:ahLst/>
              <a:cxnLst/>
              <a:rect l="l" t="t" r="r" b="b"/>
              <a:pathLst>
                <a:path w="4440555" h="2342515">
                  <a:moveTo>
                    <a:pt x="118033" y="1165860"/>
                  </a:moveTo>
                  <a:lnTo>
                    <a:pt x="49606" y="1098194"/>
                  </a:lnTo>
                  <a:lnTo>
                    <a:pt x="57569" y="1070013"/>
                  </a:lnTo>
                  <a:lnTo>
                    <a:pt x="62064" y="1053871"/>
                  </a:lnTo>
                  <a:lnTo>
                    <a:pt x="65430" y="1041781"/>
                  </a:lnTo>
                  <a:lnTo>
                    <a:pt x="73177" y="1013523"/>
                  </a:lnTo>
                  <a:lnTo>
                    <a:pt x="80822" y="985240"/>
                  </a:lnTo>
                  <a:lnTo>
                    <a:pt x="61010" y="1002601"/>
                  </a:lnTo>
                  <a:lnTo>
                    <a:pt x="41084" y="1019822"/>
                  </a:lnTo>
                  <a:lnTo>
                    <a:pt x="21043" y="1036916"/>
                  </a:lnTo>
                  <a:lnTo>
                    <a:pt x="876" y="1053871"/>
                  </a:lnTo>
                  <a:lnTo>
                    <a:pt x="0" y="1053134"/>
                  </a:lnTo>
                  <a:lnTo>
                    <a:pt x="0" y="1241831"/>
                  </a:lnTo>
                  <a:lnTo>
                    <a:pt x="5562" y="1227099"/>
                  </a:lnTo>
                  <a:lnTo>
                    <a:pt x="15455" y="1200492"/>
                  </a:lnTo>
                  <a:lnTo>
                    <a:pt x="25209" y="1173822"/>
                  </a:lnTo>
                  <a:lnTo>
                    <a:pt x="71653" y="1170178"/>
                  </a:lnTo>
                  <a:lnTo>
                    <a:pt x="118033" y="1165860"/>
                  </a:lnTo>
                  <a:close/>
                </a:path>
                <a:path w="4440555" h="2342515">
                  <a:moveTo>
                    <a:pt x="119875" y="646950"/>
                  </a:moveTo>
                  <a:lnTo>
                    <a:pt x="52552" y="581355"/>
                  </a:lnTo>
                  <a:lnTo>
                    <a:pt x="59690" y="551726"/>
                  </a:lnTo>
                  <a:lnTo>
                    <a:pt x="62801" y="538695"/>
                  </a:lnTo>
                  <a:lnTo>
                    <a:pt x="66763" y="522084"/>
                  </a:lnTo>
                  <a:lnTo>
                    <a:pt x="73774" y="492417"/>
                  </a:lnTo>
                  <a:lnTo>
                    <a:pt x="80721" y="462737"/>
                  </a:lnTo>
                  <a:lnTo>
                    <a:pt x="42875" y="500875"/>
                  </a:lnTo>
                  <a:lnTo>
                    <a:pt x="4724" y="538695"/>
                  </a:lnTo>
                  <a:lnTo>
                    <a:pt x="0" y="534847"/>
                  </a:lnTo>
                  <a:lnTo>
                    <a:pt x="0" y="758875"/>
                  </a:lnTo>
                  <a:lnTo>
                    <a:pt x="3848" y="746874"/>
                  </a:lnTo>
                  <a:lnTo>
                    <a:pt x="12852" y="718439"/>
                  </a:lnTo>
                  <a:lnTo>
                    <a:pt x="21755" y="689978"/>
                  </a:lnTo>
                  <a:lnTo>
                    <a:pt x="30568" y="661466"/>
                  </a:lnTo>
                  <a:lnTo>
                    <a:pt x="97574" y="650748"/>
                  </a:lnTo>
                  <a:lnTo>
                    <a:pt x="119875" y="646950"/>
                  </a:lnTo>
                  <a:close/>
                </a:path>
                <a:path w="4440555" h="2342515">
                  <a:moveTo>
                    <a:pt x="144856" y="1675384"/>
                  </a:moveTo>
                  <a:lnTo>
                    <a:pt x="143471" y="1673987"/>
                  </a:lnTo>
                  <a:lnTo>
                    <a:pt x="74803" y="1604733"/>
                  </a:lnTo>
                  <a:lnTo>
                    <a:pt x="83883" y="1578622"/>
                  </a:lnTo>
                  <a:lnTo>
                    <a:pt x="90957" y="1558023"/>
                  </a:lnTo>
                  <a:lnTo>
                    <a:pt x="92862" y="1552486"/>
                  </a:lnTo>
                  <a:lnTo>
                    <a:pt x="101727" y="1526298"/>
                  </a:lnTo>
                  <a:lnTo>
                    <a:pt x="110502" y="1500085"/>
                  </a:lnTo>
                  <a:lnTo>
                    <a:pt x="89281" y="1514881"/>
                  </a:lnTo>
                  <a:lnTo>
                    <a:pt x="67932" y="1529473"/>
                  </a:lnTo>
                  <a:lnTo>
                    <a:pt x="46431" y="1543850"/>
                  </a:lnTo>
                  <a:lnTo>
                    <a:pt x="24790" y="1558023"/>
                  </a:lnTo>
                  <a:lnTo>
                    <a:pt x="0" y="1536598"/>
                  </a:lnTo>
                  <a:lnTo>
                    <a:pt x="0" y="1762975"/>
                  </a:lnTo>
                  <a:lnTo>
                    <a:pt x="24549" y="1722145"/>
                  </a:lnTo>
                  <a:lnTo>
                    <a:pt x="46977" y="1673987"/>
                  </a:lnTo>
                  <a:lnTo>
                    <a:pt x="95897" y="1675117"/>
                  </a:lnTo>
                  <a:lnTo>
                    <a:pt x="144856" y="1675384"/>
                  </a:lnTo>
                  <a:close/>
                </a:path>
                <a:path w="4440555" h="2342515">
                  <a:moveTo>
                    <a:pt x="474548" y="271094"/>
                  </a:moveTo>
                  <a:lnTo>
                    <a:pt x="407949" y="206844"/>
                  </a:lnTo>
                  <a:lnTo>
                    <a:pt x="434327" y="84899"/>
                  </a:lnTo>
                  <a:lnTo>
                    <a:pt x="360756" y="165366"/>
                  </a:lnTo>
                  <a:lnTo>
                    <a:pt x="290245" y="109143"/>
                  </a:lnTo>
                  <a:lnTo>
                    <a:pt x="311416" y="223227"/>
                  </a:lnTo>
                  <a:lnTo>
                    <a:pt x="241465" y="310413"/>
                  </a:lnTo>
                  <a:lnTo>
                    <a:pt x="328117" y="300431"/>
                  </a:lnTo>
                  <a:lnTo>
                    <a:pt x="355434" y="410629"/>
                  </a:lnTo>
                  <a:lnTo>
                    <a:pt x="387781" y="290309"/>
                  </a:lnTo>
                  <a:lnTo>
                    <a:pt x="474548" y="271094"/>
                  </a:lnTo>
                  <a:close/>
                </a:path>
                <a:path w="4440555" h="2342515">
                  <a:moveTo>
                    <a:pt x="564311" y="764832"/>
                  </a:moveTo>
                  <a:lnTo>
                    <a:pt x="497598" y="700366"/>
                  </a:lnTo>
                  <a:lnTo>
                    <a:pt x="524154" y="578751"/>
                  </a:lnTo>
                  <a:lnTo>
                    <a:pt x="450278" y="658660"/>
                  </a:lnTo>
                  <a:lnTo>
                    <a:pt x="379501" y="601929"/>
                  </a:lnTo>
                  <a:lnTo>
                    <a:pt x="400329" y="715352"/>
                  </a:lnTo>
                  <a:lnTo>
                    <a:pt x="328853" y="799731"/>
                  </a:lnTo>
                  <a:lnTo>
                    <a:pt x="416750" y="792073"/>
                  </a:lnTo>
                  <a:lnTo>
                    <a:pt x="443687" y="901573"/>
                  </a:lnTo>
                  <a:lnTo>
                    <a:pt x="477037" y="783094"/>
                  </a:lnTo>
                  <a:lnTo>
                    <a:pt x="564311" y="764832"/>
                  </a:lnTo>
                  <a:close/>
                </a:path>
                <a:path w="4440555" h="2342515">
                  <a:moveTo>
                    <a:pt x="586536" y="1319999"/>
                  </a:moveTo>
                  <a:lnTo>
                    <a:pt x="519214" y="1254391"/>
                  </a:lnTo>
                  <a:lnTo>
                    <a:pt x="547382" y="1135786"/>
                  </a:lnTo>
                  <a:lnTo>
                    <a:pt x="528485" y="1154899"/>
                  </a:lnTo>
                  <a:lnTo>
                    <a:pt x="471385" y="1211745"/>
                  </a:lnTo>
                  <a:lnTo>
                    <a:pt x="399707" y="1153337"/>
                  </a:lnTo>
                  <a:lnTo>
                    <a:pt x="419557" y="1264945"/>
                  </a:lnTo>
                  <a:lnTo>
                    <a:pt x="382358" y="1304264"/>
                  </a:lnTo>
                  <a:lnTo>
                    <a:pt x="344754" y="1343152"/>
                  </a:lnTo>
                  <a:lnTo>
                    <a:pt x="367398" y="1342656"/>
                  </a:lnTo>
                  <a:lnTo>
                    <a:pt x="435330" y="1340459"/>
                  </a:lnTo>
                  <a:lnTo>
                    <a:pt x="461391" y="1448320"/>
                  </a:lnTo>
                  <a:lnTo>
                    <a:pt x="470484" y="1419910"/>
                  </a:lnTo>
                  <a:lnTo>
                    <a:pt x="497243" y="1334516"/>
                  </a:lnTo>
                  <a:lnTo>
                    <a:pt x="519582" y="1331048"/>
                  </a:lnTo>
                  <a:lnTo>
                    <a:pt x="586536" y="1319999"/>
                  </a:lnTo>
                  <a:close/>
                </a:path>
                <a:path w="4440555" h="2342515">
                  <a:moveTo>
                    <a:pt x="931379" y="370903"/>
                  </a:moveTo>
                  <a:lnTo>
                    <a:pt x="864387" y="305930"/>
                  </a:lnTo>
                  <a:lnTo>
                    <a:pt x="892022" y="186296"/>
                  </a:lnTo>
                  <a:lnTo>
                    <a:pt x="873150" y="205625"/>
                  </a:lnTo>
                  <a:lnTo>
                    <a:pt x="816940" y="263969"/>
                  </a:lnTo>
                  <a:lnTo>
                    <a:pt x="746074" y="207073"/>
                  </a:lnTo>
                  <a:lnTo>
                    <a:pt x="766978" y="320662"/>
                  </a:lnTo>
                  <a:lnTo>
                    <a:pt x="696709" y="407276"/>
                  </a:lnTo>
                  <a:lnTo>
                    <a:pt x="783539" y="397624"/>
                  </a:lnTo>
                  <a:lnTo>
                    <a:pt x="810755" y="507631"/>
                  </a:lnTo>
                  <a:lnTo>
                    <a:pt x="843597" y="388239"/>
                  </a:lnTo>
                  <a:lnTo>
                    <a:pt x="931379" y="370903"/>
                  </a:lnTo>
                  <a:close/>
                </a:path>
                <a:path w="4440555" h="2342515">
                  <a:moveTo>
                    <a:pt x="986015" y="845426"/>
                  </a:moveTo>
                  <a:lnTo>
                    <a:pt x="919416" y="781164"/>
                  </a:lnTo>
                  <a:lnTo>
                    <a:pt x="945794" y="659218"/>
                  </a:lnTo>
                  <a:lnTo>
                    <a:pt x="872223" y="739698"/>
                  </a:lnTo>
                  <a:lnTo>
                    <a:pt x="801712" y="683463"/>
                  </a:lnTo>
                  <a:lnTo>
                    <a:pt x="822896" y="797547"/>
                  </a:lnTo>
                  <a:lnTo>
                    <a:pt x="752932" y="884732"/>
                  </a:lnTo>
                  <a:lnTo>
                    <a:pt x="839584" y="874750"/>
                  </a:lnTo>
                  <a:lnTo>
                    <a:pt x="866914" y="984961"/>
                  </a:lnTo>
                  <a:lnTo>
                    <a:pt x="899248" y="864641"/>
                  </a:lnTo>
                  <a:lnTo>
                    <a:pt x="986015" y="845426"/>
                  </a:lnTo>
                  <a:close/>
                </a:path>
                <a:path w="4440555" h="2342515">
                  <a:moveTo>
                    <a:pt x="1425143" y="398868"/>
                  </a:moveTo>
                  <a:lnTo>
                    <a:pt x="1357287" y="332257"/>
                  </a:lnTo>
                  <a:lnTo>
                    <a:pt x="1364729" y="303568"/>
                  </a:lnTo>
                  <a:lnTo>
                    <a:pt x="1387576" y="217601"/>
                  </a:lnTo>
                  <a:lnTo>
                    <a:pt x="1348168" y="253123"/>
                  </a:lnTo>
                  <a:lnTo>
                    <a:pt x="1309166" y="289090"/>
                  </a:lnTo>
                  <a:lnTo>
                    <a:pt x="1237322" y="230378"/>
                  </a:lnTo>
                  <a:lnTo>
                    <a:pt x="1257338" y="342290"/>
                  </a:lnTo>
                  <a:lnTo>
                    <a:pt x="1239113" y="362864"/>
                  </a:lnTo>
                  <a:lnTo>
                    <a:pt x="1184948" y="424967"/>
                  </a:lnTo>
                  <a:lnTo>
                    <a:pt x="1273390" y="418325"/>
                  </a:lnTo>
                  <a:lnTo>
                    <a:pt x="1299997" y="527189"/>
                  </a:lnTo>
                  <a:lnTo>
                    <a:pt x="1334858" y="411556"/>
                  </a:lnTo>
                  <a:lnTo>
                    <a:pt x="1379956" y="404952"/>
                  </a:lnTo>
                  <a:lnTo>
                    <a:pt x="1425143" y="398868"/>
                  </a:lnTo>
                  <a:close/>
                </a:path>
                <a:path w="4440555" h="2342515">
                  <a:moveTo>
                    <a:pt x="2730208" y="0"/>
                  </a:moveTo>
                  <a:lnTo>
                    <a:pt x="2246096" y="0"/>
                  </a:lnTo>
                  <a:lnTo>
                    <a:pt x="2242578" y="1219"/>
                  </a:lnTo>
                  <a:lnTo>
                    <a:pt x="2183917" y="25044"/>
                  </a:lnTo>
                  <a:lnTo>
                    <a:pt x="2125649" y="53263"/>
                  </a:lnTo>
                  <a:lnTo>
                    <a:pt x="2067725" y="85648"/>
                  </a:lnTo>
                  <a:lnTo>
                    <a:pt x="2010079" y="121996"/>
                  </a:lnTo>
                  <a:lnTo>
                    <a:pt x="1952663" y="162090"/>
                  </a:lnTo>
                  <a:lnTo>
                    <a:pt x="1895411" y="205727"/>
                  </a:lnTo>
                  <a:lnTo>
                    <a:pt x="1838274" y="252679"/>
                  </a:lnTo>
                  <a:lnTo>
                    <a:pt x="1781200" y="302742"/>
                  </a:lnTo>
                  <a:lnTo>
                    <a:pt x="1752676" y="328866"/>
                  </a:lnTo>
                  <a:lnTo>
                    <a:pt x="1724126" y="355701"/>
                  </a:lnTo>
                  <a:lnTo>
                    <a:pt x="1695577" y="383197"/>
                  </a:lnTo>
                  <a:lnTo>
                    <a:pt x="1667002" y="411340"/>
                  </a:lnTo>
                  <a:lnTo>
                    <a:pt x="1638401" y="440093"/>
                  </a:lnTo>
                  <a:lnTo>
                    <a:pt x="1609775" y="469442"/>
                  </a:lnTo>
                  <a:lnTo>
                    <a:pt x="1581099" y="499351"/>
                  </a:lnTo>
                  <a:lnTo>
                    <a:pt x="1552371" y="529793"/>
                  </a:lnTo>
                  <a:lnTo>
                    <a:pt x="1523593" y="560755"/>
                  </a:lnTo>
                  <a:lnTo>
                    <a:pt x="1494751" y="592188"/>
                  </a:lnTo>
                  <a:lnTo>
                    <a:pt x="1465834" y="624090"/>
                  </a:lnTo>
                  <a:lnTo>
                    <a:pt x="1436852" y="656412"/>
                  </a:lnTo>
                  <a:lnTo>
                    <a:pt x="1378623" y="722249"/>
                  </a:lnTo>
                  <a:lnTo>
                    <a:pt x="1319999" y="789482"/>
                  </a:lnTo>
                  <a:lnTo>
                    <a:pt x="988123" y="1174724"/>
                  </a:lnTo>
                  <a:lnTo>
                    <a:pt x="925614" y="1245844"/>
                  </a:lnTo>
                  <a:lnTo>
                    <a:pt x="862279" y="1316761"/>
                  </a:lnTo>
                  <a:lnTo>
                    <a:pt x="830300" y="1352080"/>
                  </a:lnTo>
                  <a:lnTo>
                    <a:pt x="798093" y="1387271"/>
                  </a:lnTo>
                  <a:lnTo>
                    <a:pt x="765657" y="1422298"/>
                  </a:lnTo>
                  <a:lnTo>
                    <a:pt x="732980" y="1457134"/>
                  </a:lnTo>
                  <a:lnTo>
                    <a:pt x="700062" y="1491767"/>
                  </a:lnTo>
                  <a:lnTo>
                    <a:pt x="666902" y="1526159"/>
                  </a:lnTo>
                  <a:lnTo>
                    <a:pt x="633476" y="1560283"/>
                  </a:lnTo>
                  <a:lnTo>
                    <a:pt x="599782" y="1594129"/>
                  </a:lnTo>
                  <a:lnTo>
                    <a:pt x="565810" y="1627644"/>
                  </a:lnTo>
                  <a:lnTo>
                    <a:pt x="531571" y="1660817"/>
                  </a:lnTo>
                  <a:lnTo>
                    <a:pt x="497039" y="1693621"/>
                  </a:lnTo>
                  <a:lnTo>
                    <a:pt x="462216" y="1726031"/>
                  </a:lnTo>
                  <a:lnTo>
                    <a:pt x="427088" y="1758010"/>
                  </a:lnTo>
                  <a:lnTo>
                    <a:pt x="391655" y="1789544"/>
                  </a:lnTo>
                  <a:lnTo>
                    <a:pt x="355917" y="1820595"/>
                  </a:lnTo>
                  <a:lnTo>
                    <a:pt x="319849" y="1851139"/>
                  </a:lnTo>
                  <a:lnTo>
                    <a:pt x="283451" y="1881162"/>
                  </a:lnTo>
                  <a:lnTo>
                    <a:pt x="246722" y="1910613"/>
                  </a:lnTo>
                  <a:lnTo>
                    <a:pt x="209651" y="1939493"/>
                  </a:lnTo>
                  <a:lnTo>
                    <a:pt x="172237" y="1967750"/>
                  </a:lnTo>
                  <a:lnTo>
                    <a:pt x="134454" y="1995373"/>
                  </a:lnTo>
                  <a:lnTo>
                    <a:pt x="96316" y="2022335"/>
                  </a:lnTo>
                  <a:lnTo>
                    <a:pt x="57810" y="2048598"/>
                  </a:lnTo>
                  <a:lnTo>
                    <a:pt x="18923" y="2074151"/>
                  </a:lnTo>
                  <a:lnTo>
                    <a:pt x="0" y="2086102"/>
                  </a:lnTo>
                  <a:lnTo>
                    <a:pt x="0" y="2342172"/>
                  </a:lnTo>
                  <a:lnTo>
                    <a:pt x="48844" y="2319769"/>
                  </a:lnTo>
                  <a:lnTo>
                    <a:pt x="87528" y="2300884"/>
                  </a:lnTo>
                  <a:lnTo>
                    <a:pt x="125831" y="2281250"/>
                  </a:lnTo>
                  <a:lnTo>
                    <a:pt x="163753" y="2260892"/>
                  </a:lnTo>
                  <a:lnTo>
                    <a:pt x="201295" y="2239822"/>
                  </a:lnTo>
                  <a:lnTo>
                    <a:pt x="238467" y="2218055"/>
                  </a:lnTo>
                  <a:lnTo>
                    <a:pt x="275285" y="2195626"/>
                  </a:lnTo>
                  <a:lnTo>
                    <a:pt x="311746" y="2172551"/>
                  </a:lnTo>
                  <a:lnTo>
                    <a:pt x="347865" y="2148840"/>
                  </a:lnTo>
                  <a:lnTo>
                    <a:pt x="383641" y="2124519"/>
                  </a:lnTo>
                  <a:lnTo>
                    <a:pt x="419087" y="2099614"/>
                  </a:lnTo>
                  <a:lnTo>
                    <a:pt x="454202" y="2074138"/>
                  </a:lnTo>
                  <a:lnTo>
                    <a:pt x="489000" y="2048116"/>
                  </a:lnTo>
                  <a:lnTo>
                    <a:pt x="523481" y="2021560"/>
                  </a:lnTo>
                  <a:lnTo>
                    <a:pt x="557669" y="1994509"/>
                  </a:lnTo>
                  <a:lnTo>
                    <a:pt x="591553" y="1966950"/>
                  </a:lnTo>
                  <a:lnTo>
                    <a:pt x="625144" y="1938947"/>
                  </a:lnTo>
                  <a:lnTo>
                    <a:pt x="658456" y="1910473"/>
                  </a:lnTo>
                  <a:lnTo>
                    <a:pt x="691489" y="1881593"/>
                  </a:lnTo>
                  <a:lnTo>
                    <a:pt x="724255" y="1852295"/>
                  </a:lnTo>
                  <a:lnTo>
                    <a:pt x="756754" y="1822602"/>
                  </a:lnTo>
                  <a:lnTo>
                    <a:pt x="789000" y="1792554"/>
                  </a:lnTo>
                  <a:lnTo>
                    <a:pt x="820991" y="1762150"/>
                  </a:lnTo>
                  <a:lnTo>
                    <a:pt x="852741" y="1731429"/>
                  </a:lnTo>
                  <a:lnTo>
                    <a:pt x="884262" y="1700403"/>
                  </a:lnTo>
                  <a:lnTo>
                    <a:pt x="915555" y="1669084"/>
                  </a:lnTo>
                  <a:lnTo>
                    <a:pt x="946632" y="1637499"/>
                  </a:lnTo>
                  <a:lnTo>
                    <a:pt x="977493" y="1605661"/>
                  </a:lnTo>
                  <a:lnTo>
                    <a:pt x="1008138" y="1573606"/>
                  </a:lnTo>
                  <a:lnTo>
                    <a:pt x="1038593" y="1541348"/>
                  </a:lnTo>
                  <a:lnTo>
                    <a:pt x="1068857" y="1508899"/>
                  </a:lnTo>
                  <a:lnTo>
                    <a:pt x="1098931" y="1476286"/>
                  </a:lnTo>
                  <a:lnTo>
                    <a:pt x="1128826" y="1443520"/>
                  </a:lnTo>
                  <a:lnTo>
                    <a:pt x="1188110" y="1377657"/>
                  </a:lnTo>
                  <a:lnTo>
                    <a:pt x="1246771" y="1311440"/>
                  </a:lnTo>
                  <a:lnTo>
                    <a:pt x="1362417" y="1178636"/>
                  </a:lnTo>
                  <a:lnTo>
                    <a:pt x="1588617" y="916051"/>
                  </a:lnTo>
                  <a:lnTo>
                    <a:pt x="1672272" y="820293"/>
                  </a:lnTo>
                  <a:lnTo>
                    <a:pt x="1727847" y="757694"/>
                  </a:lnTo>
                  <a:lnTo>
                    <a:pt x="1755584" y="726833"/>
                  </a:lnTo>
                  <a:lnTo>
                    <a:pt x="1783321" y="696290"/>
                  </a:lnTo>
                  <a:lnTo>
                    <a:pt x="1811032" y="666089"/>
                  </a:lnTo>
                  <a:lnTo>
                    <a:pt x="1838744" y="636244"/>
                  </a:lnTo>
                  <a:lnTo>
                    <a:pt x="1866468" y="606780"/>
                  </a:lnTo>
                  <a:lnTo>
                    <a:pt x="1894192" y="577723"/>
                  </a:lnTo>
                  <a:lnTo>
                    <a:pt x="1921941" y="549071"/>
                  </a:lnTo>
                  <a:lnTo>
                    <a:pt x="1949716" y="520865"/>
                  </a:lnTo>
                  <a:lnTo>
                    <a:pt x="1977517" y="493102"/>
                  </a:lnTo>
                  <a:lnTo>
                    <a:pt x="2005368" y="465836"/>
                  </a:lnTo>
                  <a:lnTo>
                    <a:pt x="2033257" y="439064"/>
                  </a:lnTo>
                  <a:lnTo>
                    <a:pt x="2061197" y="412813"/>
                  </a:lnTo>
                  <a:lnTo>
                    <a:pt x="2117267" y="361950"/>
                  </a:lnTo>
                  <a:lnTo>
                    <a:pt x="2173630" y="313410"/>
                  </a:lnTo>
                  <a:lnTo>
                    <a:pt x="2230348" y="267347"/>
                  </a:lnTo>
                  <a:lnTo>
                    <a:pt x="2287486" y="223926"/>
                  </a:lnTo>
                  <a:lnTo>
                    <a:pt x="2345080" y="183299"/>
                  </a:lnTo>
                  <a:lnTo>
                    <a:pt x="2403195" y="145656"/>
                  </a:lnTo>
                  <a:lnTo>
                    <a:pt x="2461882" y="111125"/>
                  </a:lnTo>
                  <a:lnTo>
                    <a:pt x="2521204" y="79883"/>
                  </a:lnTo>
                  <a:lnTo>
                    <a:pt x="2581211" y="52095"/>
                  </a:lnTo>
                  <a:lnTo>
                    <a:pt x="2641968" y="27914"/>
                  </a:lnTo>
                  <a:lnTo>
                    <a:pt x="2703538" y="7505"/>
                  </a:lnTo>
                  <a:lnTo>
                    <a:pt x="2730208" y="0"/>
                  </a:lnTo>
                  <a:close/>
                </a:path>
                <a:path w="4440555" h="2342515">
                  <a:moveTo>
                    <a:pt x="3631590" y="12"/>
                  </a:moveTo>
                  <a:lnTo>
                    <a:pt x="3015450" y="12"/>
                  </a:lnTo>
                  <a:lnTo>
                    <a:pt x="3012249" y="431"/>
                  </a:lnTo>
                  <a:lnTo>
                    <a:pt x="2955810" y="11633"/>
                  </a:lnTo>
                  <a:lnTo>
                    <a:pt x="2899651" y="28409"/>
                  </a:lnTo>
                  <a:lnTo>
                    <a:pt x="2842552" y="51625"/>
                  </a:lnTo>
                  <a:lnTo>
                    <a:pt x="2783332" y="82156"/>
                  </a:lnTo>
                  <a:lnTo>
                    <a:pt x="2720771" y="120865"/>
                  </a:lnTo>
                  <a:lnTo>
                    <a:pt x="2687853" y="143560"/>
                  </a:lnTo>
                  <a:lnTo>
                    <a:pt x="2653652" y="168643"/>
                  </a:lnTo>
                  <a:lnTo>
                    <a:pt x="2618016" y="196189"/>
                  </a:lnTo>
                  <a:lnTo>
                    <a:pt x="2580779" y="226339"/>
                  </a:lnTo>
                  <a:lnTo>
                    <a:pt x="2541803" y="259194"/>
                  </a:lnTo>
                  <a:lnTo>
                    <a:pt x="2500934" y="294855"/>
                  </a:lnTo>
                  <a:lnTo>
                    <a:pt x="2458034" y="333438"/>
                  </a:lnTo>
                  <a:lnTo>
                    <a:pt x="2412923" y="375056"/>
                  </a:lnTo>
                  <a:lnTo>
                    <a:pt x="2365476" y="419798"/>
                  </a:lnTo>
                  <a:lnTo>
                    <a:pt x="2315527" y="467804"/>
                  </a:lnTo>
                  <a:lnTo>
                    <a:pt x="2262936" y="519150"/>
                  </a:lnTo>
                  <a:lnTo>
                    <a:pt x="2207552" y="573976"/>
                  </a:lnTo>
                  <a:lnTo>
                    <a:pt x="2087778" y="694461"/>
                  </a:lnTo>
                  <a:lnTo>
                    <a:pt x="1954999" y="830110"/>
                  </a:lnTo>
                  <a:lnTo>
                    <a:pt x="1858010" y="930541"/>
                  </a:lnTo>
                  <a:lnTo>
                    <a:pt x="1724037" y="1071626"/>
                  </a:lnTo>
                  <a:lnTo>
                    <a:pt x="1384998" y="1434312"/>
                  </a:lnTo>
                  <a:lnTo>
                    <a:pt x="1318412" y="1504264"/>
                  </a:lnTo>
                  <a:lnTo>
                    <a:pt x="1285836" y="1537970"/>
                  </a:lnTo>
                  <a:lnTo>
                    <a:pt x="1253629" y="1570901"/>
                  </a:lnTo>
                  <a:lnTo>
                    <a:pt x="1221714" y="1603057"/>
                  </a:lnTo>
                  <a:lnTo>
                    <a:pt x="1190015" y="1634502"/>
                  </a:lnTo>
                  <a:lnTo>
                    <a:pt x="1158455" y="1665236"/>
                  </a:lnTo>
                  <a:lnTo>
                    <a:pt x="1126959" y="1695310"/>
                  </a:lnTo>
                  <a:lnTo>
                    <a:pt x="1095438" y="1724761"/>
                  </a:lnTo>
                  <a:lnTo>
                    <a:pt x="1063802" y="1753616"/>
                  </a:lnTo>
                  <a:lnTo>
                    <a:pt x="1032002" y="1781898"/>
                  </a:lnTo>
                  <a:lnTo>
                    <a:pt x="999934" y="1809661"/>
                  </a:lnTo>
                  <a:lnTo>
                    <a:pt x="967524" y="1836915"/>
                  </a:lnTo>
                  <a:lnTo>
                    <a:pt x="934694" y="1863712"/>
                  </a:lnTo>
                  <a:lnTo>
                    <a:pt x="901382" y="1890077"/>
                  </a:lnTo>
                  <a:lnTo>
                    <a:pt x="867473" y="1916036"/>
                  </a:lnTo>
                  <a:lnTo>
                    <a:pt x="832929" y="1941626"/>
                  </a:lnTo>
                  <a:lnTo>
                    <a:pt x="797636" y="1966887"/>
                  </a:lnTo>
                  <a:lnTo>
                    <a:pt x="761530" y="1991842"/>
                  </a:lnTo>
                  <a:lnTo>
                    <a:pt x="724535" y="2016531"/>
                  </a:lnTo>
                  <a:lnTo>
                    <a:pt x="686562" y="2040978"/>
                  </a:lnTo>
                  <a:lnTo>
                    <a:pt x="647547" y="2065235"/>
                  </a:lnTo>
                  <a:lnTo>
                    <a:pt x="607402" y="2089315"/>
                  </a:lnTo>
                  <a:lnTo>
                    <a:pt x="566039" y="2113254"/>
                  </a:lnTo>
                  <a:lnTo>
                    <a:pt x="523392" y="2137092"/>
                  </a:lnTo>
                  <a:lnTo>
                    <a:pt x="479374" y="2160854"/>
                  </a:lnTo>
                  <a:lnTo>
                    <a:pt x="433908" y="2184590"/>
                  </a:lnTo>
                  <a:lnTo>
                    <a:pt x="386918" y="2208301"/>
                  </a:lnTo>
                  <a:lnTo>
                    <a:pt x="338328" y="2232050"/>
                  </a:lnTo>
                  <a:lnTo>
                    <a:pt x="288048" y="2255850"/>
                  </a:lnTo>
                  <a:lnTo>
                    <a:pt x="340169" y="2246553"/>
                  </a:lnTo>
                  <a:lnTo>
                    <a:pt x="391185" y="2236419"/>
                  </a:lnTo>
                  <a:lnTo>
                    <a:pt x="441134" y="2225459"/>
                  </a:lnTo>
                  <a:lnTo>
                    <a:pt x="490067" y="2213673"/>
                  </a:lnTo>
                  <a:lnTo>
                    <a:pt x="537997" y="2201062"/>
                  </a:lnTo>
                  <a:lnTo>
                    <a:pt x="584987" y="2187651"/>
                  </a:lnTo>
                  <a:lnTo>
                    <a:pt x="631063" y="2173414"/>
                  </a:lnTo>
                  <a:lnTo>
                    <a:pt x="676275" y="2158377"/>
                  </a:lnTo>
                  <a:lnTo>
                    <a:pt x="720648" y="2142540"/>
                  </a:lnTo>
                  <a:lnTo>
                    <a:pt x="764235" y="2125891"/>
                  </a:lnTo>
                  <a:lnTo>
                    <a:pt x="807072" y="2108454"/>
                  </a:lnTo>
                  <a:lnTo>
                    <a:pt x="849198" y="2090216"/>
                  </a:lnTo>
                  <a:lnTo>
                    <a:pt x="890638" y="2071204"/>
                  </a:lnTo>
                  <a:lnTo>
                    <a:pt x="931456" y="2051392"/>
                  </a:lnTo>
                  <a:lnTo>
                    <a:pt x="971664" y="2030806"/>
                  </a:lnTo>
                  <a:lnTo>
                    <a:pt x="1011326" y="2009432"/>
                  </a:lnTo>
                  <a:lnTo>
                    <a:pt x="1050467" y="1987296"/>
                  </a:lnTo>
                  <a:lnTo>
                    <a:pt x="1089126" y="1964372"/>
                  </a:lnTo>
                  <a:lnTo>
                    <a:pt x="1127353" y="1940699"/>
                  </a:lnTo>
                  <a:lnTo>
                    <a:pt x="1165174" y="1916252"/>
                  </a:lnTo>
                  <a:lnTo>
                    <a:pt x="1202639" y="1891055"/>
                  </a:lnTo>
                  <a:lnTo>
                    <a:pt x="1239786" y="1865096"/>
                  </a:lnTo>
                  <a:lnTo>
                    <a:pt x="1276642" y="1838375"/>
                  </a:lnTo>
                  <a:lnTo>
                    <a:pt x="1313256" y="1810918"/>
                  </a:lnTo>
                  <a:lnTo>
                    <a:pt x="1349679" y="1782711"/>
                  </a:lnTo>
                  <a:lnTo>
                    <a:pt x="1385925" y="1753768"/>
                  </a:lnTo>
                  <a:lnTo>
                    <a:pt x="1422044" y="1724088"/>
                  </a:lnTo>
                  <a:lnTo>
                    <a:pt x="1458087" y="1693672"/>
                  </a:lnTo>
                  <a:lnTo>
                    <a:pt x="1494078" y="1662518"/>
                  </a:lnTo>
                  <a:lnTo>
                    <a:pt x="1530057" y="1630654"/>
                  </a:lnTo>
                  <a:lnTo>
                    <a:pt x="1566075" y="1598053"/>
                  </a:lnTo>
                  <a:lnTo>
                    <a:pt x="1602155" y="1564741"/>
                  </a:lnTo>
                  <a:lnTo>
                    <a:pt x="1638350" y="1530718"/>
                  </a:lnTo>
                  <a:lnTo>
                    <a:pt x="1674698" y="1495971"/>
                  </a:lnTo>
                  <a:lnTo>
                    <a:pt x="1711223" y="1460525"/>
                  </a:lnTo>
                  <a:lnTo>
                    <a:pt x="1747989" y="1424381"/>
                  </a:lnTo>
                  <a:lnTo>
                    <a:pt x="1785010" y="1387525"/>
                  </a:lnTo>
                  <a:lnTo>
                    <a:pt x="1860029" y="1311744"/>
                  </a:lnTo>
                  <a:lnTo>
                    <a:pt x="2014969" y="1151928"/>
                  </a:lnTo>
                  <a:lnTo>
                    <a:pt x="2260358" y="896366"/>
                  </a:lnTo>
                  <a:lnTo>
                    <a:pt x="2299525" y="856157"/>
                  </a:lnTo>
                  <a:lnTo>
                    <a:pt x="2338641" y="816419"/>
                  </a:lnTo>
                  <a:lnTo>
                    <a:pt x="2377706" y="777189"/>
                  </a:lnTo>
                  <a:lnTo>
                    <a:pt x="2416721" y="738505"/>
                  </a:lnTo>
                  <a:lnTo>
                    <a:pt x="2455735" y="700405"/>
                  </a:lnTo>
                  <a:lnTo>
                    <a:pt x="2494724" y="662927"/>
                  </a:lnTo>
                  <a:lnTo>
                    <a:pt x="2533726" y="626084"/>
                  </a:lnTo>
                  <a:lnTo>
                    <a:pt x="2572740" y="589927"/>
                  </a:lnTo>
                  <a:lnTo>
                    <a:pt x="2611793" y="554494"/>
                  </a:lnTo>
                  <a:lnTo>
                    <a:pt x="2650883" y="519798"/>
                  </a:lnTo>
                  <a:lnTo>
                    <a:pt x="2690037" y="485902"/>
                  </a:lnTo>
                  <a:lnTo>
                    <a:pt x="2729268" y="452805"/>
                  </a:lnTo>
                  <a:lnTo>
                    <a:pt x="2768574" y="420573"/>
                  </a:lnTo>
                  <a:lnTo>
                    <a:pt x="2807982" y="389229"/>
                  </a:lnTo>
                  <a:lnTo>
                    <a:pt x="2847505" y="358800"/>
                  </a:lnTo>
                  <a:lnTo>
                    <a:pt x="2887141" y="329323"/>
                  </a:lnTo>
                  <a:lnTo>
                    <a:pt x="2926931" y="300837"/>
                  </a:lnTo>
                  <a:lnTo>
                    <a:pt x="2966859" y="273380"/>
                  </a:lnTo>
                  <a:lnTo>
                    <a:pt x="3006966" y="246976"/>
                  </a:lnTo>
                  <a:lnTo>
                    <a:pt x="3047238" y="221653"/>
                  </a:lnTo>
                  <a:lnTo>
                    <a:pt x="3087713" y="197472"/>
                  </a:lnTo>
                  <a:lnTo>
                    <a:pt x="3128391" y="174434"/>
                  </a:lnTo>
                  <a:lnTo>
                    <a:pt x="3169285" y="152603"/>
                  </a:lnTo>
                  <a:lnTo>
                    <a:pt x="3210407" y="131991"/>
                  </a:lnTo>
                  <a:lnTo>
                    <a:pt x="3251771" y="112636"/>
                  </a:lnTo>
                  <a:lnTo>
                    <a:pt x="3293402" y="94576"/>
                  </a:lnTo>
                  <a:lnTo>
                    <a:pt x="3335312" y="77851"/>
                  </a:lnTo>
                  <a:lnTo>
                    <a:pt x="3377501" y="62484"/>
                  </a:lnTo>
                  <a:lnTo>
                    <a:pt x="3419983" y="48526"/>
                  </a:lnTo>
                  <a:lnTo>
                    <a:pt x="3462782" y="35991"/>
                  </a:lnTo>
                  <a:lnTo>
                    <a:pt x="3505898" y="24917"/>
                  </a:lnTo>
                  <a:lnTo>
                    <a:pt x="3549370" y="15341"/>
                  </a:lnTo>
                  <a:lnTo>
                    <a:pt x="3630930" y="254"/>
                  </a:lnTo>
                  <a:lnTo>
                    <a:pt x="3631590" y="12"/>
                  </a:lnTo>
                  <a:close/>
                </a:path>
                <a:path w="4440555" h="2342515">
                  <a:moveTo>
                    <a:pt x="4440479" y="12"/>
                  </a:moveTo>
                  <a:lnTo>
                    <a:pt x="3908437" y="12"/>
                  </a:lnTo>
                  <a:lnTo>
                    <a:pt x="3889387" y="2654"/>
                  </a:lnTo>
                  <a:lnTo>
                    <a:pt x="3841165" y="11277"/>
                  </a:lnTo>
                  <a:lnTo>
                    <a:pt x="3793528" y="21678"/>
                  </a:lnTo>
                  <a:lnTo>
                    <a:pt x="3746462" y="33820"/>
                  </a:lnTo>
                  <a:lnTo>
                    <a:pt x="3699954" y="47612"/>
                  </a:lnTo>
                  <a:lnTo>
                    <a:pt x="3654006" y="63004"/>
                  </a:lnTo>
                  <a:lnTo>
                    <a:pt x="3608578" y="79921"/>
                  </a:lnTo>
                  <a:lnTo>
                    <a:pt x="3563683" y="98298"/>
                  </a:lnTo>
                  <a:lnTo>
                    <a:pt x="3519309" y="118084"/>
                  </a:lnTo>
                  <a:lnTo>
                    <a:pt x="3475431" y="139204"/>
                  </a:lnTo>
                  <a:lnTo>
                    <a:pt x="3432060" y="161607"/>
                  </a:lnTo>
                  <a:lnTo>
                    <a:pt x="3389160" y="185204"/>
                  </a:lnTo>
                  <a:lnTo>
                    <a:pt x="3346742" y="209943"/>
                  </a:lnTo>
                  <a:lnTo>
                    <a:pt x="3304781" y="235762"/>
                  </a:lnTo>
                  <a:lnTo>
                    <a:pt x="3263265" y="262597"/>
                  </a:lnTo>
                  <a:lnTo>
                    <a:pt x="3222193" y="290372"/>
                  </a:lnTo>
                  <a:lnTo>
                    <a:pt x="3181553" y="319049"/>
                  </a:lnTo>
                  <a:lnTo>
                    <a:pt x="3141332" y="348526"/>
                  </a:lnTo>
                  <a:lnTo>
                    <a:pt x="3101517" y="378764"/>
                  </a:lnTo>
                  <a:lnTo>
                    <a:pt x="3062097" y="409702"/>
                  </a:lnTo>
                  <a:lnTo>
                    <a:pt x="3023057" y="441261"/>
                  </a:lnTo>
                  <a:lnTo>
                    <a:pt x="2984398" y="473367"/>
                  </a:lnTo>
                  <a:lnTo>
                    <a:pt x="2946095" y="505980"/>
                  </a:lnTo>
                  <a:lnTo>
                    <a:pt x="2908160" y="539026"/>
                  </a:lnTo>
                  <a:lnTo>
                    <a:pt x="2870555" y="572439"/>
                  </a:lnTo>
                  <a:lnTo>
                    <a:pt x="2833281" y="606158"/>
                  </a:lnTo>
                  <a:lnTo>
                    <a:pt x="2796336" y="640118"/>
                  </a:lnTo>
                  <a:lnTo>
                    <a:pt x="2759697" y="674243"/>
                  </a:lnTo>
                  <a:lnTo>
                    <a:pt x="2687307" y="742759"/>
                  </a:lnTo>
                  <a:lnTo>
                    <a:pt x="2476423" y="945756"/>
                  </a:lnTo>
                  <a:lnTo>
                    <a:pt x="2407945" y="1010843"/>
                  </a:lnTo>
                  <a:lnTo>
                    <a:pt x="2373998" y="1042619"/>
                  </a:lnTo>
                  <a:lnTo>
                    <a:pt x="2340229" y="1073785"/>
                  </a:lnTo>
                  <a:lnTo>
                    <a:pt x="2306624" y="1104290"/>
                  </a:lnTo>
                  <a:lnTo>
                    <a:pt x="2273173" y="1134071"/>
                  </a:lnTo>
                  <a:lnTo>
                    <a:pt x="2239886" y="1163053"/>
                  </a:lnTo>
                  <a:lnTo>
                    <a:pt x="2206714" y="1191171"/>
                  </a:lnTo>
                  <a:lnTo>
                    <a:pt x="2173681" y="1218361"/>
                  </a:lnTo>
                  <a:lnTo>
                    <a:pt x="2140762" y="1244574"/>
                  </a:lnTo>
                  <a:lnTo>
                    <a:pt x="2107946" y="1269720"/>
                  </a:lnTo>
                  <a:lnTo>
                    <a:pt x="2075218" y="1293749"/>
                  </a:lnTo>
                  <a:lnTo>
                    <a:pt x="2042579" y="1316609"/>
                  </a:lnTo>
                  <a:lnTo>
                    <a:pt x="2010003" y="1338211"/>
                  </a:lnTo>
                  <a:lnTo>
                    <a:pt x="1977491" y="1358493"/>
                  </a:lnTo>
                  <a:lnTo>
                    <a:pt x="1912594" y="1394879"/>
                  </a:lnTo>
                  <a:lnTo>
                    <a:pt x="1958784" y="1385417"/>
                  </a:lnTo>
                  <a:lnTo>
                    <a:pt x="2003894" y="1374609"/>
                  </a:lnTo>
                  <a:lnTo>
                    <a:pt x="2047989" y="1362481"/>
                  </a:lnTo>
                  <a:lnTo>
                    <a:pt x="2091156" y="1349070"/>
                  </a:lnTo>
                  <a:lnTo>
                    <a:pt x="2133460" y="1334401"/>
                  </a:lnTo>
                  <a:lnTo>
                    <a:pt x="2174989" y="1318501"/>
                  </a:lnTo>
                  <a:lnTo>
                    <a:pt x="2215794" y="1301407"/>
                  </a:lnTo>
                  <a:lnTo>
                    <a:pt x="2255964" y="1283157"/>
                  </a:lnTo>
                  <a:lnTo>
                    <a:pt x="2295563" y="1263764"/>
                  </a:lnTo>
                  <a:lnTo>
                    <a:pt x="2334679" y="1243266"/>
                  </a:lnTo>
                  <a:lnTo>
                    <a:pt x="2373376" y="1221701"/>
                  </a:lnTo>
                  <a:lnTo>
                    <a:pt x="2411717" y="1199083"/>
                  </a:lnTo>
                  <a:lnTo>
                    <a:pt x="2449804" y="1175461"/>
                  </a:lnTo>
                  <a:lnTo>
                    <a:pt x="2487688" y="1150848"/>
                  </a:lnTo>
                  <a:lnTo>
                    <a:pt x="2525458" y="1125283"/>
                  </a:lnTo>
                  <a:lnTo>
                    <a:pt x="2563164" y="1098804"/>
                  </a:lnTo>
                  <a:lnTo>
                    <a:pt x="2600909" y="1071435"/>
                  </a:lnTo>
                  <a:lnTo>
                    <a:pt x="2638755" y="1043203"/>
                  </a:lnTo>
                  <a:lnTo>
                    <a:pt x="2676766" y="1014133"/>
                  </a:lnTo>
                  <a:lnTo>
                    <a:pt x="2715018" y="984275"/>
                  </a:lnTo>
                  <a:lnTo>
                    <a:pt x="2753601" y="953643"/>
                  </a:lnTo>
                  <a:lnTo>
                    <a:pt x="2832023" y="890193"/>
                  </a:lnTo>
                  <a:lnTo>
                    <a:pt x="3082645" y="684542"/>
                  </a:lnTo>
                  <a:lnTo>
                    <a:pt x="3173272" y="611708"/>
                  </a:lnTo>
                  <a:lnTo>
                    <a:pt x="3220250" y="574624"/>
                  </a:lnTo>
                  <a:lnTo>
                    <a:pt x="3268434" y="537133"/>
                  </a:lnTo>
                  <a:lnTo>
                    <a:pt x="3317887" y="499262"/>
                  </a:lnTo>
                  <a:lnTo>
                    <a:pt x="3372408" y="458584"/>
                  </a:lnTo>
                  <a:lnTo>
                    <a:pt x="3425787" y="420128"/>
                  </a:lnTo>
                  <a:lnTo>
                    <a:pt x="3478047" y="383844"/>
                  </a:lnTo>
                  <a:lnTo>
                    <a:pt x="3529253" y="349669"/>
                  </a:lnTo>
                  <a:lnTo>
                    <a:pt x="3579431" y="317525"/>
                  </a:lnTo>
                  <a:lnTo>
                    <a:pt x="3628631" y="287375"/>
                  </a:lnTo>
                  <a:lnTo>
                    <a:pt x="3676878" y="259130"/>
                  </a:lnTo>
                  <a:lnTo>
                    <a:pt x="3724237" y="232740"/>
                  </a:lnTo>
                  <a:lnTo>
                    <a:pt x="3770744" y="208140"/>
                  </a:lnTo>
                  <a:lnTo>
                    <a:pt x="3816439" y="185280"/>
                  </a:lnTo>
                  <a:lnTo>
                    <a:pt x="3861346" y="164071"/>
                  </a:lnTo>
                  <a:lnTo>
                    <a:pt x="3905529" y="144475"/>
                  </a:lnTo>
                  <a:lnTo>
                    <a:pt x="3949027" y="126415"/>
                  </a:lnTo>
                  <a:lnTo>
                    <a:pt x="3991876" y="109829"/>
                  </a:lnTo>
                  <a:lnTo>
                    <a:pt x="4034129" y="94653"/>
                  </a:lnTo>
                  <a:lnTo>
                    <a:pt x="4075798" y="80822"/>
                  </a:lnTo>
                  <a:lnTo>
                    <a:pt x="4116959" y="68287"/>
                  </a:lnTo>
                  <a:lnTo>
                    <a:pt x="4157637" y="56984"/>
                  </a:lnTo>
                  <a:lnTo>
                    <a:pt x="4197870" y="46837"/>
                  </a:lnTo>
                  <a:lnTo>
                    <a:pt x="4237710" y="37782"/>
                  </a:lnTo>
                  <a:lnTo>
                    <a:pt x="4277195" y="29768"/>
                  </a:lnTo>
                  <a:lnTo>
                    <a:pt x="4316374" y="22720"/>
                  </a:lnTo>
                  <a:lnTo>
                    <a:pt x="4355274" y="16586"/>
                  </a:lnTo>
                  <a:lnTo>
                    <a:pt x="4393933" y="11303"/>
                  </a:lnTo>
                  <a:lnTo>
                    <a:pt x="4432414" y="6794"/>
                  </a:lnTo>
                  <a:lnTo>
                    <a:pt x="4437507" y="6464"/>
                  </a:lnTo>
                  <a:lnTo>
                    <a:pt x="4440021" y="4038"/>
                  </a:lnTo>
                  <a:lnTo>
                    <a:pt x="4440479" y="3124"/>
                  </a:lnTo>
                  <a:lnTo>
                    <a:pt x="4440479" y="12"/>
                  </a:lnTo>
                  <a:close/>
                </a:path>
              </a:pathLst>
            </a:custGeom>
            <a:solidFill>
              <a:srgbClr val="FFFFFF">
                <a:alpha val="14999"/>
              </a:srgbClr>
            </a:solidFill>
          </p:spPr>
          <p:txBody>
            <a:bodyPr wrap="square" lIns="0" tIns="0" rIns="0" bIns="0" rtlCol="0"/>
            <a:lstStyle/>
            <a:p>
              <a:endParaRPr sz="1227"/>
            </a:p>
          </p:txBody>
        </p:sp>
        <p:pic>
          <p:nvPicPr>
            <p:cNvPr id="6" name="object 6"/>
            <p:cNvPicPr/>
            <p:nvPr/>
          </p:nvPicPr>
          <p:blipFill>
            <a:blip r:embed="rId3" cstate="print"/>
            <a:stretch>
              <a:fillRect/>
            </a:stretch>
          </p:blipFill>
          <p:spPr>
            <a:xfrm>
              <a:off x="1134631" y="-54968"/>
              <a:ext cx="1445357" cy="760968"/>
            </a:xfrm>
            <a:prstGeom prst="rect">
              <a:avLst/>
            </a:prstGeom>
          </p:spPr>
        </p:pic>
        <p:sp>
          <p:nvSpPr>
            <p:cNvPr id="7" name="object 7"/>
            <p:cNvSpPr/>
            <p:nvPr/>
          </p:nvSpPr>
          <p:spPr>
            <a:xfrm>
              <a:off x="477016" y="-54968"/>
              <a:ext cx="574340" cy="760970"/>
            </a:xfrm>
            <a:custGeom>
              <a:avLst/>
              <a:gdLst/>
              <a:ahLst/>
              <a:cxnLst/>
              <a:rect l="l" t="t" r="r" b="b"/>
              <a:pathLst>
                <a:path w="525780" h="360044">
                  <a:moveTo>
                    <a:pt x="125006" y="4660"/>
                  </a:moveTo>
                  <a:lnTo>
                    <a:pt x="99288" y="4660"/>
                  </a:lnTo>
                  <a:lnTo>
                    <a:pt x="102616" y="6426"/>
                  </a:lnTo>
                  <a:lnTo>
                    <a:pt x="105270" y="9537"/>
                  </a:lnTo>
                  <a:lnTo>
                    <a:pt x="105714" y="105727"/>
                  </a:lnTo>
                  <a:lnTo>
                    <a:pt x="86550" y="141909"/>
                  </a:lnTo>
                  <a:lnTo>
                    <a:pt x="69811" y="144957"/>
                  </a:lnTo>
                  <a:lnTo>
                    <a:pt x="52324" y="141287"/>
                  </a:lnTo>
                  <a:lnTo>
                    <a:pt x="41935" y="132041"/>
                  </a:lnTo>
                  <a:lnTo>
                    <a:pt x="36957" y="119888"/>
                  </a:lnTo>
                  <a:lnTo>
                    <a:pt x="35674" y="107505"/>
                  </a:lnTo>
                  <a:lnTo>
                    <a:pt x="35674" y="9537"/>
                  </a:lnTo>
                  <a:lnTo>
                    <a:pt x="39001" y="6426"/>
                  </a:lnTo>
                  <a:lnTo>
                    <a:pt x="42545" y="4660"/>
                  </a:lnTo>
                  <a:lnTo>
                    <a:pt x="0" y="4660"/>
                  </a:lnTo>
                  <a:lnTo>
                    <a:pt x="3543" y="6426"/>
                  </a:lnTo>
                  <a:lnTo>
                    <a:pt x="7086" y="9537"/>
                  </a:lnTo>
                  <a:lnTo>
                    <a:pt x="7086" y="106832"/>
                  </a:lnTo>
                  <a:lnTo>
                    <a:pt x="12649" y="131318"/>
                  </a:lnTo>
                  <a:lnTo>
                    <a:pt x="26835" y="146926"/>
                  </a:lnTo>
                  <a:lnTo>
                    <a:pt x="45885" y="155181"/>
                  </a:lnTo>
                  <a:lnTo>
                    <a:pt x="66040" y="157594"/>
                  </a:lnTo>
                  <a:lnTo>
                    <a:pt x="86969" y="154711"/>
                  </a:lnTo>
                  <a:lnTo>
                    <a:pt x="103619" y="145567"/>
                  </a:lnTo>
                  <a:lnTo>
                    <a:pt x="114604" y="129349"/>
                  </a:lnTo>
                  <a:lnTo>
                    <a:pt x="118579" y="105283"/>
                  </a:lnTo>
                  <a:lnTo>
                    <a:pt x="119240" y="14630"/>
                  </a:lnTo>
                  <a:lnTo>
                    <a:pt x="119240" y="9537"/>
                  </a:lnTo>
                  <a:lnTo>
                    <a:pt x="121678" y="6426"/>
                  </a:lnTo>
                  <a:lnTo>
                    <a:pt x="125006" y="4660"/>
                  </a:lnTo>
                  <a:close/>
                </a:path>
                <a:path w="525780" h="360044">
                  <a:moveTo>
                    <a:pt x="230924" y="111048"/>
                  </a:moveTo>
                  <a:lnTo>
                    <a:pt x="227241" y="91935"/>
                  </a:lnTo>
                  <a:lnTo>
                    <a:pt x="217601" y="79209"/>
                  </a:lnTo>
                  <a:lnTo>
                    <a:pt x="204089" y="70434"/>
                  </a:lnTo>
                  <a:lnTo>
                    <a:pt x="175272" y="56654"/>
                  </a:lnTo>
                  <a:lnTo>
                    <a:pt x="165811" y="50596"/>
                  </a:lnTo>
                  <a:lnTo>
                    <a:pt x="160261" y="43789"/>
                  </a:lnTo>
                  <a:lnTo>
                    <a:pt x="158445" y="35026"/>
                  </a:lnTo>
                  <a:lnTo>
                    <a:pt x="159740" y="27673"/>
                  </a:lnTo>
                  <a:lnTo>
                    <a:pt x="163880" y="20802"/>
                  </a:lnTo>
                  <a:lnTo>
                    <a:pt x="171157" y="15722"/>
                  </a:lnTo>
                  <a:lnTo>
                    <a:pt x="181940" y="13741"/>
                  </a:lnTo>
                  <a:lnTo>
                    <a:pt x="196265" y="16700"/>
                  </a:lnTo>
                  <a:lnTo>
                    <a:pt x="207264" y="24079"/>
                  </a:lnTo>
                  <a:lnTo>
                    <a:pt x="214858" y="33655"/>
                  </a:lnTo>
                  <a:lnTo>
                    <a:pt x="218960" y="43218"/>
                  </a:lnTo>
                  <a:lnTo>
                    <a:pt x="217855" y="10414"/>
                  </a:lnTo>
                  <a:lnTo>
                    <a:pt x="208915" y="6337"/>
                  </a:lnTo>
                  <a:lnTo>
                    <a:pt x="199707" y="3822"/>
                  </a:lnTo>
                  <a:lnTo>
                    <a:pt x="191198" y="2565"/>
                  </a:lnTo>
                  <a:lnTo>
                    <a:pt x="184378" y="2222"/>
                  </a:lnTo>
                  <a:lnTo>
                    <a:pt x="168313" y="4559"/>
                  </a:lnTo>
                  <a:lnTo>
                    <a:pt x="152654" y="11976"/>
                  </a:lnTo>
                  <a:lnTo>
                    <a:pt x="140779" y="25031"/>
                  </a:lnTo>
                  <a:lnTo>
                    <a:pt x="136067" y="44335"/>
                  </a:lnTo>
                  <a:lnTo>
                    <a:pt x="137769" y="56121"/>
                  </a:lnTo>
                  <a:lnTo>
                    <a:pt x="143052" y="66471"/>
                  </a:lnTo>
                  <a:lnTo>
                    <a:pt x="152146" y="75780"/>
                  </a:lnTo>
                  <a:lnTo>
                    <a:pt x="165328" y="84442"/>
                  </a:lnTo>
                  <a:lnTo>
                    <a:pt x="179997" y="91503"/>
                  </a:lnTo>
                  <a:lnTo>
                    <a:pt x="192608" y="98044"/>
                  </a:lnTo>
                  <a:lnTo>
                    <a:pt x="201447" y="106540"/>
                  </a:lnTo>
                  <a:lnTo>
                    <a:pt x="204774" y="119468"/>
                  </a:lnTo>
                  <a:lnTo>
                    <a:pt x="203390" y="128206"/>
                  </a:lnTo>
                  <a:lnTo>
                    <a:pt x="198704" y="136842"/>
                  </a:lnTo>
                  <a:lnTo>
                    <a:pt x="189903" y="143433"/>
                  </a:lnTo>
                  <a:lnTo>
                    <a:pt x="176187" y="146062"/>
                  </a:lnTo>
                  <a:lnTo>
                    <a:pt x="160718" y="142557"/>
                  </a:lnTo>
                  <a:lnTo>
                    <a:pt x="148831" y="133680"/>
                  </a:lnTo>
                  <a:lnTo>
                    <a:pt x="140487" y="121856"/>
                  </a:lnTo>
                  <a:lnTo>
                    <a:pt x="135623" y="109499"/>
                  </a:lnTo>
                  <a:lnTo>
                    <a:pt x="136728" y="146951"/>
                  </a:lnTo>
                  <a:lnTo>
                    <a:pt x="143814" y="150202"/>
                  </a:lnTo>
                  <a:lnTo>
                    <a:pt x="153352" y="153682"/>
                  </a:lnTo>
                  <a:lnTo>
                    <a:pt x="165214" y="156464"/>
                  </a:lnTo>
                  <a:lnTo>
                    <a:pt x="179285" y="157594"/>
                  </a:lnTo>
                  <a:lnTo>
                    <a:pt x="198856" y="154216"/>
                  </a:lnTo>
                  <a:lnTo>
                    <a:pt x="215328" y="144716"/>
                  </a:lnTo>
                  <a:lnTo>
                    <a:pt x="226682" y="130009"/>
                  </a:lnTo>
                  <a:lnTo>
                    <a:pt x="230924" y="111048"/>
                  </a:lnTo>
                  <a:close/>
                </a:path>
                <a:path w="525780" h="360044">
                  <a:moveTo>
                    <a:pt x="392061" y="77800"/>
                  </a:moveTo>
                  <a:lnTo>
                    <a:pt x="388632" y="57302"/>
                  </a:lnTo>
                  <a:lnTo>
                    <a:pt x="375627" y="33159"/>
                  </a:lnTo>
                  <a:lnTo>
                    <a:pt x="361251" y="22326"/>
                  </a:lnTo>
                  <a:lnTo>
                    <a:pt x="361251" y="77800"/>
                  </a:lnTo>
                  <a:lnTo>
                    <a:pt x="358279" y="101765"/>
                  </a:lnTo>
                  <a:lnTo>
                    <a:pt x="348005" y="122948"/>
                  </a:lnTo>
                  <a:lnTo>
                    <a:pt x="328333" y="138074"/>
                  </a:lnTo>
                  <a:lnTo>
                    <a:pt x="297192" y="143840"/>
                  </a:lnTo>
                  <a:lnTo>
                    <a:pt x="279463" y="143840"/>
                  </a:lnTo>
                  <a:lnTo>
                    <a:pt x="279463" y="16179"/>
                  </a:lnTo>
                  <a:lnTo>
                    <a:pt x="282790" y="15735"/>
                  </a:lnTo>
                  <a:lnTo>
                    <a:pt x="299859" y="15735"/>
                  </a:lnTo>
                  <a:lnTo>
                    <a:pt x="328803" y="21691"/>
                  </a:lnTo>
                  <a:lnTo>
                    <a:pt x="347751" y="36791"/>
                  </a:lnTo>
                  <a:lnTo>
                    <a:pt x="358101" y="56883"/>
                  </a:lnTo>
                  <a:lnTo>
                    <a:pt x="361251" y="77800"/>
                  </a:lnTo>
                  <a:lnTo>
                    <a:pt x="361251" y="22326"/>
                  </a:lnTo>
                  <a:lnTo>
                    <a:pt x="352513" y="15735"/>
                  </a:lnTo>
                  <a:lnTo>
                    <a:pt x="348957" y="13055"/>
                  </a:lnTo>
                  <a:lnTo>
                    <a:pt x="304520" y="4648"/>
                  </a:lnTo>
                  <a:lnTo>
                    <a:pt x="245554" y="4648"/>
                  </a:lnTo>
                  <a:lnTo>
                    <a:pt x="248881" y="6426"/>
                  </a:lnTo>
                  <a:lnTo>
                    <a:pt x="251320" y="9525"/>
                  </a:lnTo>
                  <a:lnTo>
                    <a:pt x="251320" y="150279"/>
                  </a:lnTo>
                  <a:lnTo>
                    <a:pt x="248881" y="153377"/>
                  </a:lnTo>
                  <a:lnTo>
                    <a:pt x="245554" y="155371"/>
                  </a:lnTo>
                  <a:lnTo>
                    <a:pt x="302514" y="155371"/>
                  </a:lnTo>
                  <a:lnTo>
                    <a:pt x="341757" y="148678"/>
                  </a:lnTo>
                  <a:lnTo>
                    <a:pt x="349427" y="143840"/>
                  </a:lnTo>
                  <a:lnTo>
                    <a:pt x="369722" y="131051"/>
                  </a:lnTo>
                  <a:lnTo>
                    <a:pt x="386486" y="106197"/>
                  </a:lnTo>
                  <a:lnTo>
                    <a:pt x="392061" y="77800"/>
                  </a:lnTo>
                  <a:close/>
                </a:path>
                <a:path w="525780" h="360044">
                  <a:moveTo>
                    <a:pt x="518985" y="176669"/>
                  </a:moveTo>
                  <a:lnTo>
                    <a:pt x="329539" y="173634"/>
                  </a:lnTo>
                  <a:lnTo>
                    <a:pt x="212890" y="182397"/>
                  </a:lnTo>
                  <a:lnTo>
                    <a:pt x="165912" y="197383"/>
                  </a:lnTo>
                  <a:lnTo>
                    <a:pt x="140868" y="188417"/>
                  </a:lnTo>
                  <a:lnTo>
                    <a:pt x="108953" y="180809"/>
                  </a:lnTo>
                  <a:lnTo>
                    <a:pt x="69303" y="177723"/>
                  </a:lnTo>
                  <a:lnTo>
                    <a:pt x="5435" y="176669"/>
                  </a:lnTo>
                  <a:lnTo>
                    <a:pt x="5435" y="197256"/>
                  </a:lnTo>
                  <a:lnTo>
                    <a:pt x="29413" y="194132"/>
                  </a:lnTo>
                  <a:lnTo>
                    <a:pt x="55765" y="193687"/>
                  </a:lnTo>
                  <a:lnTo>
                    <a:pt x="100977" y="196456"/>
                  </a:lnTo>
                  <a:lnTo>
                    <a:pt x="155067" y="200837"/>
                  </a:lnTo>
                  <a:lnTo>
                    <a:pt x="120904" y="211734"/>
                  </a:lnTo>
                  <a:lnTo>
                    <a:pt x="119735" y="212331"/>
                  </a:lnTo>
                  <a:lnTo>
                    <a:pt x="101777" y="210680"/>
                  </a:lnTo>
                  <a:lnTo>
                    <a:pt x="79349" y="209702"/>
                  </a:lnTo>
                  <a:lnTo>
                    <a:pt x="51130" y="210210"/>
                  </a:lnTo>
                  <a:lnTo>
                    <a:pt x="5435" y="212128"/>
                  </a:lnTo>
                  <a:lnTo>
                    <a:pt x="5435" y="232714"/>
                  </a:lnTo>
                  <a:lnTo>
                    <a:pt x="13817" y="229196"/>
                  </a:lnTo>
                  <a:lnTo>
                    <a:pt x="29603" y="225996"/>
                  </a:lnTo>
                  <a:lnTo>
                    <a:pt x="64465" y="221297"/>
                  </a:lnTo>
                  <a:lnTo>
                    <a:pt x="114007" y="215252"/>
                  </a:lnTo>
                  <a:lnTo>
                    <a:pt x="5422" y="270459"/>
                  </a:lnTo>
                  <a:lnTo>
                    <a:pt x="127330" y="224294"/>
                  </a:lnTo>
                  <a:lnTo>
                    <a:pt x="221462" y="201409"/>
                  </a:lnTo>
                  <a:lnTo>
                    <a:pt x="335965" y="195021"/>
                  </a:lnTo>
                  <a:lnTo>
                    <a:pt x="518985" y="198399"/>
                  </a:lnTo>
                  <a:lnTo>
                    <a:pt x="518985" y="176669"/>
                  </a:lnTo>
                  <a:close/>
                </a:path>
                <a:path w="525780" h="360044">
                  <a:moveTo>
                    <a:pt x="519074" y="215620"/>
                  </a:moveTo>
                  <a:lnTo>
                    <a:pt x="497420" y="215163"/>
                  </a:lnTo>
                  <a:lnTo>
                    <a:pt x="465531" y="215620"/>
                  </a:lnTo>
                  <a:lnTo>
                    <a:pt x="428993" y="216662"/>
                  </a:lnTo>
                  <a:lnTo>
                    <a:pt x="387553" y="218694"/>
                  </a:lnTo>
                  <a:lnTo>
                    <a:pt x="340664" y="222059"/>
                  </a:lnTo>
                  <a:lnTo>
                    <a:pt x="289407" y="227076"/>
                  </a:lnTo>
                  <a:lnTo>
                    <a:pt x="234861" y="234073"/>
                  </a:lnTo>
                  <a:lnTo>
                    <a:pt x="178117" y="243357"/>
                  </a:lnTo>
                  <a:lnTo>
                    <a:pt x="120256" y="255244"/>
                  </a:lnTo>
                  <a:lnTo>
                    <a:pt x="62357" y="270052"/>
                  </a:lnTo>
                  <a:lnTo>
                    <a:pt x="5499" y="288086"/>
                  </a:lnTo>
                  <a:lnTo>
                    <a:pt x="5499" y="359549"/>
                  </a:lnTo>
                  <a:lnTo>
                    <a:pt x="519074" y="359460"/>
                  </a:lnTo>
                  <a:lnTo>
                    <a:pt x="519074" y="215620"/>
                  </a:lnTo>
                  <a:close/>
                </a:path>
                <a:path w="525780" h="360044">
                  <a:moveTo>
                    <a:pt x="525665" y="155384"/>
                  </a:moveTo>
                  <a:lnTo>
                    <a:pt x="503707" y="120129"/>
                  </a:lnTo>
                  <a:lnTo>
                    <a:pt x="500926" y="113703"/>
                  </a:lnTo>
                  <a:lnTo>
                    <a:pt x="495922" y="102184"/>
                  </a:lnTo>
                  <a:lnTo>
                    <a:pt x="472363" y="47879"/>
                  </a:lnTo>
                  <a:lnTo>
                    <a:pt x="465810" y="32753"/>
                  </a:lnTo>
                  <a:lnTo>
                    <a:pt x="465810" y="102184"/>
                  </a:lnTo>
                  <a:lnTo>
                    <a:pt x="421043" y="102184"/>
                  </a:lnTo>
                  <a:lnTo>
                    <a:pt x="425373" y="91986"/>
                  </a:lnTo>
                  <a:lnTo>
                    <a:pt x="429120" y="82931"/>
                  </a:lnTo>
                  <a:lnTo>
                    <a:pt x="434378" y="69926"/>
                  </a:lnTo>
                  <a:lnTo>
                    <a:pt x="443204" y="47879"/>
                  </a:lnTo>
                  <a:lnTo>
                    <a:pt x="450596" y="65798"/>
                  </a:lnTo>
                  <a:lnTo>
                    <a:pt x="457885" y="83324"/>
                  </a:lnTo>
                  <a:lnTo>
                    <a:pt x="465810" y="102184"/>
                  </a:lnTo>
                  <a:lnTo>
                    <a:pt x="465810" y="32753"/>
                  </a:lnTo>
                  <a:lnTo>
                    <a:pt x="451624" y="0"/>
                  </a:lnTo>
                  <a:lnTo>
                    <a:pt x="421944" y="69100"/>
                  </a:lnTo>
                  <a:lnTo>
                    <a:pt x="400659" y="118376"/>
                  </a:lnTo>
                  <a:lnTo>
                    <a:pt x="389128" y="144513"/>
                  </a:lnTo>
                  <a:lnTo>
                    <a:pt x="386905" y="148729"/>
                  </a:lnTo>
                  <a:lnTo>
                    <a:pt x="384911" y="151168"/>
                  </a:lnTo>
                  <a:lnTo>
                    <a:pt x="378701" y="155384"/>
                  </a:lnTo>
                  <a:lnTo>
                    <a:pt x="409295" y="155384"/>
                  </a:lnTo>
                  <a:lnTo>
                    <a:pt x="403313" y="152717"/>
                  </a:lnTo>
                  <a:lnTo>
                    <a:pt x="402196" y="149618"/>
                  </a:lnTo>
                  <a:lnTo>
                    <a:pt x="404190" y="144297"/>
                  </a:lnTo>
                  <a:lnTo>
                    <a:pt x="405371" y="140601"/>
                  </a:lnTo>
                  <a:lnTo>
                    <a:pt x="408063" y="133731"/>
                  </a:lnTo>
                  <a:lnTo>
                    <a:pt x="411924" y="124498"/>
                  </a:lnTo>
                  <a:lnTo>
                    <a:pt x="416610" y="113703"/>
                  </a:lnTo>
                  <a:lnTo>
                    <a:pt x="470916" y="113703"/>
                  </a:lnTo>
                  <a:lnTo>
                    <a:pt x="479298" y="133934"/>
                  </a:lnTo>
                  <a:lnTo>
                    <a:pt x="482155" y="140881"/>
                  </a:lnTo>
                  <a:lnTo>
                    <a:pt x="483552" y="144513"/>
                  </a:lnTo>
                  <a:lnTo>
                    <a:pt x="485101" y="149174"/>
                  </a:lnTo>
                  <a:lnTo>
                    <a:pt x="483997" y="152273"/>
                  </a:lnTo>
                  <a:lnTo>
                    <a:pt x="478218" y="155384"/>
                  </a:lnTo>
                  <a:lnTo>
                    <a:pt x="525665" y="155384"/>
                  </a:lnTo>
                  <a:close/>
                </a:path>
              </a:pathLst>
            </a:custGeom>
            <a:solidFill>
              <a:srgbClr val="16254C"/>
            </a:solidFill>
          </p:spPr>
          <p:txBody>
            <a:bodyPr wrap="square" lIns="0" tIns="0" rIns="0" bIns="0" rtlCol="0"/>
            <a:lstStyle/>
            <a:p>
              <a:endParaRPr sz="1227"/>
            </a:p>
          </p:txBody>
        </p:sp>
      </p:grpSp>
      <p:sp>
        <p:nvSpPr>
          <p:cNvPr id="8" name="object 8"/>
          <p:cNvSpPr txBox="1"/>
          <p:nvPr/>
        </p:nvSpPr>
        <p:spPr>
          <a:xfrm>
            <a:off x="5648158" y="4972860"/>
            <a:ext cx="4985130" cy="1018111"/>
          </a:xfrm>
          <a:prstGeom prst="rect">
            <a:avLst/>
          </a:prstGeom>
        </p:spPr>
        <p:txBody>
          <a:bodyPr vert="horz" wrap="square" lIns="0" tIns="32905" rIns="0" bIns="0" rtlCol="0">
            <a:spAutoFit/>
          </a:bodyPr>
          <a:lstStyle/>
          <a:p>
            <a:pPr marL="8659" marR="3464">
              <a:spcBef>
                <a:spcPts val="259"/>
              </a:spcBef>
            </a:pPr>
            <a:r>
              <a:rPr sz="3200" b="1" spc="-72">
                <a:solidFill>
                  <a:srgbClr val="FFFFFF"/>
                </a:solidFill>
                <a:latin typeface="Arial"/>
                <a:cs typeface="Arial"/>
              </a:rPr>
              <a:t>USDA </a:t>
            </a:r>
            <a:r>
              <a:rPr sz="3200" b="1" spc="-48">
                <a:solidFill>
                  <a:srgbClr val="FFFFFF"/>
                </a:solidFill>
                <a:latin typeface="Arial"/>
                <a:cs typeface="Arial"/>
              </a:rPr>
              <a:t>Rural</a:t>
            </a:r>
            <a:r>
              <a:rPr sz="3200" b="1" spc="-75">
                <a:solidFill>
                  <a:srgbClr val="FFFFFF"/>
                </a:solidFill>
                <a:latin typeface="Arial"/>
                <a:cs typeface="Arial"/>
              </a:rPr>
              <a:t> </a:t>
            </a:r>
            <a:r>
              <a:rPr sz="3200" b="1" spc="-20">
                <a:solidFill>
                  <a:srgbClr val="FFFFFF"/>
                </a:solidFill>
                <a:latin typeface="Arial"/>
                <a:cs typeface="Arial"/>
              </a:rPr>
              <a:t>Development </a:t>
            </a:r>
            <a:r>
              <a:rPr sz="3200" spc="-17">
                <a:solidFill>
                  <a:srgbClr val="FFFFFF"/>
                </a:solidFill>
                <a:latin typeface="Arial"/>
                <a:cs typeface="Arial"/>
              </a:rPr>
              <a:t>Summary</a:t>
            </a:r>
            <a:r>
              <a:rPr sz="3200" spc="-78">
                <a:solidFill>
                  <a:srgbClr val="FFFFFF"/>
                </a:solidFill>
                <a:latin typeface="Arial"/>
                <a:cs typeface="Arial"/>
              </a:rPr>
              <a:t> </a:t>
            </a:r>
            <a:r>
              <a:rPr sz="3200">
                <a:solidFill>
                  <a:srgbClr val="FFFFFF"/>
                </a:solidFill>
                <a:latin typeface="Arial"/>
                <a:cs typeface="Arial"/>
              </a:rPr>
              <a:t>of</a:t>
            </a:r>
            <a:r>
              <a:rPr sz="3200" spc="143">
                <a:solidFill>
                  <a:srgbClr val="FFFFFF"/>
                </a:solidFill>
                <a:latin typeface="Arial"/>
                <a:cs typeface="Arial"/>
              </a:rPr>
              <a:t> </a:t>
            </a:r>
            <a:r>
              <a:rPr sz="3200" spc="-7">
                <a:solidFill>
                  <a:srgbClr val="FFFFFF"/>
                </a:solidFill>
                <a:latin typeface="Arial"/>
                <a:cs typeface="Arial"/>
              </a:rPr>
              <a:t>Programs</a:t>
            </a:r>
            <a:endParaRPr sz="3200">
              <a:latin typeface="Arial"/>
              <a:cs typeface="Arial"/>
            </a:endParaRPr>
          </a:p>
        </p:txBody>
      </p:sp>
      <p:sp>
        <p:nvSpPr>
          <p:cNvPr id="9" name="object 9"/>
          <p:cNvSpPr txBox="1"/>
          <p:nvPr/>
        </p:nvSpPr>
        <p:spPr>
          <a:xfrm>
            <a:off x="5648158" y="6182601"/>
            <a:ext cx="3369395" cy="316520"/>
          </a:xfrm>
          <a:prstGeom prst="rect">
            <a:avLst/>
          </a:prstGeom>
        </p:spPr>
        <p:txBody>
          <a:bodyPr vert="horz" wrap="square" lIns="0" tIns="8659" rIns="0" bIns="0" rtlCol="0">
            <a:spAutoFit/>
          </a:bodyPr>
          <a:lstStyle/>
          <a:p>
            <a:pPr marL="8659">
              <a:spcBef>
                <a:spcPts val="68"/>
              </a:spcBef>
            </a:pPr>
            <a:r>
              <a:rPr sz="2000" spc="-51">
                <a:solidFill>
                  <a:srgbClr val="FFFFFF"/>
                </a:solidFill>
                <a:latin typeface="Arial"/>
                <a:cs typeface="Arial"/>
              </a:rPr>
              <a:t>Together,</a:t>
            </a:r>
            <a:r>
              <a:rPr sz="2000" spc="-34">
                <a:solidFill>
                  <a:srgbClr val="FFFFFF"/>
                </a:solidFill>
                <a:latin typeface="Arial"/>
                <a:cs typeface="Arial"/>
              </a:rPr>
              <a:t> </a:t>
            </a:r>
            <a:r>
              <a:rPr sz="2000">
                <a:solidFill>
                  <a:srgbClr val="FFFFFF"/>
                </a:solidFill>
                <a:latin typeface="Arial"/>
                <a:cs typeface="Arial"/>
              </a:rPr>
              <a:t>America</a:t>
            </a:r>
            <a:r>
              <a:rPr sz="2000" spc="-61">
                <a:solidFill>
                  <a:srgbClr val="FFFFFF"/>
                </a:solidFill>
                <a:latin typeface="Arial"/>
                <a:cs typeface="Arial"/>
              </a:rPr>
              <a:t> </a:t>
            </a:r>
            <a:r>
              <a:rPr sz="2000" spc="-7">
                <a:solidFill>
                  <a:srgbClr val="FFFFFF"/>
                </a:solidFill>
                <a:latin typeface="Arial"/>
                <a:cs typeface="Arial"/>
              </a:rPr>
              <a:t>Prospers</a:t>
            </a:r>
            <a:endParaRPr sz="20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4559857-58C0-D9BF-30E8-3CC0B7E6CDE1}"/>
              </a:ext>
            </a:extLst>
          </p:cNvPr>
          <p:cNvSpPr txBox="1"/>
          <p:nvPr/>
        </p:nvSpPr>
        <p:spPr>
          <a:xfrm>
            <a:off x="2563426" y="197222"/>
            <a:ext cx="7065147" cy="646331"/>
          </a:xfrm>
          <a:prstGeom prst="rect">
            <a:avLst/>
          </a:prstGeom>
          <a:noFill/>
        </p:spPr>
        <p:txBody>
          <a:bodyPr wrap="square" rtlCol="0">
            <a:spAutoFit/>
          </a:bodyPr>
          <a:lstStyle/>
          <a:p>
            <a:pPr algn="ctr"/>
            <a:r>
              <a:rPr lang="en-US" sz="3600" b="1">
                <a:solidFill>
                  <a:srgbClr val="16254C"/>
                </a:solidFill>
              </a:rPr>
              <a:t>Single Family Housing Programs</a:t>
            </a:r>
          </a:p>
        </p:txBody>
      </p:sp>
      <p:cxnSp>
        <p:nvCxnSpPr>
          <p:cNvPr id="16" name="Straight Connector 15">
            <a:extLst>
              <a:ext uri="{FF2B5EF4-FFF2-40B4-BE49-F238E27FC236}">
                <a16:creationId xmlns:a16="http://schemas.microsoft.com/office/drawing/2014/main" id="{353FF973-CC7C-5B94-397C-73FCF0C60846}"/>
              </a:ext>
            </a:extLst>
          </p:cNvPr>
          <p:cNvCxnSpPr/>
          <p:nvPr/>
        </p:nvCxnSpPr>
        <p:spPr>
          <a:xfrm>
            <a:off x="-17755" y="958788"/>
            <a:ext cx="12227510" cy="0"/>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BA06C4-C8CD-6A9C-EC5C-26A5A6747AA4}"/>
              </a:ext>
            </a:extLst>
          </p:cNvPr>
          <p:cNvSpPr txBox="1"/>
          <p:nvPr/>
        </p:nvSpPr>
        <p:spPr>
          <a:xfrm>
            <a:off x="139669" y="1105149"/>
            <a:ext cx="6121152" cy="1462323"/>
          </a:xfrm>
          <a:prstGeom prst="rect">
            <a:avLst/>
          </a:prstGeom>
          <a:noFill/>
        </p:spPr>
        <p:txBody>
          <a:bodyPr wrap="square" lIns="91440" tIns="45720" rIns="91440" bIns="45720" anchor="t">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Housing Preservation </a:t>
            </a:r>
            <a:r>
              <a:rPr kumimoji="0" lang="en-US" sz="1600" b="1" i="0" u="none" strike="noStrike" kern="0" cap="none" spc="-10" normalizeH="0" baseline="0" noProof="0" dirty="0">
                <a:ln>
                  <a:noFill/>
                </a:ln>
                <a:solidFill>
                  <a:srgbClr val="16254C"/>
                </a:solidFill>
                <a:effectLst/>
                <a:uLnTx/>
                <a:uFillTx/>
                <a:latin typeface="Arial"/>
                <a:cs typeface="Arial"/>
              </a:rPr>
              <a:t>Grants – Closed/Fall</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1096645" lvl="0" indent="0" defTabSz="914400" eaLnBrk="1" fontAlgn="auto" latinLnBrk="0" hangingPunct="1">
              <a:lnSpc>
                <a:spcPct val="108300"/>
              </a:lnSpc>
              <a:spcBef>
                <a:spcPts val="800"/>
              </a:spcBef>
              <a:spcAft>
                <a:spcPts val="0"/>
              </a:spcAft>
              <a:buClrTx/>
              <a:buSzTx/>
              <a:buFontTx/>
              <a:buNone/>
              <a:tabLst/>
              <a:defRPr/>
            </a:pPr>
            <a:r>
              <a:rPr kumimoji="0" lang="en-US" sz="1400" b="0" i="0" u="none" strike="noStrike" kern="0" cap="none" spc="0" normalizeH="0" baseline="0" noProof="0" dirty="0">
                <a:ln>
                  <a:noFill/>
                </a:ln>
                <a:solidFill>
                  <a:srgbClr val="231F20"/>
                </a:solidFill>
                <a:effectLst/>
                <a:uLnTx/>
                <a:uFillTx/>
                <a:latin typeface="Arial"/>
                <a:cs typeface="Arial"/>
              </a:rPr>
              <a:t>More information</a:t>
            </a:r>
            <a:r>
              <a:rPr kumimoji="0" lang="en-US" sz="1400" b="0" i="0" u="none" strike="noStrike" kern="0" cap="none" spc="-25" normalizeH="0" baseline="0" noProof="0" dirty="0">
                <a:ln>
                  <a:noFill/>
                </a:ln>
                <a:solidFill>
                  <a:srgbClr val="231F20"/>
                </a:solidFill>
                <a:effectLst/>
                <a:uLnTx/>
                <a:uFillTx/>
                <a:latin typeface="Arial"/>
                <a:cs typeface="Arial"/>
              </a:rPr>
              <a:t> </a:t>
            </a:r>
            <a:r>
              <a:rPr lang="en-US" sz="1400" kern="0" dirty="0">
                <a:solidFill>
                  <a:srgbClr val="231F20"/>
                </a:solidFill>
                <a:latin typeface="Arial"/>
                <a:cs typeface="Arial"/>
              </a:rPr>
              <a:t>can be found</a:t>
            </a:r>
            <a:r>
              <a:rPr kumimoji="0" lang="en-US" sz="1400" b="0" i="0" u="none" strike="noStrike" kern="0" cap="none" spc="-25" normalizeH="0" baseline="0" noProof="0" dirty="0">
                <a:ln>
                  <a:noFill/>
                </a:ln>
                <a:solidFill>
                  <a:srgbClr val="231F20"/>
                </a:solidFill>
                <a:effectLst/>
                <a:uLnTx/>
                <a:uFillTx/>
                <a:latin typeface="Arial"/>
                <a:cs typeface="Arial"/>
              </a:rPr>
              <a:t> </a:t>
            </a:r>
            <a:r>
              <a:rPr lang="en-US" sz="1400" kern="0" dirty="0">
                <a:solidFill>
                  <a:srgbClr val="231F20"/>
                </a:solidFill>
                <a:latin typeface="Arial"/>
                <a:cs typeface="Arial"/>
                <a:hlinkClick r:id="rId2"/>
              </a:rPr>
              <a:t>here</a:t>
            </a:r>
            <a:r>
              <a:rPr lang="en-US" sz="1400" kern="0" dirty="0">
                <a:solidFill>
                  <a:srgbClr val="231F20"/>
                </a:solidFill>
                <a:latin typeface="Arial"/>
                <a:cs typeface="Arial"/>
              </a:rPr>
              <a:t>.</a:t>
            </a:r>
            <a:endParaRPr kumimoji="0" lang="en-US" sz="1400" b="0" i="0" u="none" strike="noStrike" kern="0" cap="none" spc="-10" normalizeH="0" baseline="0" noProof="0" dirty="0">
              <a:ln>
                <a:noFill/>
              </a:ln>
              <a:solidFill>
                <a:srgbClr val="231F20"/>
              </a:solidFill>
              <a:effectLst/>
              <a:uLnTx/>
              <a:uFillTx/>
              <a:latin typeface="Arial"/>
              <a:cs typeface="Arial"/>
            </a:endParaRPr>
          </a:p>
          <a:p>
            <a:pPr marL="12700" marR="1096645" lvl="0" indent="0" defTabSz="914400" eaLnBrk="1" fontAlgn="auto" latinLnBrk="0" hangingPunct="1">
              <a:lnSpc>
                <a:spcPct val="108300"/>
              </a:lnSpc>
              <a:spcBef>
                <a:spcPts val="800"/>
              </a:spcBef>
              <a:spcAft>
                <a:spcPts val="0"/>
              </a:spcAft>
              <a:buClrTx/>
              <a:buSzTx/>
              <a:buFontTx/>
              <a:buNone/>
              <a:tabLst/>
              <a:defRPr/>
            </a:pPr>
            <a:r>
              <a:rPr kumimoji="0" lang="en-US" sz="1400" b="0" i="0" u="none" strike="noStrike" kern="0" cap="none" spc="-10" normalizeH="0" baseline="0" noProof="0" dirty="0">
                <a:ln>
                  <a:noFill/>
                </a:ln>
                <a:solidFill>
                  <a:srgbClr val="231F20"/>
                </a:solidFill>
                <a:effectLst/>
                <a:uLnTx/>
                <a:uFillTx/>
                <a:latin typeface="Arial"/>
                <a:cs typeface="Arial"/>
              </a:rPr>
              <a:t>This</a:t>
            </a:r>
            <a:r>
              <a:rPr kumimoji="0" lang="en-US" sz="1400" b="0" i="0" u="none" strike="noStrike" kern="0" cap="none" spc="2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program</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provides</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grants</a:t>
            </a:r>
            <a:r>
              <a:rPr kumimoji="0" lang="en-US" sz="1400" b="0" i="0" u="none" strike="noStrike" kern="0" cap="none" spc="2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to</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qualified </a:t>
            </a:r>
            <a:r>
              <a:rPr kumimoji="0" lang="en-US" sz="1400" b="0" i="0" u="none" strike="noStrike" kern="0" cap="none" spc="0" normalizeH="0" baseline="0" noProof="0" dirty="0">
                <a:ln>
                  <a:noFill/>
                </a:ln>
                <a:solidFill>
                  <a:srgbClr val="231F20"/>
                </a:solidFill>
                <a:effectLst/>
                <a:uLnTx/>
                <a:uFillTx/>
                <a:latin typeface="Arial"/>
                <a:cs typeface="Arial"/>
              </a:rPr>
              <a:t>sponsoring</a:t>
            </a:r>
            <a:r>
              <a:rPr kumimoji="0" lang="en-US" sz="1400" b="0" i="0" u="none" strike="noStrike" kern="0" cap="none" spc="2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organizations</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to</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repair</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or</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revitalize </a:t>
            </a:r>
            <a:r>
              <a:rPr kumimoji="0" lang="en-US" sz="1400" b="0" i="0" u="none" strike="noStrike" kern="0" cap="none" spc="0" normalizeH="0" baseline="0" noProof="0" dirty="0">
                <a:ln>
                  <a:noFill/>
                </a:ln>
                <a:solidFill>
                  <a:srgbClr val="231F20"/>
                </a:solidFill>
                <a:effectLst/>
                <a:uLnTx/>
                <a:uFillTx/>
                <a:latin typeface="Arial"/>
                <a:cs typeface="Arial"/>
              </a:rPr>
              <a:t>housing</a:t>
            </a:r>
            <a:r>
              <a:rPr kumimoji="0" lang="en-US" sz="1400" b="0" i="0" u="none" strike="noStrike" kern="0" cap="none" spc="4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for</a:t>
            </a:r>
            <a:r>
              <a:rPr kumimoji="0" lang="en-US" sz="1400" b="0" i="0" u="none" strike="noStrike" kern="0" cap="none" spc="4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eligible</a:t>
            </a:r>
            <a:r>
              <a:rPr kumimoji="0" lang="en-US" sz="1400" b="0" i="0" u="none" strike="noStrike" kern="0" cap="none" spc="50" normalizeH="0" baseline="0" noProof="0" dirty="0">
                <a:ln>
                  <a:noFill/>
                </a:ln>
                <a:solidFill>
                  <a:srgbClr val="231F20"/>
                </a:solidFill>
                <a:effectLst/>
                <a:uLnTx/>
                <a:uFillTx/>
                <a:latin typeface="Arial"/>
                <a:cs typeface="Arial"/>
              </a:rPr>
              <a:t> </a:t>
            </a:r>
            <a:r>
              <a:rPr kumimoji="0" lang="en-US" sz="1400" b="0" i="0" u="none" strike="noStrike" kern="0" cap="none" spc="-20" normalizeH="0" baseline="0" noProof="0" dirty="0">
                <a:ln>
                  <a:noFill/>
                </a:ln>
                <a:solidFill>
                  <a:srgbClr val="231F20"/>
                </a:solidFill>
                <a:effectLst/>
                <a:uLnTx/>
                <a:uFillTx/>
                <a:latin typeface="Arial"/>
                <a:cs typeface="Arial"/>
              </a:rPr>
              <a:t>lower-</a:t>
            </a:r>
            <a:r>
              <a:rPr kumimoji="0" lang="en-US" sz="1400" b="0" i="0" u="none" strike="noStrike" kern="0" cap="none" spc="0" normalizeH="0" baseline="0" noProof="0" dirty="0">
                <a:ln>
                  <a:noFill/>
                </a:ln>
                <a:solidFill>
                  <a:srgbClr val="231F20"/>
                </a:solidFill>
                <a:effectLst/>
                <a:uLnTx/>
                <a:uFillTx/>
                <a:latin typeface="Arial"/>
                <a:cs typeface="Arial"/>
              </a:rPr>
              <a:t>income</a:t>
            </a:r>
            <a:r>
              <a:rPr kumimoji="0" lang="en-US" sz="1400" b="0" i="0" u="none" strike="noStrike" kern="0" cap="none" spc="4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people.</a:t>
            </a:r>
            <a:r>
              <a:rPr kumimoji="0" lang="en-US" sz="1400" b="0" i="0" u="none" strike="noStrike" kern="0" cap="none" spc="45" normalizeH="0" baseline="0" noProof="0" dirty="0">
                <a:ln>
                  <a:noFill/>
                </a:ln>
                <a:solidFill>
                  <a:srgbClr val="231F20"/>
                </a:solidFill>
                <a:effectLst/>
                <a:uLnTx/>
                <a:uFillTx/>
                <a:latin typeface="Arial"/>
                <a:cs typeface="Arial"/>
              </a:rPr>
              <a:t> </a:t>
            </a:r>
            <a:endParaRPr lang="en-US" sz="1400" dirty="0"/>
          </a:p>
        </p:txBody>
      </p:sp>
      <p:sp>
        <p:nvSpPr>
          <p:cNvPr id="7" name="TextBox 6">
            <a:extLst>
              <a:ext uri="{FF2B5EF4-FFF2-40B4-BE49-F238E27FC236}">
                <a16:creationId xmlns:a16="http://schemas.microsoft.com/office/drawing/2014/main" id="{74A916D3-BB90-8D98-87CD-76AEEFF90E00}"/>
              </a:ext>
            </a:extLst>
          </p:cNvPr>
          <p:cNvSpPr txBox="1"/>
          <p:nvPr/>
        </p:nvSpPr>
        <p:spPr>
          <a:xfrm>
            <a:off x="139669" y="2713832"/>
            <a:ext cx="6121152" cy="1685461"/>
          </a:xfrm>
          <a:prstGeom prst="rect">
            <a:avLst/>
          </a:prstGeom>
          <a:noFill/>
        </p:spPr>
        <p:txBody>
          <a:bodyPr wrap="square" lIns="91440" tIns="45720" rIns="91440" bIns="45720" anchor="t">
            <a:spAutoFit/>
          </a:bodyPr>
          <a:lstStyle/>
          <a:p>
            <a:pPr marL="12700" marR="316230" lvl="0" indent="0" defTabSz="914400" eaLnBrk="1" fontAlgn="auto" latinLnBrk="0" hangingPunct="1">
              <a:lnSpc>
                <a:spcPts val="1820"/>
              </a:lnSpc>
              <a:spcBef>
                <a:spcPts val="240"/>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Mutual Self-Help </a:t>
            </a:r>
            <a:r>
              <a:rPr kumimoji="0" lang="en-US" sz="1600" b="1" i="0" u="none" strike="noStrike" kern="0" cap="none" spc="-10" normalizeH="0" baseline="0" noProof="0" dirty="0">
                <a:ln>
                  <a:noFill/>
                </a:ln>
                <a:solidFill>
                  <a:srgbClr val="16254C"/>
                </a:solidFill>
                <a:effectLst/>
                <a:uLnTx/>
                <a:uFillTx/>
                <a:latin typeface="Arial"/>
                <a:cs typeface="Arial"/>
              </a:rPr>
              <a:t>Housing Technical</a:t>
            </a:r>
            <a:r>
              <a:rPr kumimoji="0" lang="en-US" sz="1600" b="1" i="0" u="none" strike="noStrike" kern="0" cap="none" spc="-105"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Assistance</a:t>
            </a:r>
            <a:r>
              <a:rPr kumimoji="0" lang="en-US" sz="1600" b="1" i="0" u="none" strike="noStrike" kern="0" cap="none" spc="-70"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Grants -</a:t>
            </a:r>
            <a:r>
              <a:rPr lang="en-US" sz="1600" b="1" kern="0" spc="-10" dirty="0">
                <a:solidFill>
                  <a:srgbClr val="16254C"/>
                </a:solidFill>
                <a:latin typeface="Arial"/>
                <a:cs typeface="Arial"/>
              </a:rPr>
              <a:t> Open year-round until funds exhausted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945515" lvl="0" indent="0" defTabSz="914400" eaLnBrk="1" fontAlgn="auto" latinLnBrk="0" hangingPunct="1">
              <a:lnSpc>
                <a:spcPct val="107800"/>
              </a:lnSpc>
              <a:spcBef>
                <a:spcPts val="760"/>
              </a:spcBef>
              <a:spcAft>
                <a:spcPts val="0"/>
              </a:spcAft>
              <a:buClrTx/>
              <a:buSzTx/>
              <a:buFontTx/>
              <a:buNone/>
              <a:tabLst/>
              <a:defRPr/>
            </a:pPr>
            <a:r>
              <a:rPr kumimoji="0" lang="en-US" sz="1400" b="0" i="0" u="none" strike="noStrike" kern="0" cap="none" spc="0" normalizeH="0" baseline="0" noProof="0" dirty="0">
                <a:ln>
                  <a:noFill/>
                </a:ln>
                <a:solidFill>
                  <a:srgbClr val="231F20"/>
                </a:solidFill>
                <a:effectLst/>
                <a:uLnTx/>
                <a:uFillTx/>
                <a:latin typeface="Arial"/>
                <a:cs typeface="Arial"/>
              </a:rPr>
              <a:t>More information</a:t>
            </a:r>
            <a:r>
              <a:rPr kumimoji="0" lang="en-US" sz="1400" b="0" i="0" u="none" strike="noStrike" kern="0" cap="none" spc="-25" normalizeH="0" baseline="0" noProof="0" dirty="0">
                <a:ln>
                  <a:noFill/>
                </a:ln>
                <a:solidFill>
                  <a:srgbClr val="231F20"/>
                </a:solidFill>
                <a:effectLst/>
                <a:uLnTx/>
                <a:uFillTx/>
                <a:latin typeface="Arial"/>
                <a:cs typeface="Arial"/>
              </a:rPr>
              <a:t> </a:t>
            </a:r>
            <a:r>
              <a:rPr lang="en-US" sz="1400" kern="0" dirty="0">
                <a:solidFill>
                  <a:srgbClr val="231F20"/>
                </a:solidFill>
                <a:latin typeface="Arial"/>
                <a:cs typeface="Arial"/>
              </a:rPr>
              <a:t>can be</a:t>
            </a:r>
            <a:r>
              <a:rPr lang="en-US" sz="1400" kern="0" spc="-25" dirty="0">
                <a:solidFill>
                  <a:srgbClr val="231F20"/>
                </a:solidFill>
                <a:latin typeface="Arial"/>
                <a:cs typeface="Arial"/>
              </a:rPr>
              <a:t> found </a:t>
            </a:r>
            <a:r>
              <a:rPr lang="en-US" sz="1400" kern="0" spc="-25" dirty="0">
                <a:solidFill>
                  <a:srgbClr val="231F20"/>
                </a:solidFill>
                <a:latin typeface="Arial"/>
                <a:cs typeface="Arial"/>
                <a:hlinkClick r:id="rId3"/>
              </a:rPr>
              <a:t>here</a:t>
            </a:r>
            <a:r>
              <a:rPr lang="en-US" sz="1400" kern="0" spc="-25" dirty="0">
                <a:solidFill>
                  <a:srgbClr val="231F20"/>
                </a:solidFill>
                <a:latin typeface="Arial"/>
                <a:cs typeface="Arial"/>
              </a:rPr>
              <a:t>.</a:t>
            </a:r>
            <a:endParaRPr lang="en-US" sz="1400" b="0" i="0" u="none" strike="noStrike" kern="0" cap="none" spc="0" normalizeH="0" baseline="0" noProof="0" dirty="0">
              <a:ln>
                <a:noFill/>
              </a:ln>
              <a:solidFill>
                <a:sysClr val="windowText" lastClr="000000"/>
              </a:solidFill>
              <a:effectLst/>
              <a:uLnTx/>
              <a:uFillTx/>
              <a:latin typeface="Arial"/>
              <a:cs typeface="Arial"/>
            </a:endParaRPr>
          </a:p>
          <a:p>
            <a:pPr marL="12700" marR="5080" lvl="0" indent="0" defTabSz="914400" eaLnBrk="1" fontAlgn="auto" latinLnBrk="0" hangingPunct="1">
              <a:lnSpc>
                <a:spcPct val="107800"/>
              </a:lnSpc>
              <a:spcBef>
                <a:spcPts val="900"/>
              </a:spcBef>
              <a:spcAft>
                <a:spcPts val="0"/>
              </a:spcAft>
              <a:buClrTx/>
              <a:buSzTx/>
              <a:buFontTx/>
              <a:buNone/>
              <a:tabLst/>
              <a:defRPr/>
            </a:pPr>
            <a:r>
              <a:rPr kumimoji="0" lang="en-US" sz="1400" b="0" i="0" u="none" strike="noStrike" kern="0" cap="none" spc="-10" normalizeH="0" baseline="0" noProof="0" dirty="0">
                <a:ln>
                  <a:noFill/>
                </a:ln>
                <a:solidFill>
                  <a:srgbClr val="231F20"/>
                </a:solidFill>
                <a:effectLst/>
                <a:uLnTx/>
                <a:uFillTx/>
                <a:latin typeface="Arial"/>
                <a:cs typeface="Arial"/>
              </a:rPr>
              <a:t>This</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innovative</a:t>
            </a:r>
            <a:r>
              <a:rPr kumimoji="0" lang="en-US" sz="1400" b="0" i="0" u="none" strike="noStrike" kern="0" cap="none" spc="3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program</a:t>
            </a:r>
            <a:r>
              <a:rPr kumimoji="0" lang="en-US" sz="1400" b="0" i="0" u="none" strike="noStrike" kern="0" cap="none" spc="3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provides</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funding</a:t>
            </a:r>
            <a:r>
              <a:rPr kumimoji="0" lang="en-US" sz="1400" b="0" i="0" u="none" strike="noStrike" kern="0" cap="none" spc="30" normalizeH="0" baseline="0" noProof="0" dirty="0">
                <a:ln>
                  <a:noFill/>
                </a:ln>
                <a:solidFill>
                  <a:srgbClr val="231F20"/>
                </a:solidFill>
                <a:effectLst/>
                <a:uLnTx/>
                <a:uFillTx/>
                <a:latin typeface="Arial"/>
                <a:cs typeface="Arial"/>
              </a:rPr>
              <a:t> </a:t>
            </a:r>
            <a:r>
              <a:rPr kumimoji="0" lang="en-US" sz="1400" b="0" i="0" u="none" strike="noStrike" kern="0" cap="none" spc="-25" normalizeH="0" baseline="0" noProof="0" dirty="0">
                <a:ln>
                  <a:noFill/>
                </a:ln>
                <a:solidFill>
                  <a:srgbClr val="231F20"/>
                </a:solidFill>
                <a:effectLst/>
                <a:uLnTx/>
                <a:uFillTx/>
                <a:latin typeface="Arial"/>
                <a:cs typeface="Arial"/>
              </a:rPr>
              <a:t>for </a:t>
            </a:r>
            <a:r>
              <a:rPr kumimoji="0" lang="en-US" sz="1400" b="0" i="0" u="none" strike="noStrike" kern="0" cap="none" spc="0" normalizeH="0" baseline="0" noProof="0" dirty="0">
                <a:ln>
                  <a:noFill/>
                </a:ln>
                <a:solidFill>
                  <a:srgbClr val="231F20"/>
                </a:solidFill>
                <a:effectLst/>
                <a:uLnTx/>
                <a:uFillTx/>
                <a:latin typeface="Arial"/>
                <a:cs typeface="Arial"/>
              </a:rPr>
              <a:t>technical</a:t>
            </a:r>
            <a:r>
              <a:rPr kumimoji="0" lang="en-US" sz="1400" b="0" i="0" u="none" strike="noStrike" kern="0" cap="none" spc="6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and</a:t>
            </a:r>
            <a:r>
              <a:rPr kumimoji="0" lang="en-US" sz="1400" b="0" i="0" u="none" strike="noStrike" kern="0" cap="none" spc="7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supervisory</a:t>
            </a:r>
            <a:r>
              <a:rPr kumimoji="0" lang="en-US" sz="1400" b="0" i="0" u="none" strike="noStrike" kern="0" cap="none" spc="6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assistance</a:t>
            </a:r>
            <a:r>
              <a:rPr kumimoji="0" lang="en-US" sz="1400" b="0" i="0" u="none" strike="noStrike" kern="0" cap="none" spc="7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to</a:t>
            </a:r>
            <a:r>
              <a:rPr kumimoji="0" lang="en-US" sz="1400" b="0" i="0" u="none" strike="noStrike" kern="0" cap="none" spc="70"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qualified </a:t>
            </a:r>
            <a:r>
              <a:rPr kumimoji="0" lang="en-US" sz="1400" b="0" i="0" u="none" strike="noStrike" kern="0" cap="none" spc="0" normalizeH="0" baseline="0" noProof="0" dirty="0">
                <a:ln>
                  <a:noFill/>
                </a:ln>
                <a:solidFill>
                  <a:srgbClr val="231F20"/>
                </a:solidFill>
                <a:effectLst/>
                <a:uLnTx/>
                <a:uFillTx/>
                <a:latin typeface="Arial"/>
                <a:cs typeface="Arial"/>
              </a:rPr>
              <a:t>organizations</a:t>
            </a:r>
            <a:r>
              <a:rPr kumimoji="0" lang="en-US" sz="1400" b="0" i="0" u="none" strike="noStrike" kern="0" cap="none" spc="3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that</a:t>
            </a:r>
            <a:r>
              <a:rPr kumimoji="0" lang="en-US" sz="1400" b="0" i="0" u="none" strike="noStrike" kern="0" cap="none" spc="3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support</a:t>
            </a:r>
            <a:r>
              <a:rPr kumimoji="0" lang="en-US" sz="1400" b="0" i="0" u="none" strike="noStrike" kern="0" cap="none" spc="3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rural</a:t>
            </a:r>
            <a:r>
              <a:rPr kumimoji="0" lang="en-US" sz="1400" b="0" i="0" u="none" strike="noStrike" kern="0" cap="none" spc="3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self-help</a:t>
            </a:r>
            <a:r>
              <a:rPr kumimoji="0" lang="en-US" sz="1400" b="0" i="0" u="none" strike="noStrike" kern="0" cap="none" spc="35"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housing construction.</a:t>
            </a:r>
            <a:endParaRPr kumimoji="0" lang="en-US"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9" name="TextBox 8">
            <a:extLst>
              <a:ext uri="{FF2B5EF4-FFF2-40B4-BE49-F238E27FC236}">
                <a16:creationId xmlns:a16="http://schemas.microsoft.com/office/drawing/2014/main" id="{DE5422B8-A730-D063-4AA9-0F8FD19138B2}"/>
              </a:ext>
            </a:extLst>
          </p:cNvPr>
          <p:cNvSpPr txBox="1"/>
          <p:nvPr/>
        </p:nvSpPr>
        <p:spPr>
          <a:xfrm>
            <a:off x="139669" y="4459696"/>
            <a:ext cx="6121152" cy="1688732"/>
          </a:xfrm>
          <a:prstGeom prst="rect">
            <a:avLst/>
          </a:prstGeom>
          <a:noFill/>
        </p:spPr>
        <p:txBody>
          <a:bodyPr wrap="square" lIns="91440" tIns="45720" rIns="91440" bIns="45720" anchor="t">
            <a:spAutoFit/>
          </a:bodyPr>
          <a:lstStyle/>
          <a:p>
            <a:pPr marL="12700" marR="5080" lvl="0" indent="0" defTabSz="914400" eaLnBrk="1" fontAlgn="auto" latinLnBrk="0" hangingPunct="1">
              <a:lnSpc>
                <a:spcPts val="1860"/>
              </a:lnSpc>
              <a:spcBef>
                <a:spcPts val="210"/>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Single Family Housing </a:t>
            </a:r>
            <a:r>
              <a:rPr kumimoji="0" lang="en-US" sz="1600" b="1" i="0" u="none" strike="noStrike" kern="0" cap="none" spc="-10" normalizeH="0" baseline="0" noProof="0" dirty="0">
                <a:ln>
                  <a:noFill/>
                </a:ln>
                <a:solidFill>
                  <a:srgbClr val="16254C"/>
                </a:solidFill>
                <a:effectLst/>
                <a:uLnTx/>
                <a:uFillTx/>
                <a:latin typeface="Arial"/>
                <a:cs typeface="Arial"/>
              </a:rPr>
              <a:t>Direct </a:t>
            </a:r>
            <a:r>
              <a:rPr kumimoji="0" lang="en-US" sz="1600" b="1" i="0" u="none" strike="noStrike" kern="0" cap="none" spc="0" normalizeH="0" baseline="0" noProof="0" dirty="0">
                <a:ln>
                  <a:noFill/>
                </a:ln>
                <a:solidFill>
                  <a:srgbClr val="16254C"/>
                </a:solidFill>
                <a:effectLst/>
                <a:uLnTx/>
                <a:uFillTx/>
                <a:latin typeface="Arial"/>
                <a:cs typeface="Arial"/>
              </a:rPr>
              <a:t>Home</a:t>
            </a:r>
            <a:r>
              <a:rPr kumimoji="0" lang="en-US" sz="1600" b="1" i="0" u="none" strike="noStrike" kern="0" cap="none" spc="-45"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Loans – Open year-round until funds exhausted</a:t>
            </a:r>
            <a:endParaRPr lang="en-US" sz="1600" b="0" i="0" u="none" strike="noStrike" kern="0" cap="none" spc="0" normalizeH="0" baseline="0" noProof="0" dirty="0">
              <a:ln>
                <a:noFill/>
              </a:ln>
              <a:solidFill>
                <a:sysClr val="windowText" lastClr="000000"/>
              </a:solidFill>
              <a:effectLst/>
              <a:uLnTx/>
              <a:uFillTx/>
              <a:latin typeface="Arial"/>
              <a:cs typeface="Arial"/>
            </a:endParaRPr>
          </a:p>
          <a:p>
            <a:pPr marL="12700" marR="689610" lvl="0">
              <a:lnSpc>
                <a:spcPct val="110400"/>
              </a:lnSpc>
              <a:spcBef>
                <a:spcPts val="745"/>
              </a:spcBef>
              <a:defRPr/>
            </a:pPr>
            <a:r>
              <a:rPr lang="en-US" sz="1400" kern="0" dirty="0">
                <a:solidFill>
                  <a:srgbClr val="231F20"/>
                </a:solidFill>
                <a:latin typeface="Arial"/>
                <a:cs typeface="Arial"/>
              </a:rPr>
              <a:t>More information</a:t>
            </a:r>
            <a:r>
              <a:rPr lang="en-US" sz="1400" kern="0" spc="-25" dirty="0">
                <a:solidFill>
                  <a:srgbClr val="231F20"/>
                </a:solidFill>
                <a:latin typeface="Arial"/>
                <a:cs typeface="Arial"/>
              </a:rPr>
              <a:t> </a:t>
            </a:r>
            <a:r>
              <a:rPr lang="en-US" sz="1400" kern="0" dirty="0">
                <a:solidFill>
                  <a:srgbClr val="231F20"/>
                </a:solidFill>
                <a:latin typeface="Arial"/>
                <a:cs typeface="Arial"/>
              </a:rPr>
              <a:t>can be</a:t>
            </a:r>
            <a:r>
              <a:rPr lang="en-US" sz="1400" kern="0" spc="-25" dirty="0">
                <a:solidFill>
                  <a:srgbClr val="231F20"/>
                </a:solidFill>
                <a:latin typeface="Arial"/>
                <a:cs typeface="Arial"/>
              </a:rPr>
              <a:t> found </a:t>
            </a:r>
            <a:r>
              <a:rPr lang="en-US" sz="1400" kern="0" spc="-25" dirty="0">
                <a:solidFill>
                  <a:srgbClr val="231F20"/>
                </a:solidFill>
                <a:latin typeface="Arial"/>
                <a:cs typeface="Arial"/>
                <a:hlinkClick r:id="rId4"/>
              </a:rPr>
              <a:t>here</a:t>
            </a:r>
            <a:r>
              <a:rPr lang="en-US" sz="1400" kern="0" spc="-25" dirty="0">
                <a:solidFill>
                  <a:srgbClr val="231F20"/>
                </a:solidFill>
                <a:latin typeface="Arial"/>
                <a:cs typeface="Arial"/>
              </a:rPr>
              <a:t>.</a:t>
            </a:r>
            <a:endParaRPr lang="en-US" sz="1400" spc="-20" dirty="0">
              <a:solidFill>
                <a:srgbClr val="231F20"/>
              </a:solidFill>
              <a:latin typeface="Arial"/>
              <a:cs typeface="Arial"/>
            </a:endParaRPr>
          </a:p>
          <a:p>
            <a:pPr marL="12700" marR="689610" lvl="0" indent="0" defTabSz="914400" eaLnBrk="1" fontAlgn="auto" latinLnBrk="0" hangingPunct="1">
              <a:lnSpc>
                <a:spcPct val="110400"/>
              </a:lnSpc>
              <a:spcBef>
                <a:spcPts val="745"/>
              </a:spcBef>
              <a:spcAft>
                <a:spcPts val="0"/>
              </a:spcAft>
              <a:buClrTx/>
              <a:buSzTx/>
              <a:buFontTx/>
              <a:buNone/>
              <a:tabLst/>
              <a:defRPr/>
            </a:pPr>
            <a:r>
              <a:rPr lang="en-US" sz="1400" spc="-20" dirty="0">
                <a:solidFill>
                  <a:srgbClr val="231F20"/>
                </a:solidFill>
                <a:latin typeface="Arial"/>
                <a:cs typeface="Arial"/>
              </a:rPr>
              <a:t>With</a:t>
            </a:r>
            <a:r>
              <a:rPr lang="en-US" sz="1400" spc="20" dirty="0">
                <a:solidFill>
                  <a:srgbClr val="231F20"/>
                </a:solidFill>
                <a:latin typeface="Arial"/>
                <a:cs typeface="Arial"/>
              </a:rPr>
              <a:t> </a:t>
            </a:r>
            <a:r>
              <a:rPr lang="en-US" sz="1400" dirty="0">
                <a:solidFill>
                  <a:srgbClr val="231F20"/>
                </a:solidFill>
                <a:latin typeface="Arial"/>
                <a:cs typeface="Arial"/>
              </a:rPr>
              <a:t>this</a:t>
            </a:r>
            <a:r>
              <a:rPr lang="en-US" sz="1400" spc="25" dirty="0">
                <a:solidFill>
                  <a:srgbClr val="231F20"/>
                </a:solidFill>
                <a:latin typeface="Arial"/>
                <a:cs typeface="Arial"/>
              </a:rPr>
              <a:t> </a:t>
            </a:r>
            <a:r>
              <a:rPr lang="en-US" sz="1400" dirty="0">
                <a:solidFill>
                  <a:srgbClr val="231F20"/>
                </a:solidFill>
                <a:latin typeface="Arial"/>
                <a:cs typeface="Arial"/>
              </a:rPr>
              <a:t>program,</a:t>
            </a:r>
            <a:r>
              <a:rPr lang="en-US" sz="1400" spc="25" dirty="0">
                <a:solidFill>
                  <a:srgbClr val="231F20"/>
                </a:solidFill>
                <a:latin typeface="Arial"/>
                <a:cs typeface="Arial"/>
              </a:rPr>
              <a:t> </a:t>
            </a:r>
            <a:r>
              <a:rPr lang="en-US" sz="1400" spc="-20" dirty="0">
                <a:solidFill>
                  <a:srgbClr val="231F20"/>
                </a:solidFill>
                <a:latin typeface="Arial"/>
                <a:cs typeface="Arial"/>
              </a:rPr>
              <a:t>USDA</a:t>
            </a:r>
            <a:r>
              <a:rPr lang="en-US" sz="1400" spc="20" dirty="0">
                <a:solidFill>
                  <a:srgbClr val="231F20"/>
                </a:solidFill>
                <a:latin typeface="Arial"/>
                <a:cs typeface="Arial"/>
              </a:rPr>
              <a:t> </a:t>
            </a:r>
            <a:r>
              <a:rPr lang="en-US" sz="1400" dirty="0">
                <a:solidFill>
                  <a:srgbClr val="231F20"/>
                </a:solidFill>
                <a:latin typeface="Arial"/>
                <a:cs typeface="Arial"/>
              </a:rPr>
              <a:t>directly</a:t>
            </a:r>
            <a:r>
              <a:rPr lang="en-US" sz="1400" spc="25" dirty="0">
                <a:solidFill>
                  <a:srgbClr val="231F20"/>
                </a:solidFill>
                <a:latin typeface="Arial"/>
                <a:cs typeface="Arial"/>
              </a:rPr>
              <a:t> </a:t>
            </a:r>
            <a:r>
              <a:rPr lang="en-US" sz="1400" spc="-10" dirty="0">
                <a:solidFill>
                  <a:srgbClr val="231F20"/>
                </a:solidFill>
                <a:latin typeface="Arial"/>
                <a:cs typeface="Arial"/>
              </a:rPr>
              <a:t>finances </a:t>
            </a:r>
            <a:r>
              <a:rPr lang="en-US" sz="1400" dirty="0">
                <a:solidFill>
                  <a:srgbClr val="231F20"/>
                </a:solidFill>
                <a:latin typeface="Arial"/>
                <a:cs typeface="Arial"/>
              </a:rPr>
              <a:t>mortgages</a:t>
            </a:r>
            <a:r>
              <a:rPr lang="en-US" sz="1400" spc="35" dirty="0">
                <a:solidFill>
                  <a:srgbClr val="231F20"/>
                </a:solidFill>
                <a:latin typeface="Arial"/>
                <a:cs typeface="Arial"/>
              </a:rPr>
              <a:t> </a:t>
            </a:r>
            <a:r>
              <a:rPr lang="en-US" sz="1400" dirty="0">
                <a:solidFill>
                  <a:srgbClr val="231F20"/>
                </a:solidFill>
                <a:latin typeface="Arial"/>
                <a:cs typeface="Arial"/>
              </a:rPr>
              <a:t>for</a:t>
            </a:r>
            <a:r>
              <a:rPr lang="en-US" sz="1400" spc="40" dirty="0">
                <a:solidFill>
                  <a:srgbClr val="231F20"/>
                </a:solidFill>
                <a:latin typeface="Arial"/>
                <a:cs typeface="Arial"/>
              </a:rPr>
              <a:t> </a:t>
            </a:r>
            <a:r>
              <a:rPr lang="en-US" sz="1400" dirty="0">
                <a:solidFill>
                  <a:srgbClr val="231F20"/>
                </a:solidFill>
                <a:latin typeface="Arial"/>
                <a:cs typeface="Arial"/>
              </a:rPr>
              <a:t>low-and</a:t>
            </a:r>
            <a:r>
              <a:rPr lang="en-US" sz="1400" spc="35" dirty="0">
                <a:solidFill>
                  <a:srgbClr val="231F20"/>
                </a:solidFill>
                <a:latin typeface="Arial"/>
                <a:cs typeface="Arial"/>
              </a:rPr>
              <a:t> </a:t>
            </a:r>
            <a:r>
              <a:rPr lang="en-US" sz="1400" spc="-10" dirty="0">
                <a:solidFill>
                  <a:srgbClr val="231F20"/>
                </a:solidFill>
                <a:latin typeface="Arial"/>
                <a:cs typeface="Arial"/>
              </a:rPr>
              <a:t>very-</a:t>
            </a:r>
            <a:r>
              <a:rPr lang="en-US" sz="1400" dirty="0">
                <a:solidFill>
                  <a:srgbClr val="231F20"/>
                </a:solidFill>
                <a:latin typeface="Arial"/>
                <a:cs typeface="Arial"/>
              </a:rPr>
              <a:t>low income</a:t>
            </a:r>
            <a:r>
              <a:rPr lang="en-US" sz="1400" spc="35" dirty="0">
                <a:solidFill>
                  <a:srgbClr val="231F20"/>
                </a:solidFill>
                <a:latin typeface="Arial"/>
                <a:cs typeface="Arial"/>
              </a:rPr>
              <a:t> </a:t>
            </a:r>
            <a:r>
              <a:rPr lang="en-US" sz="1400" spc="-10" dirty="0">
                <a:solidFill>
                  <a:srgbClr val="231F20"/>
                </a:solidFill>
                <a:latin typeface="Arial"/>
                <a:cs typeface="Arial"/>
              </a:rPr>
              <a:t>applicants </a:t>
            </a:r>
            <a:r>
              <a:rPr lang="en-US" sz="1400" dirty="0">
                <a:solidFill>
                  <a:srgbClr val="231F20"/>
                </a:solidFill>
                <a:latin typeface="Arial"/>
                <a:cs typeface="Arial"/>
              </a:rPr>
              <a:t>to</a:t>
            </a:r>
            <a:r>
              <a:rPr lang="en-US" sz="1400" spc="10" dirty="0">
                <a:solidFill>
                  <a:srgbClr val="231F20"/>
                </a:solidFill>
                <a:latin typeface="Arial"/>
                <a:cs typeface="Arial"/>
              </a:rPr>
              <a:t> </a:t>
            </a:r>
            <a:r>
              <a:rPr lang="en-US" sz="1400" spc="-20" dirty="0">
                <a:solidFill>
                  <a:srgbClr val="231F20"/>
                </a:solidFill>
                <a:latin typeface="Arial"/>
                <a:cs typeface="Arial"/>
              </a:rPr>
              <a:t>buy,</a:t>
            </a:r>
            <a:r>
              <a:rPr lang="en-US" sz="1400" spc="10" dirty="0">
                <a:solidFill>
                  <a:srgbClr val="231F20"/>
                </a:solidFill>
                <a:latin typeface="Arial"/>
                <a:cs typeface="Arial"/>
              </a:rPr>
              <a:t> </a:t>
            </a:r>
            <a:r>
              <a:rPr lang="en-US" sz="1400" dirty="0">
                <a:solidFill>
                  <a:srgbClr val="231F20"/>
                </a:solidFill>
                <a:latin typeface="Arial"/>
                <a:cs typeface="Arial"/>
              </a:rPr>
              <a:t>build,</a:t>
            </a:r>
            <a:r>
              <a:rPr lang="en-US" sz="1400" spc="15" dirty="0">
                <a:solidFill>
                  <a:srgbClr val="231F20"/>
                </a:solidFill>
                <a:latin typeface="Arial"/>
                <a:cs typeface="Arial"/>
              </a:rPr>
              <a:t> </a:t>
            </a:r>
            <a:r>
              <a:rPr lang="en-US" sz="1400" dirty="0">
                <a:solidFill>
                  <a:srgbClr val="231F20"/>
                </a:solidFill>
                <a:latin typeface="Arial"/>
                <a:cs typeface="Arial"/>
              </a:rPr>
              <a:t>improve,</a:t>
            </a:r>
            <a:r>
              <a:rPr lang="en-US" sz="1400" spc="10" dirty="0">
                <a:solidFill>
                  <a:srgbClr val="231F20"/>
                </a:solidFill>
                <a:latin typeface="Arial"/>
                <a:cs typeface="Arial"/>
              </a:rPr>
              <a:t> </a:t>
            </a:r>
            <a:r>
              <a:rPr lang="en-US" sz="1400" dirty="0">
                <a:solidFill>
                  <a:srgbClr val="231F20"/>
                </a:solidFill>
                <a:latin typeface="Arial"/>
                <a:cs typeface="Arial"/>
              </a:rPr>
              <a:t>or</a:t>
            </a:r>
            <a:r>
              <a:rPr lang="en-US" sz="1400" spc="15" dirty="0">
                <a:solidFill>
                  <a:srgbClr val="231F20"/>
                </a:solidFill>
                <a:latin typeface="Arial"/>
                <a:cs typeface="Arial"/>
              </a:rPr>
              <a:t> </a:t>
            </a:r>
            <a:r>
              <a:rPr lang="en-US" sz="1400" dirty="0">
                <a:solidFill>
                  <a:srgbClr val="231F20"/>
                </a:solidFill>
                <a:latin typeface="Arial"/>
                <a:cs typeface="Arial"/>
              </a:rPr>
              <a:t>repair</a:t>
            </a:r>
            <a:r>
              <a:rPr lang="en-US" sz="1400" spc="10" dirty="0">
                <a:solidFill>
                  <a:srgbClr val="231F20"/>
                </a:solidFill>
                <a:latin typeface="Arial"/>
                <a:cs typeface="Arial"/>
              </a:rPr>
              <a:t> </a:t>
            </a:r>
            <a:r>
              <a:rPr lang="en-US" sz="1400" dirty="0">
                <a:solidFill>
                  <a:srgbClr val="231F20"/>
                </a:solidFill>
                <a:latin typeface="Arial"/>
                <a:cs typeface="Arial"/>
              </a:rPr>
              <a:t>an</a:t>
            </a:r>
            <a:r>
              <a:rPr lang="en-US" sz="1400" spc="10" dirty="0">
                <a:solidFill>
                  <a:srgbClr val="231F20"/>
                </a:solidFill>
                <a:latin typeface="Arial"/>
                <a:cs typeface="Arial"/>
              </a:rPr>
              <a:t> </a:t>
            </a:r>
            <a:r>
              <a:rPr lang="en-US" sz="1400" dirty="0">
                <a:solidFill>
                  <a:srgbClr val="231F20"/>
                </a:solidFill>
                <a:latin typeface="Arial"/>
                <a:cs typeface="Arial"/>
              </a:rPr>
              <a:t>eligible</a:t>
            </a:r>
            <a:r>
              <a:rPr lang="en-US" sz="1400" spc="15" dirty="0">
                <a:solidFill>
                  <a:srgbClr val="231F20"/>
                </a:solidFill>
                <a:latin typeface="Arial"/>
                <a:cs typeface="Arial"/>
              </a:rPr>
              <a:t> </a:t>
            </a:r>
            <a:r>
              <a:rPr lang="en-US" sz="1400" spc="-10" dirty="0">
                <a:solidFill>
                  <a:srgbClr val="231F20"/>
                </a:solidFill>
                <a:latin typeface="Arial"/>
                <a:cs typeface="Arial"/>
              </a:rPr>
              <a:t>rural </a:t>
            </a:r>
            <a:r>
              <a:rPr lang="en-US" sz="1400" dirty="0">
                <a:solidFill>
                  <a:srgbClr val="231F20"/>
                </a:solidFill>
                <a:latin typeface="Arial"/>
                <a:cs typeface="Arial"/>
              </a:rPr>
              <a:t>home</a:t>
            </a:r>
            <a:r>
              <a:rPr lang="en-US" sz="1400" spc="20" dirty="0">
                <a:solidFill>
                  <a:srgbClr val="231F20"/>
                </a:solidFill>
                <a:latin typeface="Arial"/>
                <a:cs typeface="Arial"/>
              </a:rPr>
              <a:t> </a:t>
            </a:r>
            <a:r>
              <a:rPr lang="en-US" sz="1400" dirty="0">
                <a:solidFill>
                  <a:srgbClr val="231F20"/>
                </a:solidFill>
                <a:latin typeface="Arial"/>
                <a:cs typeface="Arial"/>
              </a:rPr>
              <a:t>as</a:t>
            </a:r>
            <a:r>
              <a:rPr lang="en-US" sz="1400" spc="20" dirty="0">
                <a:solidFill>
                  <a:srgbClr val="231F20"/>
                </a:solidFill>
                <a:latin typeface="Arial"/>
                <a:cs typeface="Arial"/>
              </a:rPr>
              <a:t> </a:t>
            </a:r>
            <a:r>
              <a:rPr lang="en-US" sz="1400" dirty="0">
                <a:solidFill>
                  <a:srgbClr val="231F20"/>
                </a:solidFill>
                <a:latin typeface="Arial"/>
                <a:cs typeface="Arial"/>
              </a:rPr>
              <a:t>their</a:t>
            </a:r>
            <a:r>
              <a:rPr lang="en-US" sz="1400" spc="25" dirty="0">
                <a:solidFill>
                  <a:srgbClr val="231F20"/>
                </a:solidFill>
                <a:latin typeface="Arial"/>
                <a:cs typeface="Arial"/>
              </a:rPr>
              <a:t> </a:t>
            </a:r>
            <a:r>
              <a:rPr lang="en-US" sz="1400" dirty="0">
                <a:solidFill>
                  <a:srgbClr val="231F20"/>
                </a:solidFill>
                <a:latin typeface="Arial"/>
                <a:cs typeface="Arial"/>
              </a:rPr>
              <a:t>principal</a:t>
            </a:r>
            <a:r>
              <a:rPr lang="en-US" sz="1400" spc="20" dirty="0">
                <a:solidFill>
                  <a:srgbClr val="231F20"/>
                </a:solidFill>
                <a:latin typeface="Arial"/>
                <a:cs typeface="Arial"/>
              </a:rPr>
              <a:t> </a:t>
            </a:r>
            <a:r>
              <a:rPr lang="en-US" sz="1400" dirty="0">
                <a:solidFill>
                  <a:srgbClr val="231F20"/>
                </a:solidFill>
                <a:latin typeface="Arial"/>
                <a:cs typeface="Arial"/>
              </a:rPr>
              <a:t>residence.</a:t>
            </a:r>
            <a:endParaRPr kumimoji="0" lang="en-US"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5">
            <a:extLst>
              <a:ext uri="{FF2B5EF4-FFF2-40B4-BE49-F238E27FC236}">
                <a16:creationId xmlns:a16="http://schemas.microsoft.com/office/drawing/2014/main" id="{9157C754-91BC-3CDB-619E-B72373FA2F5C}"/>
              </a:ext>
            </a:extLst>
          </p:cNvPr>
          <p:cNvSpPr txBox="1"/>
          <p:nvPr/>
        </p:nvSpPr>
        <p:spPr>
          <a:xfrm>
            <a:off x="6734878" y="1114510"/>
            <a:ext cx="4708439" cy="1517530"/>
          </a:xfrm>
          <a:prstGeom prst="rect">
            <a:avLst/>
          </a:prstGeom>
        </p:spPr>
        <p:txBody>
          <a:bodyPr vert="horz" wrap="square" lIns="0" tIns="27939" rIns="0" bIns="0" rtlCol="0" anchor="t">
            <a:spAutoFit/>
          </a:bodyPr>
          <a:lstStyle/>
          <a:p>
            <a:pPr marL="12700" marR="5080">
              <a:lnSpc>
                <a:spcPts val="1850"/>
              </a:lnSpc>
              <a:spcBef>
                <a:spcPts val="219"/>
              </a:spcBef>
            </a:pPr>
            <a:r>
              <a:rPr sz="1600" b="1" kern="0" dirty="0">
                <a:solidFill>
                  <a:srgbClr val="16254C"/>
                </a:solidFill>
                <a:latin typeface="Arial"/>
                <a:cs typeface="Arial"/>
              </a:rPr>
              <a:t>Single Family Housing </a:t>
            </a:r>
            <a:r>
              <a:rPr sz="1600" b="1" kern="0" spc="-10" dirty="0">
                <a:solidFill>
                  <a:srgbClr val="16254C"/>
                </a:solidFill>
                <a:latin typeface="Arial"/>
                <a:cs typeface="Arial"/>
              </a:rPr>
              <a:t>Repair </a:t>
            </a:r>
            <a:r>
              <a:rPr sz="1600" b="1" kern="0" dirty="0">
                <a:solidFill>
                  <a:srgbClr val="16254C"/>
                </a:solidFill>
                <a:latin typeface="Arial"/>
                <a:cs typeface="Arial"/>
              </a:rPr>
              <a:t>Loans and </a:t>
            </a:r>
            <a:r>
              <a:rPr sz="1600" b="1" kern="0" spc="-10" dirty="0">
                <a:solidFill>
                  <a:srgbClr val="16254C"/>
                </a:solidFill>
                <a:latin typeface="Arial"/>
                <a:cs typeface="Arial"/>
              </a:rPr>
              <a:t>Grants</a:t>
            </a:r>
            <a:r>
              <a:rPr lang="en-US" sz="1600" b="1" kern="0" spc="-10" dirty="0">
                <a:solidFill>
                  <a:srgbClr val="16254C"/>
                </a:solidFill>
                <a:latin typeface="Arial"/>
                <a:cs typeface="Arial"/>
              </a:rPr>
              <a:t> - Open year-round until funds exhausted</a:t>
            </a:r>
            <a:endParaRPr sz="1600" kern="0" dirty="0">
              <a:solidFill>
                <a:sysClr val="windowText" lastClr="000000"/>
              </a:solidFill>
              <a:latin typeface="Arial"/>
              <a:cs typeface="Arial"/>
            </a:endParaRPr>
          </a:p>
          <a:p>
            <a:pPr marL="12700" marR="746125">
              <a:lnSpc>
                <a:spcPct val="110200"/>
              </a:lnSpc>
              <a:spcBef>
                <a:spcPts val="755"/>
              </a:spcBef>
            </a:pPr>
            <a:r>
              <a:rPr lang="en-US" sz="1200" kern="0" dirty="0">
                <a:solidFill>
                  <a:srgbClr val="231F20"/>
                </a:solidFill>
                <a:latin typeface="Arial"/>
                <a:cs typeface="Arial"/>
              </a:rPr>
              <a:t>More information</a:t>
            </a:r>
            <a:r>
              <a:rPr lang="en-US" sz="1200" kern="0" spc="-25" dirty="0">
                <a:solidFill>
                  <a:srgbClr val="231F20"/>
                </a:solidFill>
                <a:latin typeface="Arial"/>
                <a:cs typeface="Arial"/>
              </a:rPr>
              <a:t> </a:t>
            </a:r>
            <a:r>
              <a:rPr lang="en-US" sz="1200" kern="0" dirty="0">
                <a:solidFill>
                  <a:srgbClr val="231F20"/>
                </a:solidFill>
                <a:latin typeface="Arial"/>
                <a:cs typeface="Arial"/>
              </a:rPr>
              <a:t>can be</a:t>
            </a:r>
            <a:r>
              <a:rPr lang="en-US" sz="1200" kern="0" spc="-25" dirty="0">
                <a:solidFill>
                  <a:srgbClr val="231F20"/>
                </a:solidFill>
                <a:latin typeface="Arial"/>
                <a:cs typeface="Arial"/>
              </a:rPr>
              <a:t> found </a:t>
            </a:r>
            <a:r>
              <a:rPr lang="en-US" sz="1200" kern="0" spc="-25" dirty="0">
                <a:solidFill>
                  <a:srgbClr val="231F20"/>
                </a:solidFill>
                <a:latin typeface="Arial"/>
                <a:cs typeface="Arial"/>
                <a:hlinkClick r:id="rId5"/>
              </a:rPr>
              <a:t>here</a:t>
            </a:r>
            <a:r>
              <a:rPr lang="en-US" sz="1200" kern="0" spc="-25" dirty="0">
                <a:solidFill>
                  <a:srgbClr val="231F20"/>
                </a:solidFill>
                <a:latin typeface="Arial"/>
                <a:cs typeface="Arial"/>
              </a:rPr>
              <a:t>.</a:t>
            </a:r>
            <a:endParaRPr lang="en-US" sz="1200" spc="-10" dirty="0">
              <a:solidFill>
                <a:srgbClr val="231F20"/>
              </a:solidFill>
              <a:latin typeface="Arial"/>
              <a:cs typeface="Arial"/>
            </a:endParaRPr>
          </a:p>
          <a:p>
            <a:pPr marL="12700" marR="746125">
              <a:lnSpc>
                <a:spcPct val="110200"/>
              </a:lnSpc>
              <a:spcBef>
                <a:spcPts val="755"/>
              </a:spcBef>
            </a:pPr>
            <a:r>
              <a:rPr lang="en-US" sz="1200" spc="-10" dirty="0">
                <a:solidFill>
                  <a:srgbClr val="231F20"/>
                </a:solidFill>
                <a:latin typeface="Arial"/>
                <a:cs typeface="Arial"/>
              </a:rPr>
              <a:t>This</a:t>
            </a:r>
            <a:r>
              <a:rPr lang="en-US" sz="1200" spc="40" dirty="0">
                <a:solidFill>
                  <a:srgbClr val="231F20"/>
                </a:solidFill>
                <a:latin typeface="Arial"/>
                <a:cs typeface="Arial"/>
              </a:rPr>
              <a:t> </a:t>
            </a:r>
            <a:r>
              <a:rPr lang="en-US" sz="1200" dirty="0">
                <a:solidFill>
                  <a:srgbClr val="231F20"/>
                </a:solidFill>
                <a:latin typeface="Arial"/>
                <a:cs typeface="Arial"/>
              </a:rPr>
              <a:t>program</a:t>
            </a:r>
            <a:r>
              <a:rPr lang="en-US" sz="1200" spc="45" dirty="0">
                <a:solidFill>
                  <a:srgbClr val="231F20"/>
                </a:solidFill>
                <a:latin typeface="Arial"/>
                <a:cs typeface="Arial"/>
              </a:rPr>
              <a:t> </a:t>
            </a:r>
            <a:r>
              <a:rPr lang="en-US" sz="1200" dirty="0">
                <a:solidFill>
                  <a:srgbClr val="231F20"/>
                </a:solidFill>
                <a:latin typeface="Arial"/>
                <a:cs typeface="Arial"/>
              </a:rPr>
              <a:t>provides</a:t>
            </a:r>
            <a:r>
              <a:rPr lang="en-US" sz="1200" spc="40" dirty="0">
                <a:solidFill>
                  <a:srgbClr val="231F20"/>
                </a:solidFill>
                <a:latin typeface="Arial"/>
                <a:cs typeface="Arial"/>
              </a:rPr>
              <a:t> </a:t>
            </a:r>
            <a:r>
              <a:rPr lang="en-US" sz="1200" dirty="0">
                <a:solidFill>
                  <a:srgbClr val="231F20"/>
                </a:solidFill>
                <a:latin typeface="Arial"/>
                <a:cs typeface="Arial"/>
              </a:rPr>
              <a:t>1-percent-interest</a:t>
            </a:r>
            <a:r>
              <a:rPr lang="en-US" sz="1200" spc="45" dirty="0">
                <a:solidFill>
                  <a:srgbClr val="231F20"/>
                </a:solidFill>
                <a:latin typeface="Arial"/>
                <a:cs typeface="Arial"/>
              </a:rPr>
              <a:t> </a:t>
            </a:r>
            <a:r>
              <a:rPr lang="en-US" sz="1200" spc="-10" dirty="0">
                <a:solidFill>
                  <a:srgbClr val="231F20"/>
                </a:solidFill>
                <a:latin typeface="Arial"/>
                <a:cs typeface="Arial"/>
              </a:rPr>
              <a:t>loans</a:t>
            </a:r>
            <a:r>
              <a:rPr lang="en-US" sz="1200" spc="500" dirty="0">
                <a:solidFill>
                  <a:srgbClr val="231F20"/>
                </a:solidFill>
                <a:latin typeface="Arial"/>
                <a:cs typeface="Arial"/>
              </a:rPr>
              <a:t> </a:t>
            </a:r>
            <a:r>
              <a:rPr lang="en-US" sz="1200" dirty="0">
                <a:solidFill>
                  <a:srgbClr val="231F20"/>
                </a:solidFill>
                <a:latin typeface="Arial"/>
                <a:cs typeface="Arial"/>
              </a:rPr>
              <a:t>up</a:t>
            </a:r>
            <a:r>
              <a:rPr lang="en-US" sz="1200" spc="10" dirty="0">
                <a:solidFill>
                  <a:srgbClr val="231F20"/>
                </a:solidFill>
                <a:latin typeface="Arial"/>
                <a:cs typeface="Arial"/>
              </a:rPr>
              <a:t> </a:t>
            </a:r>
            <a:r>
              <a:rPr lang="en-US" sz="1200" dirty="0">
                <a:solidFill>
                  <a:srgbClr val="231F20"/>
                </a:solidFill>
                <a:latin typeface="Arial"/>
                <a:cs typeface="Arial"/>
              </a:rPr>
              <a:t>to</a:t>
            </a:r>
            <a:r>
              <a:rPr lang="en-US" sz="1200" spc="10" dirty="0">
                <a:solidFill>
                  <a:srgbClr val="231F20"/>
                </a:solidFill>
                <a:latin typeface="Arial"/>
                <a:cs typeface="Arial"/>
              </a:rPr>
              <a:t> </a:t>
            </a:r>
            <a:r>
              <a:rPr lang="en-US" sz="1200" dirty="0">
                <a:solidFill>
                  <a:srgbClr val="231F20"/>
                </a:solidFill>
                <a:latin typeface="Arial"/>
                <a:cs typeface="Arial"/>
              </a:rPr>
              <a:t>$40,000</a:t>
            </a:r>
            <a:r>
              <a:rPr lang="en-US" sz="1200" spc="10" dirty="0">
                <a:solidFill>
                  <a:srgbClr val="231F20"/>
                </a:solidFill>
                <a:latin typeface="Arial"/>
                <a:cs typeface="Arial"/>
              </a:rPr>
              <a:t> </a:t>
            </a:r>
            <a:r>
              <a:rPr lang="en-US" sz="1200" dirty="0">
                <a:solidFill>
                  <a:srgbClr val="231F20"/>
                </a:solidFill>
                <a:latin typeface="Arial"/>
                <a:cs typeface="Arial"/>
              </a:rPr>
              <a:t>to</a:t>
            </a:r>
            <a:r>
              <a:rPr lang="en-US" sz="1200" spc="10" dirty="0">
                <a:solidFill>
                  <a:srgbClr val="231F20"/>
                </a:solidFill>
                <a:latin typeface="Arial"/>
                <a:cs typeface="Arial"/>
              </a:rPr>
              <a:t> </a:t>
            </a:r>
            <a:r>
              <a:rPr lang="en-US" sz="1200" spc="-20" dirty="0">
                <a:solidFill>
                  <a:srgbClr val="231F20"/>
                </a:solidFill>
                <a:latin typeface="Arial"/>
                <a:cs typeface="Arial"/>
              </a:rPr>
              <a:t>lower-</a:t>
            </a:r>
            <a:r>
              <a:rPr lang="en-US" sz="1200" dirty="0">
                <a:solidFill>
                  <a:srgbClr val="231F20"/>
                </a:solidFill>
                <a:latin typeface="Arial"/>
                <a:cs typeface="Arial"/>
              </a:rPr>
              <a:t>income</a:t>
            </a:r>
            <a:r>
              <a:rPr lang="en-US" sz="1200" spc="10" dirty="0">
                <a:solidFill>
                  <a:srgbClr val="231F20"/>
                </a:solidFill>
                <a:latin typeface="Arial"/>
                <a:cs typeface="Arial"/>
              </a:rPr>
              <a:t> </a:t>
            </a:r>
            <a:r>
              <a:rPr lang="en-US" sz="1200" dirty="0">
                <a:solidFill>
                  <a:srgbClr val="231F20"/>
                </a:solidFill>
                <a:latin typeface="Arial"/>
                <a:cs typeface="Arial"/>
              </a:rPr>
              <a:t>homeowners</a:t>
            </a:r>
            <a:r>
              <a:rPr lang="en-US" sz="1200" spc="10" dirty="0">
                <a:solidFill>
                  <a:srgbClr val="231F20"/>
                </a:solidFill>
                <a:latin typeface="Arial"/>
                <a:cs typeface="Arial"/>
              </a:rPr>
              <a:t> </a:t>
            </a:r>
            <a:r>
              <a:rPr lang="en-US" sz="1200" spc="-25" dirty="0">
                <a:solidFill>
                  <a:srgbClr val="231F20"/>
                </a:solidFill>
                <a:latin typeface="Arial"/>
                <a:cs typeface="Arial"/>
              </a:rPr>
              <a:t>to </a:t>
            </a:r>
            <a:r>
              <a:rPr lang="en-US" sz="1200" spc="-10" dirty="0">
                <a:solidFill>
                  <a:srgbClr val="231F20"/>
                </a:solidFill>
                <a:latin typeface="Arial"/>
                <a:cs typeface="Arial"/>
              </a:rPr>
              <a:t>repair,</a:t>
            </a:r>
            <a:r>
              <a:rPr lang="en-US" sz="1200" spc="-25" dirty="0">
                <a:solidFill>
                  <a:srgbClr val="231F20"/>
                </a:solidFill>
                <a:latin typeface="Arial"/>
                <a:cs typeface="Arial"/>
              </a:rPr>
              <a:t> </a:t>
            </a:r>
            <a:r>
              <a:rPr lang="en-US" sz="1200" dirty="0">
                <a:solidFill>
                  <a:srgbClr val="231F20"/>
                </a:solidFill>
                <a:latin typeface="Arial"/>
                <a:cs typeface="Arial"/>
              </a:rPr>
              <a:t>improve,</a:t>
            </a:r>
            <a:r>
              <a:rPr lang="en-US" sz="1200" spc="-20" dirty="0">
                <a:solidFill>
                  <a:srgbClr val="231F20"/>
                </a:solidFill>
                <a:latin typeface="Arial"/>
                <a:cs typeface="Arial"/>
              </a:rPr>
              <a:t> </a:t>
            </a:r>
            <a:r>
              <a:rPr lang="en-US" sz="1200" dirty="0">
                <a:solidFill>
                  <a:srgbClr val="231F20"/>
                </a:solidFill>
                <a:latin typeface="Arial"/>
                <a:cs typeface="Arial"/>
              </a:rPr>
              <a:t>or</a:t>
            </a:r>
            <a:r>
              <a:rPr lang="en-US" sz="1200" spc="-20" dirty="0">
                <a:solidFill>
                  <a:srgbClr val="231F20"/>
                </a:solidFill>
                <a:latin typeface="Arial"/>
                <a:cs typeface="Arial"/>
              </a:rPr>
              <a:t> </a:t>
            </a:r>
            <a:r>
              <a:rPr lang="en-US" sz="1200" dirty="0">
                <a:solidFill>
                  <a:srgbClr val="231F20"/>
                </a:solidFill>
                <a:latin typeface="Arial"/>
                <a:cs typeface="Arial"/>
              </a:rPr>
              <a:t>modernize</a:t>
            </a:r>
            <a:r>
              <a:rPr lang="en-US" sz="1200" spc="-20" dirty="0">
                <a:solidFill>
                  <a:srgbClr val="231F20"/>
                </a:solidFill>
                <a:latin typeface="Arial"/>
                <a:cs typeface="Arial"/>
              </a:rPr>
              <a:t> </a:t>
            </a:r>
            <a:r>
              <a:rPr lang="en-US" sz="1200" dirty="0">
                <a:solidFill>
                  <a:srgbClr val="231F20"/>
                </a:solidFill>
                <a:latin typeface="Arial"/>
                <a:cs typeface="Arial"/>
              </a:rPr>
              <a:t>their</a:t>
            </a:r>
            <a:r>
              <a:rPr lang="en-US" sz="1200" spc="-20" dirty="0">
                <a:solidFill>
                  <a:srgbClr val="231F20"/>
                </a:solidFill>
                <a:latin typeface="Arial"/>
                <a:cs typeface="Arial"/>
              </a:rPr>
              <a:t> </a:t>
            </a:r>
            <a:r>
              <a:rPr lang="en-US" sz="1200" spc="-10" dirty="0">
                <a:solidFill>
                  <a:srgbClr val="231F20"/>
                </a:solidFill>
                <a:latin typeface="Arial"/>
                <a:cs typeface="Arial"/>
              </a:rPr>
              <a:t>homes. Grants up to $10,000.</a:t>
            </a:r>
            <a:endParaRPr sz="1200" kern="0" dirty="0">
              <a:solidFill>
                <a:sysClr val="windowText" lastClr="000000"/>
              </a:solidFill>
              <a:latin typeface="Arial"/>
              <a:cs typeface="Arial"/>
            </a:endParaRPr>
          </a:p>
        </p:txBody>
      </p:sp>
      <p:sp>
        <p:nvSpPr>
          <p:cNvPr id="15" name="TextBox 14">
            <a:extLst>
              <a:ext uri="{FF2B5EF4-FFF2-40B4-BE49-F238E27FC236}">
                <a16:creationId xmlns:a16="http://schemas.microsoft.com/office/drawing/2014/main" id="{4E8E5444-FD56-38AC-9CE5-B778EE3652C9}"/>
              </a:ext>
            </a:extLst>
          </p:cNvPr>
          <p:cNvSpPr txBox="1"/>
          <p:nvPr/>
        </p:nvSpPr>
        <p:spPr>
          <a:xfrm>
            <a:off x="6655134" y="2713833"/>
            <a:ext cx="5317298" cy="1745863"/>
          </a:xfrm>
          <a:prstGeom prst="rect">
            <a:avLst/>
          </a:prstGeom>
          <a:noFill/>
        </p:spPr>
        <p:txBody>
          <a:bodyPr wrap="square" lIns="91440" tIns="45720" rIns="91440" bIns="45720" anchor="t">
            <a:spAutoFit/>
          </a:bodyPr>
          <a:lstStyle/>
          <a:p>
            <a:pPr marL="12700" marR="378460" lvl="0" indent="0" defTabSz="914400" eaLnBrk="1" fontAlgn="auto" latinLnBrk="0" hangingPunct="1">
              <a:lnSpc>
                <a:spcPts val="1830"/>
              </a:lnSpc>
              <a:spcBef>
                <a:spcPts val="235"/>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Single Family Housing </a:t>
            </a:r>
            <a:r>
              <a:rPr kumimoji="0" lang="en-US" sz="1600" b="1" i="0" u="none" strike="noStrike" kern="0" cap="none" spc="-20" normalizeH="0" baseline="0" noProof="0" dirty="0">
                <a:ln>
                  <a:noFill/>
                </a:ln>
                <a:solidFill>
                  <a:srgbClr val="16254C"/>
                </a:solidFill>
                <a:effectLst/>
                <a:uLnTx/>
                <a:uFillTx/>
                <a:latin typeface="Arial"/>
                <a:cs typeface="Arial"/>
              </a:rPr>
              <a:t>Home </a:t>
            </a:r>
            <a:r>
              <a:rPr kumimoji="0" lang="en-US" sz="1600" b="1" i="0" u="none" strike="noStrike" kern="0" cap="none" spc="0" normalizeH="0" baseline="0" noProof="0" dirty="0">
                <a:ln>
                  <a:noFill/>
                </a:ln>
                <a:solidFill>
                  <a:srgbClr val="16254C"/>
                </a:solidFill>
                <a:effectLst/>
                <a:uLnTx/>
                <a:uFillTx/>
                <a:latin typeface="Arial"/>
                <a:cs typeface="Arial"/>
              </a:rPr>
              <a:t>Loan </a:t>
            </a:r>
            <a:r>
              <a:rPr kumimoji="0" lang="en-US" sz="1600" b="1" i="0" u="none" strike="noStrike" kern="0" cap="none" spc="-10" normalizeH="0" baseline="0" noProof="0" dirty="0">
                <a:ln>
                  <a:noFill/>
                </a:ln>
                <a:solidFill>
                  <a:srgbClr val="16254C"/>
                </a:solidFill>
                <a:effectLst/>
                <a:uLnTx/>
                <a:uFillTx/>
                <a:latin typeface="Arial"/>
                <a:cs typeface="Arial"/>
              </a:rPr>
              <a:t>Guarantees – Open year-round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1051560" lvl="0" indent="0" defTabSz="914400" eaLnBrk="1" fontAlgn="auto" latinLnBrk="0" hangingPunct="1">
              <a:lnSpc>
                <a:spcPct val="108000"/>
              </a:lnSpc>
              <a:spcBef>
                <a:spcPts val="750"/>
              </a:spcBef>
              <a:spcAft>
                <a:spcPts val="0"/>
              </a:spcAft>
              <a:buClrTx/>
              <a:buSzTx/>
              <a:buFontTx/>
              <a:buNone/>
              <a:tabLst/>
              <a:defRPr/>
            </a:pPr>
            <a:r>
              <a:rPr lang="en-US" sz="1200" kern="0" dirty="0">
                <a:solidFill>
                  <a:srgbClr val="231F20"/>
                </a:solidFill>
                <a:latin typeface="Arial"/>
                <a:cs typeface="Arial"/>
              </a:rPr>
              <a:t>More information an be found </a:t>
            </a:r>
            <a:r>
              <a:rPr lang="en-US" sz="1200" kern="0" dirty="0">
                <a:solidFill>
                  <a:srgbClr val="231F20"/>
                </a:solidFill>
                <a:latin typeface="Arial"/>
                <a:cs typeface="Arial"/>
                <a:hlinkClick r:id="rId6"/>
              </a:rPr>
              <a:t>here</a:t>
            </a:r>
            <a:r>
              <a:rPr lang="en-US" sz="1200" kern="0" dirty="0">
                <a:solidFill>
                  <a:srgbClr val="231F20"/>
                </a:solidFill>
                <a:latin typeface="Arial"/>
                <a:cs typeface="Arial"/>
              </a:rPr>
              <a:t>.</a:t>
            </a:r>
            <a:endParaRPr lang="en-US" sz="1200" kern="0" spc="-10" dirty="0">
              <a:solidFill>
                <a:srgbClr val="231F20"/>
              </a:solidFill>
              <a:latin typeface="Arial"/>
              <a:cs typeface="Arial"/>
            </a:endParaRPr>
          </a:p>
          <a:p>
            <a:pPr marL="12700" marR="1051560" lvl="0" indent="0" defTabSz="914400" eaLnBrk="1" fontAlgn="auto" latinLnBrk="0" hangingPunct="1">
              <a:lnSpc>
                <a:spcPct val="108000"/>
              </a:lnSpc>
              <a:spcBef>
                <a:spcPts val="750"/>
              </a:spcBef>
              <a:spcAft>
                <a:spcPts val="0"/>
              </a:spcAft>
              <a:buClrTx/>
              <a:buSzTx/>
              <a:buFontTx/>
              <a:buNone/>
              <a:tabLst/>
              <a:defRPr/>
            </a:pPr>
            <a:r>
              <a:rPr kumimoji="0" lang="en-US" sz="1200" b="0" i="0" u="none" strike="noStrike" kern="0" cap="none" spc="-20" normalizeH="0" baseline="0" noProof="0" dirty="0">
                <a:ln>
                  <a:noFill/>
                </a:ln>
                <a:solidFill>
                  <a:srgbClr val="231F20"/>
                </a:solidFill>
                <a:effectLst/>
                <a:uLnTx/>
                <a:uFillTx/>
                <a:latin typeface="Arial"/>
                <a:cs typeface="Arial"/>
              </a:rPr>
              <a:t>With</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this program, you</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work with a</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Rural </a:t>
            </a:r>
            <a:r>
              <a:rPr kumimoji="0" lang="en-US" sz="1200" b="0" i="0" u="none" strike="noStrike" kern="0" cap="none" spc="0" normalizeH="0" baseline="0" noProof="0" dirty="0">
                <a:ln>
                  <a:noFill/>
                </a:ln>
                <a:solidFill>
                  <a:srgbClr val="231F20"/>
                </a:solidFill>
                <a:effectLst/>
                <a:uLnTx/>
                <a:uFillTx/>
                <a:latin typeface="Arial"/>
                <a:cs typeface="Arial"/>
              </a:rPr>
              <a:t>Development-approved</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lender</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to</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finance</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modest </a:t>
            </a:r>
            <a:r>
              <a:rPr kumimoji="0" lang="en-US" sz="1200" b="0" i="0" u="none" strike="noStrike" kern="0" cap="none" spc="0" normalizeH="0" baseline="0" noProof="0" dirty="0">
                <a:ln>
                  <a:noFill/>
                </a:ln>
                <a:solidFill>
                  <a:srgbClr val="231F20"/>
                </a:solidFill>
                <a:effectLst/>
                <a:uLnTx/>
                <a:uFillTx/>
                <a:latin typeface="Arial"/>
                <a:cs typeface="Arial"/>
              </a:rPr>
              <a:t>home</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in</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an</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eligible</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rural</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area,</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and</a:t>
            </a:r>
            <a:r>
              <a:rPr kumimoji="0" lang="en-US" sz="1200" b="0" i="0" u="none" strike="noStrike" kern="0" cap="none" spc="1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then</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20" normalizeH="0" baseline="0" noProof="0" dirty="0">
                <a:ln>
                  <a:noFill/>
                </a:ln>
                <a:solidFill>
                  <a:srgbClr val="231F20"/>
                </a:solidFill>
                <a:effectLst/>
                <a:uLnTx/>
                <a:uFillTx/>
                <a:latin typeface="Arial"/>
                <a:cs typeface="Arial"/>
              </a:rPr>
              <a:t>USDA </a:t>
            </a:r>
            <a:r>
              <a:rPr kumimoji="0" lang="en-US" sz="1200" b="0" i="0" u="none" strike="noStrike" kern="0" cap="none" spc="0" normalizeH="0" baseline="0" noProof="0" dirty="0">
                <a:ln>
                  <a:noFill/>
                </a:ln>
                <a:solidFill>
                  <a:srgbClr val="231F20"/>
                </a:solidFill>
                <a:effectLst/>
                <a:uLnTx/>
                <a:uFillTx/>
                <a:latin typeface="Arial"/>
                <a:cs typeface="Arial"/>
              </a:rPr>
              <a:t>guarantees</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90</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percent</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of</a:t>
            </a:r>
            <a:r>
              <a:rPr kumimoji="0" lang="en-US" sz="1200" b="0" i="0" u="none" strike="noStrike" kern="0" cap="none" spc="14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the</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loan.</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No</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20" normalizeH="0" baseline="0" noProof="0" dirty="0">
                <a:ln>
                  <a:noFill/>
                </a:ln>
                <a:solidFill>
                  <a:srgbClr val="231F20"/>
                </a:solidFill>
                <a:effectLst/>
                <a:uLnTx/>
                <a:uFillTx/>
                <a:latin typeface="Arial"/>
                <a:cs typeface="Arial"/>
              </a:rPr>
              <a:t>down </a:t>
            </a:r>
            <a:r>
              <a:rPr kumimoji="0" lang="en-US" sz="1200" b="0" i="0" u="none" strike="noStrike" kern="0" cap="none" spc="0" normalizeH="0" baseline="0" noProof="0" dirty="0">
                <a:ln>
                  <a:noFill/>
                </a:ln>
                <a:solidFill>
                  <a:srgbClr val="231F20"/>
                </a:solidFill>
                <a:effectLst/>
                <a:uLnTx/>
                <a:uFillTx/>
                <a:latin typeface="Arial"/>
                <a:cs typeface="Arial"/>
              </a:rPr>
              <a:t>payment</a:t>
            </a:r>
            <a:r>
              <a:rPr kumimoji="0" lang="en-US" sz="1200" b="0" i="0" u="none" strike="noStrike" kern="0" cap="none" spc="4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is</a:t>
            </a:r>
            <a:r>
              <a:rPr kumimoji="0" lang="en-US" sz="1200" b="0" i="0" u="none" strike="noStrike" kern="0" cap="none" spc="5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required.</a:t>
            </a:r>
            <a:r>
              <a:rPr kumimoji="0" lang="en-US" sz="1200" b="0" i="0" u="none" strike="noStrike" kern="0" cap="none" spc="50" normalizeH="0" baseline="0" noProof="0" dirty="0">
                <a:ln>
                  <a:noFill/>
                </a:ln>
                <a:solidFill>
                  <a:srgbClr val="231F20"/>
                </a:solidFill>
                <a:effectLst/>
                <a:uLnTx/>
                <a:uFillTx/>
                <a:latin typeface="Arial"/>
                <a:cs typeface="Arial"/>
              </a:rPr>
              <a:t> </a:t>
            </a:r>
            <a:endParaRPr lang="en-US" sz="1200" dirty="0"/>
          </a:p>
        </p:txBody>
      </p:sp>
      <p:sp>
        <p:nvSpPr>
          <p:cNvPr id="19" name="TextBox 18">
            <a:extLst>
              <a:ext uri="{FF2B5EF4-FFF2-40B4-BE49-F238E27FC236}">
                <a16:creationId xmlns:a16="http://schemas.microsoft.com/office/drawing/2014/main" id="{B9283636-1143-029F-5697-24495AAFA5F3}"/>
              </a:ext>
            </a:extLst>
          </p:cNvPr>
          <p:cNvSpPr txBox="1"/>
          <p:nvPr/>
        </p:nvSpPr>
        <p:spPr>
          <a:xfrm>
            <a:off x="6655134" y="4459696"/>
            <a:ext cx="5397197" cy="2342180"/>
          </a:xfrm>
          <a:prstGeom prst="rect">
            <a:avLst/>
          </a:prstGeom>
          <a:noFill/>
        </p:spPr>
        <p:txBody>
          <a:bodyPr wrap="square" lIns="91440" tIns="45720" rIns="91440" bIns="45720" anchor="t">
            <a:spAutoFit/>
          </a:bodyPr>
          <a:lstStyle/>
          <a:p>
            <a:pPr marL="12700">
              <a:spcBef>
                <a:spcPts val="100"/>
              </a:spcBef>
              <a:defRPr/>
            </a:pPr>
            <a:r>
              <a:rPr lang="en-US" sz="1600" b="1" kern="0" dirty="0">
                <a:solidFill>
                  <a:srgbClr val="16254C"/>
                </a:solidFill>
                <a:latin typeface="Arial"/>
                <a:cs typeface="Arial"/>
              </a:rPr>
              <a:t>Individual Water &amp; Wastewater Grants for Colonias - </a:t>
            </a:r>
            <a:r>
              <a:rPr lang="en-US" sz="1600" b="1" kern="0" spc="-10" dirty="0">
                <a:solidFill>
                  <a:srgbClr val="16254C"/>
                </a:solidFill>
                <a:latin typeface="Arial"/>
                <a:cs typeface="Arial"/>
              </a:rPr>
              <a:t>Open year-round until funds exhausted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1104265" lvl="0" indent="0" defTabSz="914400" eaLnBrk="1" fontAlgn="auto" latinLnBrk="0" hangingPunct="1">
              <a:lnSpc>
                <a:spcPct val="106100"/>
              </a:lnSpc>
              <a:spcBef>
                <a:spcPts val="800"/>
              </a:spcBef>
              <a:spcAft>
                <a:spcPts val="0"/>
              </a:spcAft>
              <a:buClrTx/>
              <a:buSzTx/>
              <a:buFontTx/>
              <a:buNone/>
              <a:tabLst/>
              <a:defRPr/>
            </a:pPr>
            <a:r>
              <a:rPr lang="en-US" sz="1200" kern="0" dirty="0">
                <a:solidFill>
                  <a:srgbClr val="231F20"/>
                </a:solidFill>
                <a:latin typeface="Arial"/>
                <a:cs typeface="Arial"/>
              </a:rPr>
              <a:t>More information can be found </a:t>
            </a:r>
            <a:r>
              <a:rPr lang="en-US" sz="1200" kern="0" dirty="0">
                <a:solidFill>
                  <a:srgbClr val="231F20"/>
                </a:solidFill>
                <a:latin typeface="Arial"/>
                <a:cs typeface="Arial"/>
                <a:hlinkClick r:id="rId7"/>
              </a:rPr>
              <a:t>here</a:t>
            </a:r>
            <a:r>
              <a:rPr lang="en-US" sz="1200" kern="0" dirty="0">
                <a:solidFill>
                  <a:srgbClr val="231F20"/>
                </a:solidFill>
                <a:latin typeface="Arial"/>
                <a:cs typeface="Arial"/>
              </a:rPr>
              <a:t>.</a:t>
            </a:r>
            <a:endParaRPr kumimoji="0" lang="en-US" sz="1200" b="0" i="0" u="none" strike="noStrike" kern="0" cap="none" spc="-10" normalizeH="0" baseline="0" noProof="0" dirty="0">
              <a:ln>
                <a:noFill/>
              </a:ln>
              <a:solidFill>
                <a:srgbClr val="231F20"/>
              </a:solidFill>
              <a:effectLst/>
              <a:uLnTx/>
              <a:uFillTx/>
              <a:latin typeface="Arial"/>
              <a:cs typeface="Arial"/>
            </a:endParaRPr>
          </a:p>
          <a:p>
            <a:pPr marL="12700" marR="1104265" lvl="0" indent="0" defTabSz="914400" eaLnBrk="1" fontAlgn="auto" latinLnBrk="0" hangingPunct="1">
              <a:lnSpc>
                <a:spcPct val="106100"/>
              </a:lnSpc>
              <a:spcBef>
                <a:spcPts val="800"/>
              </a:spcBef>
              <a:spcAft>
                <a:spcPts val="0"/>
              </a:spcAft>
              <a:buClrTx/>
              <a:buSzTx/>
              <a:buFontTx/>
              <a:buNone/>
              <a:tabLst/>
              <a:defRPr/>
            </a:pPr>
            <a:r>
              <a:rPr lang="en-US" sz="1200" kern="0" spc="-10" dirty="0">
                <a:uFill>
                  <a:solidFill>
                    <a:srgbClr val="2E5395"/>
                  </a:solidFill>
                </a:uFill>
                <a:latin typeface="Arial"/>
                <a:cs typeface="Arial"/>
              </a:rPr>
              <a:t>T</a:t>
            </a:r>
            <a:r>
              <a:rPr lang="en-US" sz="1200" dirty="0">
                <a:latin typeface="Arial" panose="020B0604020202020204" pitchFamily="34" charset="0"/>
                <a:cs typeface="Arial" panose="020B0604020202020204" pitchFamily="34" charset="0"/>
              </a:rPr>
              <a:t>his program provides funding to offset the cost of connecting residential water and waste service lines, pay utility hookup fees, and install plumbing and related fixtures. Designated colonias are unincorporated, low-income, residential subdivisions located within 150 miles of the U.S.-Mexico border in Texas, New Mexico, Arizona, and California.</a:t>
            </a:r>
            <a:endParaRPr lang="en-US"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151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4559857-58C0-D9BF-30E8-3CC0B7E6CDE1}"/>
              </a:ext>
            </a:extLst>
          </p:cNvPr>
          <p:cNvSpPr txBox="1"/>
          <p:nvPr/>
        </p:nvSpPr>
        <p:spPr>
          <a:xfrm>
            <a:off x="2563426" y="197222"/>
            <a:ext cx="7065147" cy="646331"/>
          </a:xfrm>
          <a:prstGeom prst="rect">
            <a:avLst/>
          </a:prstGeom>
          <a:noFill/>
        </p:spPr>
        <p:txBody>
          <a:bodyPr wrap="square" rtlCol="0">
            <a:spAutoFit/>
          </a:bodyPr>
          <a:lstStyle/>
          <a:p>
            <a:pPr algn="ctr"/>
            <a:r>
              <a:rPr lang="en-US" sz="3600" b="1">
                <a:solidFill>
                  <a:srgbClr val="16254C"/>
                </a:solidFill>
              </a:rPr>
              <a:t>Community Programs</a:t>
            </a:r>
          </a:p>
        </p:txBody>
      </p:sp>
      <p:cxnSp>
        <p:nvCxnSpPr>
          <p:cNvPr id="16" name="Straight Connector 15">
            <a:extLst>
              <a:ext uri="{FF2B5EF4-FFF2-40B4-BE49-F238E27FC236}">
                <a16:creationId xmlns:a16="http://schemas.microsoft.com/office/drawing/2014/main" id="{353FF973-CC7C-5B94-397C-73FCF0C60846}"/>
              </a:ext>
            </a:extLst>
          </p:cNvPr>
          <p:cNvCxnSpPr/>
          <p:nvPr/>
        </p:nvCxnSpPr>
        <p:spPr>
          <a:xfrm>
            <a:off x="-17755" y="958788"/>
            <a:ext cx="12227510" cy="0"/>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13AF36E-EC30-8C32-1883-CCA3BF2C197A}"/>
              </a:ext>
            </a:extLst>
          </p:cNvPr>
          <p:cNvSpPr txBox="1"/>
          <p:nvPr/>
        </p:nvSpPr>
        <p:spPr>
          <a:xfrm>
            <a:off x="228600" y="1195563"/>
            <a:ext cx="6121152" cy="3794950"/>
          </a:xfrm>
          <a:prstGeom prst="rect">
            <a:avLst/>
          </a:prstGeom>
          <a:noFill/>
        </p:spPr>
        <p:txBody>
          <a:bodyPr wrap="square">
            <a:spAutoFit/>
          </a:bodyPr>
          <a:lstStyle/>
          <a:p>
            <a:pPr marL="12700" marR="565150" lvl="0" indent="0" defTabSz="914400" eaLnBrk="1" fontAlgn="auto" latinLnBrk="0" hangingPunct="1">
              <a:lnSpc>
                <a:spcPts val="1800"/>
              </a:lnSpc>
              <a:spcBef>
                <a:spcPts val="260"/>
              </a:spcBef>
              <a:spcAft>
                <a:spcPts val="0"/>
              </a:spcAft>
              <a:buClrTx/>
              <a:buSzTx/>
              <a:buFontTx/>
              <a:buNone/>
              <a:tabLst/>
              <a:defRPr/>
            </a:pPr>
            <a:r>
              <a:rPr kumimoji="0" lang="en-US" sz="2000" b="1" i="0" u="none" strike="noStrike" kern="0" cap="none" spc="0" normalizeH="0" baseline="0" noProof="0" dirty="0">
                <a:ln>
                  <a:noFill/>
                </a:ln>
                <a:solidFill>
                  <a:srgbClr val="16254C"/>
                </a:solidFill>
                <a:effectLst/>
                <a:uLnTx/>
                <a:uFillTx/>
                <a:latin typeface="Arial"/>
                <a:ea typeface="+mn-ea"/>
                <a:cs typeface="Arial"/>
              </a:rPr>
              <a:t>Community Facilities </a:t>
            </a:r>
            <a:r>
              <a:rPr kumimoji="0" lang="en-US" sz="2000" b="1" i="0" u="none" strike="noStrike" kern="0" cap="none" spc="-10" normalizeH="0" baseline="0" noProof="0" dirty="0">
                <a:ln>
                  <a:noFill/>
                </a:ln>
                <a:solidFill>
                  <a:srgbClr val="16254C"/>
                </a:solidFill>
                <a:effectLst/>
                <a:uLnTx/>
                <a:uFillTx/>
                <a:latin typeface="Arial"/>
                <a:ea typeface="+mn-ea"/>
                <a:cs typeface="Arial"/>
              </a:rPr>
              <a:t>Direct </a:t>
            </a:r>
            <a:r>
              <a:rPr kumimoji="0" lang="en-US" sz="2000" b="1" i="0" u="none" strike="noStrike" kern="0" cap="none" spc="0" normalizeH="0" baseline="0" noProof="0" dirty="0">
                <a:ln>
                  <a:noFill/>
                </a:ln>
                <a:solidFill>
                  <a:srgbClr val="16254C"/>
                </a:solidFill>
                <a:effectLst/>
                <a:uLnTx/>
                <a:uFillTx/>
                <a:latin typeface="Arial"/>
                <a:ea typeface="+mn-ea"/>
                <a:cs typeface="Arial"/>
              </a:rPr>
              <a:t>Loans, Grants and </a:t>
            </a:r>
            <a:r>
              <a:rPr kumimoji="0" lang="en-US" sz="2000" b="1" i="0" u="none" strike="noStrike" kern="0" cap="none" spc="-20" normalizeH="0" baseline="0" noProof="0" dirty="0">
                <a:ln>
                  <a:noFill/>
                </a:ln>
                <a:solidFill>
                  <a:srgbClr val="16254C"/>
                </a:solidFill>
                <a:effectLst/>
                <a:uLnTx/>
                <a:uFillTx/>
                <a:latin typeface="Arial"/>
                <a:ea typeface="+mn-ea"/>
                <a:cs typeface="Arial"/>
              </a:rPr>
              <a:t>Loan </a:t>
            </a:r>
            <a:r>
              <a:rPr kumimoji="0" lang="en-US" sz="2000" b="1" i="0" u="none" strike="noStrike" kern="0" cap="none" spc="-10" normalizeH="0" baseline="0" noProof="0" dirty="0">
                <a:ln>
                  <a:noFill/>
                </a:ln>
                <a:solidFill>
                  <a:srgbClr val="16254C"/>
                </a:solidFill>
                <a:effectLst/>
                <a:uLnTx/>
                <a:uFillTx/>
                <a:latin typeface="Arial"/>
                <a:ea typeface="+mn-ea"/>
                <a:cs typeface="Arial"/>
              </a:rPr>
              <a:t>Guarantees – Open year-round</a:t>
            </a:r>
          </a:p>
          <a:p>
            <a:pPr marL="12700" marR="51435" lvl="0" indent="0" defTabSz="914400" eaLnBrk="1" fontAlgn="auto" latinLnBrk="0" hangingPunct="1">
              <a:lnSpc>
                <a:spcPct val="106100"/>
              </a:lnSpc>
              <a:spcBef>
                <a:spcPts val="760"/>
              </a:spcBef>
              <a:spcAft>
                <a:spcPts val="0"/>
              </a:spcAft>
              <a:buClrTx/>
              <a:buSzTx/>
              <a:buFontTx/>
              <a:buNone/>
              <a:tabLst/>
              <a:defRPr/>
            </a:pPr>
            <a:r>
              <a:rPr kumimoji="0" lang="en-US" sz="2000" b="0" i="0" u="none" strike="noStrike" kern="0" cap="none" spc="0" normalizeH="0" baseline="0" noProof="0" dirty="0">
                <a:ln>
                  <a:noFill/>
                </a:ln>
                <a:solidFill>
                  <a:srgbClr val="231F20"/>
                </a:solidFill>
                <a:effectLst/>
                <a:uLnTx/>
                <a:uFillTx/>
                <a:latin typeface="Arial"/>
                <a:ea typeface="+mn-ea"/>
                <a:cs typeface="Arial"/>
              </a:rPr>
              <a:t>Direct loan and grant</a:t>
            </a:r>
            <a:r>
              <a:rPr kumimoji="0" lang="en-US" sz="2000" b="0" i="0" u="none" strike="noStrike" kern="0" cap="none" spc="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information is available </a:t>
            </a:r>
            <a:r>
              <a:rPr lang="en-US" sz="2000" kern="0" dirty="0">
                <a:solidFill>
                  <a:srgbClr val="231F20"/>
                </a:solidFill>
                <a:latin typeface="Arial"/>
                <a:cs typeface="Arial"/>
                <a:hlinkClick r:id="rId2"/>
              </a:rPr>
              <a:t>here</a:t>
            </a:r>
            <a:r>
              <a:rPr lang="en-US" sz="2000" kern="0" dirty="0">
                <a:solidFill>
                  <a:srgbClr val="231F20"/>
                </a:solidFill>
                <a:latin typeface="Arial"/>
                <a:cs typeface="Arial"/>
              </a:rPr>
              <a:t>.</a:t>
            </a:r>
            <a:r>
              <a:rPr kumimoji="0" lang="en-US" sz="2000" b="0" i="0" u="none" strike="noStrike" kern="0" cap="none" spc="-20" normalizeH="0" baseline="0" noProof="0" dirty="0">
                <a:ln>
                  <a:noFill/>
                </a:ln>
                <a:solidFill>
                  <a:srgbClr val="231F20"/>
                </a:solidFill>
                <a:effectLst/>
                <a:uLnTx/>
                <a:uFillTx/>
                <a:latin typeface="Arial"/>
                <a:ea typeface="+mn-ea"/>
                <a:cs typeface="Arial"/>
              </a:rPr>
              <a:t> </a:t>
            </a:r>
          </a:p>
          <a:p>
            <a:pPr marL="12700" marR="51435" lvl="0" indent="0" defTabSz="914400" eaLnBrk="1" fontAlgn="auto" latinLnBrk="0" hangingPunct="1">
              <a:lnSpc>
                <a:spcPct val="106100"/>
              </a:lnSpc>
              <a:spcBef>
                <a:spcPts val="760"/>
              </a:spcBef>
              <a:spcAft>
                <a:spcPts val="0"/>
              </a:spcAft>
              <a:buClrTx/>
              <a:buSzTx/>
              <a:buFontTx/>
              <a:buNone/>
              <a:tabLst/>
              <a:defRPr/>
            </a:pPr>
            <a:r>
              <a:rPr kumimoji="0" lang="en-US" sz="2000" b="0" i="0" u="none" strike="noStrike" kern="0" cap="none" spc="0" normalizeH="0" baseline="0" noProof="0" dirty="0">
                <a:ln>
                  <a:noFill/>
                </a:ln>
                <a:solidFill>
                  <a:srgbClr val="231F20"/>
                </a:solidFill>
                <a:effectLst/>
                <a:uLnTx/>
                <a:uFillTx/>
                <a:latin typeface="Arial"/>
                <a:ea typeface="+mn-ea"/>
                <a:cs typeface="Arial"/>
              </a:rPr>
              <a:t>Loan</a:t>
            </a:r>
            <a:r>
              <a:rPr kumimoji="0" lang="en-US" sz="2000" b="0" i="0" u="none" strike="noStrike" kern="0" cap="none" spc="-30"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Guarantee</a:t>
            </a:r>
            <a:r>
              <a:rPr kumimoji="0" lang="en-US" sz="2000" b="0" i="0" u="none" strike="noStrike" kern="0" cap="none" spc="-30" normalizeH="0" baseline="0" noProof="0" dirty="0">
                <a:ln>
                  <a:noFill/>
                </a:ln>
                <a:solidFill>
                  <a:srgbClr val="231F20"/>
                </a:solidFill>
                <a:effectLst/>
                <a:uLnTx/>
                <a:uFillTx/>
                <a:latin typeface="Arial"/>
                <a:ea typeface="+mn-ea"/>
                <a:cs typeface="Arial"/>
              </a:rPr>
              <a:t> </a:t>
            </a:r>
            <a:r>
              <a:rPr lang="en-US" sz="2000" kern="0" dirty="0">
                <a:solidFill>
                  <a:srgbClr val="231F20"/>
                </a:solidFill>
                <a:latin typeface="Arial"/>
                <a:cs typeface="Arial"/>
              </a:rPr>
              <a:t>i</a:t>
            </a:r>
            <a:r>
              <a:rPr kumimoji="0" lang="en-US" sz="2000" b="0" i="0" u="none" strike="noStrike" kern="0" cap="none" spc="0" normalizeH="0" baseline="0" noProof="0" dirty="0" err="1">
                <a:ln>
                  <a:noFill/>
                </a:ln>
                <a:solidFill>
                  <a:srgbClr val="231F20"/>
                </a:solidFill>
                <a:effectLst/>
                <a:uLnTx/>
                <a:uFillTx/>
                <a:latin typeface="Arial"/>
                <a:ea typeface="+mn-ea"/>
                <a:cs typeface="Arial"/>
              </a:rPr>
              <a:t>nformation</a:t>
            </a:r>
            <a:r>
              <a:rPr kumimoji="0" lang="en-US" sz="2000" b="0" i="0" u="none" strike="noStrike" kern="0" cap="none" spc="-2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is</a:t>
            </a:r>
            <a:r>
              <a:rPr kumimoji="0" lang="en-US" sz="2000" b="0" i="0" u="none" strike="noStrike" kern="0" cap="none" spc="-30"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available</a:t>
            </a:r>
            <a:r>
              <a:rPr lang="en-US" sz="2000" kern="0" spc="-30" dirty="0">
                <a:solidFill>
                  <a:srgbClr val="231F20"/>
                </a:solidFill>
                <a:latin typeface="Arial"/>
                <a:cs typeface="Arial"/>
              </a:rPr>
              <a:t> </a:t>
            </a:r>
            <a:r>
              <a:rPr lang="en-US" sz="2000" kern="0" spc="-30" dirty="0">
                <a:solidFill>
                  <a:srgbClr val="231F20"/>
                </a:solidFill>
                <a:latin typeface="Arial"/>
                <a:cs typeface="Arial"/>
                <a:hlinkClick r:id="rId3"/>
              </a:rPr>
              <a:t>here</a:t>
            </a:r>
            <a:r>
              <a:rPr lang="en-US" sz="2000" kern="0" spc="-30" dirty="0">
                <a:solidFill>
                  <a:srgbClr val="231F20"/>
                </a:solidFill>
                <a:latin typeface="Arial"/>
                <a:cs typeface="Arial"/>
              </a:rPr>
              <a:t>.</a:t>
            </a:r>
            <a:endParaRPr kumimoji="0" lang="en-US" sz="2000" b="0" i="0" u="none" strike="noStrike" kern="0" cap="none" spc="-10" normalizeH="0" baseline="0" noProof="0" dirty="0">
              <a:ln>
                <a:noFill/>
              </a:ln>
              <a:solidFill>
                <a:srgbClr val="231F20"/>
              </a:solidFill>
              <a:effectLst/>
              <a:uLnTx/>
              <a:uFillTx/>
              <a:latin typeface="Arial"/>
              <a:ea typeface="+mn-ea"/>
              <a:cs typeface="Arial"/>
            </a:endParaRPr>
          </a:p>
          <a:p>
            <a:pPr marL="12700" marR="36830" lvl="0" indent="0" defTabSz="914400" eaLnBrk="1" fontAlgn="auto" latinLnBrk="0" hangingPunct="1">
              <a:lnSpc>
                <a:spcPct val="106100"/>
              </a:lnSpc>
              <a:spcBef>
                <a:spcPts val="900"/>
              </a:spcBef>
              <a:spcAft>
                <a:spcPts val="0"/>
              </a:spcAft>
              <a:buClrTx/>
              <a:buSzTx/>
              <a:buFontTx/>
              <a:buNone/>
              <a:tabLst/>
              <a:defRPr/>
            </a:pPr>
            <a:r>
              <a:rPr kumimoji="0" lang="en-US" sz="2000" b="0" i="0" u="none" strike="noStrike" kern="0" cap="none" spc="-10" normalizeH="0" baseline="0" noProof="0" dirty="0">
                <a:ln>
                  <a:noFill/>
                </a:ln>
                <a:solidFill>
                  <a:srgbClr val="231F20"/>
                </a:solidFill>
                <a:effectLst/>
                <a:uLnTx/>
                <a:uFillTx/>
                <a:latin typeface="Arial"/>
                <a:ea typeface="+mn-ea"/>
                <a:cs typeface="Arial"/>
              </a:rPr>
              <a:t>This</a:t>
            </a:r>
            <a:r>
              <a:rPr kumimoji="0" lang="en-US" sz="2000" b="0" i="0" u="none" strike="noStrike" kern="0" cap="none" spc="2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program</a:t>
            </a:r>
            <a:r>
              <a:rPr kumimoji="0" lang="en-US" sz="2000" b="0" i="0" u="none" strike="noStrike" kern="0" cap="none" spc="2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helps</a:t>
            </a:r>
            <a:r>
              <a:rPr kumimoji="0" lang="en-US" sz="2000" b="0" i="0" u="none" strike="noStrike" kern="0" cap="none" spc="2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finance</a:t>
            </a:r>
            <a:r>
              <a:rPr kumimoji="0" lang="en-US" sz="2000" b="0" i="0" u="none" strike="noStrike" kern="0" cap="none" spc="2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construction</a:t>
            </a:r>
            <a:r>
              <a:rPr kumimoji="0" lang="en-US" sz="2000" b="0" i="0" u="none" strike="noStrike" kern="0" cap="none" spc="2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of</a:t>
            </a:r>
            <a:r>
              <a:rPr kumimoji="0" lang="en-US" sz="2000" b="0" i="0" u="none" strike="noStrike" kern="0" cap="none" spc="160"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a:t>
            </a:r>
            <a:r>
              <a:rPr kumimoji="0" lang="en-US" sz="2000" b="0" i="0" u="none" strike="noStrike" kern="0" cap="none" spc="25" normalizeH="0" baseline="0" noProof="0" dirty="0">
                <a:ln>
                  <a:noFill/>
                </a:ln>
                <a:solidFill>
                  <a:srgbClr val="231F20"/>
                </a:solidFill>
                <a:effectLst/>
                <a:uLnTx/>
                <a:uFillTx/>
                <a:latin typeface="Arial"/>
                <a:ea typeface="+mn-ea"/>
                <a:cs typeface="Arial"/>
              </a:rPr>
              <a:t> </a:t>
            </a:r>
            <a:r>
              <a:rPr kumimoji="0" lang="en-US" sz="2000" b="0" i="0" u="none" strike="noStrike" kern="0" cap="none" spc="-25" normalizeH="0" baseline="0" noProof="0" dirty="0">
                <a:ln>
                  <a:noFill/>
                </a:ln>
                <a:solidFill>
                  <a:srgbClr val="231F20"/>
                </a:solidFill>
                <a:effectLst/>
                <a:uLnTx/>
                <a:uFillTx/>
                <a:latin typeface="Arial"/>
                <a:ea typeface="+mn-ea"/>
                <a:cs typeface="Arial"/>
              </a:rPr>
              <a:t>or </a:t>
            </a:r>
            <a:r>
              <a:rPr kumimoji="0" lang="en-US" sz="2000" b="0" i="0" u="none" strike="noStrike" kern="0" cap="none" spc="0" normalizeH="0" baseline="0" noProof="0" dirty="0">
                <a:ln>
                  <a:noFill/>
                </a:ln>
                <a:solidFill>
                  <a:srgbClr val="231F20"/>
                </a:solidFill>
                <a:effectLst/>
                <a:uLnTx/>
                <a:uFillTx/>
                <a:latin typeface="Arial"/>
                <a:ea typeface="+mn-ea"/>
                <a:cs typeface="Arial"/>
              </a:rPr>
              <a:t>improvements</a:t>
            </a:r>
            <a:r>
              <a:rPr kumimoji="0" lang="en-US" sz="2000" b="0" i="0" u="none" strike="noStrike" kern="0" cap="none" spc="-2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to</a:t>
            </a:r>
            <a:r>
              <a:rPr kumimoji="0" lang="en-US" sz="2000" b="0" i="0" u="none" strike="noStrike" kern="0" cap="none" spc="-2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a:t>
            </a:r>
            <a:r>
              <a:rPr kumimoji="0" lang="en-US" sz="2000" b="0" i="0" u="none" strike="noStrike" kern="0" cap="none" spc="-20"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essential</a:t>
            </a:r>
            <a:r>
              <a:rPr kumimoji="0" lang="en-US" sz="2000" b="0" i="0" u="none" strike="noStrike" kern="0" cap="none" spc="-2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community</a:t>
            </a:r>
            <a:r>
              <a:rPr kumimoji="0" lang="en-US" sz="2000" b="0" i="0" u="none" strike="noStrike" kern="0" cap="none" spc="-20" normalizeH="0" baseline="0" noProof="0" dirty="0">
                <a:ln>
                  <a:noFill/>
                </a:ln>
                <a:solidFill>
                  <a:srgbClr val="231F20"/>
                </a:solidFill>
                <a:effectLst/>
                <a:uLnTx/>
                <a:uFillTx/>
                <a:latin typeface="Arial"/>
                <a:ea typeface="+mn-ea"/>
                <a:cs typeface="Arial"/>
              </a:rPr>
              <a:t> </a:t>
            </a:r>
            <a:r>
              <a:rPr kumimoji="0" lang="en-US" sz="2000" b="0" i="0" u="none" strike="noStrike" kern="0" cap="none" spc="-10" normalizeH="0" baseline="0" noProof="0" dirty="0">
                <a:ln>
                  <a:noFill/>
                </a:ln>
                <a:solidFill>
                  <a:srgbClr val="231F20"/>
                </a:solidFill>
                <a:effectLst/>
                <a:uLnTx/>
                <a:uFillTx/>
                <a:latin typeface="Arial"/>
                <a:ea typeface="+mn-ea"/>
                <a:cs typeface="Arial"/>
              </a:rPr>
              <a:t>facilities </a:t>
            </a:r>
            <a:r>
              <a:rPr kumimoji="0" lang="en-US" sz="2000" b="0" i="0" u="none" strike="noStrike" kern="0" cap="none" spc="0" normalizeH="0" baseline="0" noProof="0" dirty="0">
                <a:ln>
                  <a:noFill/>
                </a:ln>
                <a:solidFill>
                  <a:srgbClr val="231F20"/>
                </a:solidFill>
                <a:effectLst/>
                <a:uLnTx/>
                <a:uFillTx/>
                <a:latin typeface="Arial"/>
                <a:ea typeface="+mn-ea"/>
                <a:cs typeface="Arial"/>
              </a:rPr>
              <a:t>such</a:t>
            </a:r>
            <a:r>
              <a:rPr kumimoji="0" lang="en-US" sz="2000" b="0" i="0" u="none" strike="noStrike" kern="0" cap="none" spc="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as</a:t>
            </a:r>
            <a:r>
              <a:rPr kumimoji="0" lang="en-US" sz="2000" b="0" i="0" u="none" strike="noStrike" kern="0" cap="none" spc="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hospitals,</a:t>
            </a:r>
            <a:r>
              <a:rPr kumimoji="0" lang="en-US" sz="2000" b="0" i="0" u="none" strike="noStrike" kern="0" cap="none" spc="10"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clinics,</a:t>
            </a:r>
            <a:r>
              <a:rPr kumimoji="0" lang="en-US" sz="2000" b="0" i="0" u="none" strike="noStrike" kern="0" cap="none" spc="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nursing</a:t>
            </a:r>
            <a:r>
              <a:rPr kumimoji="0" lang="en-US" sz="2000" b="0" i="0" u="none" strike="noStrike" kern="0" cap="none" spc="10"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homes,</a:t>
            </a:r>
            <a:r>
              <a:rPr kumimoji="0" lang="en-US" sz="2000" b="0" i="0" u="none" strike="noStrike" kern="0" cap="none" spc="5" normalizeH="0" baseline="0" noProof="0" dirty="0">
                <a:ln>
                  <a:noFill/>
                </a:ln>
                <a:solidFill>
                  <a:srgbClr val="231F20"/>
                </a:solidFill>
                <a:effectLst/>
                <a:uLnTx/>
                <a:uFillTx/>
                <a:latin typeface="Arial"/>
                <a:ea typeface="+mn-ea"/>
                <a:cs typeface="Arial"/>
              </a:rPr>
              <a:t> </a:t>
            </a:r>
            <a:r>
              <a:rPr kumimoji="0" lang="en-US" sz="2000" b="0" i="0" u="none" strike="noStrike" kern="0" cap="none" spc="-10" normalizeH="0" baseline="0" noProof="0" dirty="0">
                <a:ln>
                  <a:noFill/>
                </a:ln>
                <a:solidFill>
                  <a:srgbClr val="231F20"/>
                </a:solidFill>
                <a:effectLst/>
                <a:uLnTx/>
                <a:uFillTx/>
                <a:latin typeface="Arial"/>
                <a:ea typeface="+mn-ea"/>
                <a:cs typeface="Arial"/>
              </a:rPr>
              <a:t>certain </a:t>
            </a:r>
            <a:r>
              <a:rPr kumimoji="0" lang="en-US" sz="2000" b="0" i="0" u="none" strike="noStrike" kern="0" cap="none" spc="0" normalizeH="0" baseline="0" noProof="0" dirty="0">
                <a:ln>
                  <a:noFill/>
                </a:ln>
                <a:solidFill>
                  <a:srgbClr val="231F20"/>
                </a:solidFill>
                <a:effectLst/>
                <a:uLnTx/>
                <a:uFillTx/>
                <a:latin typeface="Arial"/>
                <a:ea typeface="+mn-ea"/>
                <a:cs typeface="Arial"/>
              </a:rPr>
              <a:t>schools,</a:t>
            </a:r>
            <a:r>
              <a:rPr kumimoji="0" lang="en-US" sz="2000" b="0" i="0" u="none" strike="noStrike" kern="0" cap="none" spc="3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childcare</a:t>
            </a:r>
            <a:r>
              <a:rPr kumimoji="0" lang="en-US" sz="2000" b="0" i="0" u="none" strike="noStrike" kern="0" cap="none" spc="3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centers,</a:t>
            </a:r>
            <a:r>
              <a:rPr kumimoji="0" lang="en-US" sz="2000" b="0" i="0" u="none" strike="noStrike" kern="0" cap="none" spc="40"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libraries,</a:t>
            </a:r>
            <a:r>
              <a:rPr kumimoji="0" lang="en-US" sz="2000" b="0" i="0" u="none" strike="noStrike" kern="0" cap="none" spc="40"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and</a:t>
            </a:r>
            <a:r>
              <a:rPr kumimoji="0" lang="en-US" sz="2000" b="0" i="0" u="none" strike="noStrike" kern="0" cap="none" spc="35" normalizeH="0" baseline="0" noProof="0" dirty="0">
                <a:ln>
                  <a:noFill/>
                </a:ln>
                <a:solidFill>
                  <a:srgbClr val="231F20"/>
                </a:solidFill>
                <a:effectLst/>
                <a:uLnTx/>
                <a:uFillTx/>
                <a:latin typeface="Arial"/>
                <a:ea typeface="+mn-ea"/>
                <a:cs typeface="Arial"/>
              </a:rPr>
              <a:t> </a:t>
            </a:r>
            <a:r>
              <a:rPr kumimoji="0" lang="en-US" sz="2000" b="0" i="0" u="none" strike="noStrike" kern="0" cap="none" spc="-20" normalizeH="0" baseline="0" noProof="0" dirty="0">
                <a:ln>
                  <a:noFill/>
                </a:ln>
                <a:solidFill>
                  <a:srgbClr val="231F20"/>
                </a:solidFill>
                <a:effectLst/>
                <a:uLnTx/>
                <a:uFillTx/>
                <a:latin typeface="Arial"/>
                <a:ea typeface="+mn-ea"/>
                <a:cs typeface="Arial"/>
              </a:rPr>
              <a:t>town </a:t>
            </a:r>
            <a:r>
              <a:rPr kumimoji="0" lang="en-US" sz="2000" b="0" i="0" u="none" strike="noStrike" kern="0" cap="none" spc="0" normalizeH="0" baseline="0" noProof="0" dirty="0">
                <a:ln>
                  <a:noFill/>
                </a:ln>
                <a:solidFill>
                  <a:srgbClr val="231F20"/>
                </a:solidFill>
                <a:effectLst/>
                <a:uLnTx/>
                <a:uFillTx/>
                <a:latin typeface="Arial"/>
                <a:ea typeface="+mn-ea"/>
                <a:cs typeface="Arial"/>
              </a:rPr>
              <a:t>halls, among</a:t>
            </a:r>
            <a:r>
              <a:rPr kumimoji="0" lang="en-US" sz="2000" b="0" i="0" u="none" strike="noStrike" kern="0" cap="none" spc="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others.</a:t>
            </a:r>
            <a:r>
              <a:rPr kumimoji="0" lang="en-US" sz="2000" b="0" i="0" u="none" strike="noStrike" kern="0" cap="none" spc="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Funds</a:t>
            </a:r>
            <a:r>
              <a:rPr kumimoji="0" lang="en-US" sz="2000" b="0" i="0" u="none" strike="noStrike" kern="0" cap="none" spc="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also can</a:t>
            </a:r>
            <a:r>
              <a:rPr kumimoji="0" lang="en-US" sz="2000" b="0" i="0" u="none" strike="noStrike" kern="0" cap="none" spc="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be</a:t>
            </a:r>
            <a:r>
              <a:rPr kumimoji="0" lang="en-US" sz="2000" b="0" i="0" u="none" strike="noStrike" kern="0" cap="none" spc="5"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used</a:t>
            </a:r>
            <a:r>
              <a:rPr kumimoji="0" lang="en-US" sz="2000" b="0" i="0" u="none" strike="noStrike" kern="0" cap="none" spc="5" normalizeH="0" baseline="0" noProof="0" dirty="0">
                <a:ln>
                  <a:noFill/>
                </a:ln>
                <a:solidFill>
                  <a:srgbClr val="231F20"/>
                </a:solidFill>
                <a:effectLst/>
                <a:uLnTx/>
                <a:uFillTx/>
                <a:latin typeface="Arial"/>
                <a:ea typeface="+mn-ea"/>
                <a:cs typeface="Arial"/>
              </a:rPr>
              <a:t> </a:t>
            </a:r>
            <a:r>
              <a:rPr kumimoji="0" lang="en-US" sz="2000" b="0" i="0" u="none" strike="noStrike" kern="0" cap="none" spc="-25" normalizeH="0" baseline="0" noProof="0" dirty="0">
                <a:ln>
                  <a:noFill/>
                </a:ln>
                <a:solidFill>
                  <a:srgbClr val="231F20"/>
                </a:solidFill>
                <a:effectLst/>
                <a:uLnTx/>
                <a:uFillTx/>
                <a:latin typeface="Arial"/>
                <a:ea typeface="+mn-ea"/>
                <a:cs typeface="Arial"/>
              </a:rPr>
              <a:t>to </a:t>
            </a:r>
            <a:r>
              <a:rPr kumimoji="0" lang="en-US" sz="2000" b="0" i="0" u="none" strike="noStrike" kern="0" cap="none" spc="0" normalizeH="0" baseline="0" noProof="0" dirty="0">
                <a:ln>
                  <a:noFill/>
                </a:ln>
                <a:solidFill>
                  <a:srgbClr val="231F20"/>
                </a:solidFill>
                <a:effectLst/>
                <a:uLnTx/>
                <a:uFillTx/>
                <a:latin typeface="Arial"/>
                <a:ea typeface="+mn-ea"/>
                <a:cs typeface="Arial"/>
              </a:rPr>
              <a:t>purchase</a:t>
            </a:r>
            <a:r>
              <a:rPr kumimoji="0" lang="en-US" sz="2000" b="0" i="0" u="none" strike="noStrike" kern="0" cap="none" spc="50"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necessary</a:t>
            </a:r>
            <a:r>
              <a:rPr kumimoji="0" lang="en-US" sz="2000" b="0" i="0" u="none" strike="noStrike" kern="0" cap="none" spc="50"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equipment</a:t>
            </a:r>
            <a:r>
              <a:rPr kumimoji="0" lang="en-US" sz="2000" b="0" i="0" u="none" strike="noStrike" kern="0" cap="none" spc="50"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and</a:t>
            </a:r>
            <a:r>
              <a:rPr kumimoji="0" lang="en-US" sz="2000" b="0" i="0" u="none" strike="noStrike" kern="0" cap="none" spc="50"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pay</a:t>
            </a:r>
            <a:r>
              <a:rPr kumimoji="0" lang="en-US" sz="2000" b="0" i="0" u="none" strike="noStrike" kern="0" cap="none" spc="50"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for</a:t>
            </a:r>
            <a:r>
              <a:rPr kumimoji="0" lang="en-US" sz="2000" b="0" i="0" u="none" strike="noStrike" kern="0" cap="none" spc="50" normalizeH="0" baseline="0" noProof="0" dirty="0">
                <a:ln>
                  <a:noFill/>
                </a:ln>
                <a:solidFill>
                  <a:srgbClr val="231F20"/>
                </a:solidFill>
                <a:effectLst/>
                <a:uLnTx/>
                <a:uFillTx/>
                <a:latin typeface="Arial"/>
                <a:ea typeface="+mn-ea"/>
                <a:cs typeface="Arial"/>
              </a:rPr>
              <a:t> </a:t>
            </a:r>
            <a:r>
              <a:rPr kumimoji="0" lang="en-US" sz="2000" b="0" i="0" u="none" strike="noStrike" kern="0" cap="none" spc="-10" normalizeH="0" baseline="0" noProof="0" dirty="0">
                <a:ln>
                  <a:noFill/>
                </a:ln>
                <a:solidFill>
                  <a:srgbClr val="231F20"/>
                </a:solidFill>
                <a:effectLst/>
                <a:uLnTx/>
                <a:uFillTx/>
                <a:latin typeface="Arial"/>
                <a:ea typeface="+mn-ea"/>
                <a:cs typeface="Arial"/>
              </a:rPr>
              <a:t>related </a:t>
            </a:r>
            <a:r>
              <a:rPr kumimoji="0" lang="en-US" sz="2000" b="0" i="0" u="none" strike="noStrike" kern="0" cap="none" spc="0" normalizeH="0" baseline="0" noProof="0" dirty="0">
                <a:ln>
                  <a:noFill/>
                </a:ln>
                <a:solidFill>
                  <a:srgbClr val="231F20"/>
                </a:solidFill>
                <a:effectLst/>
                <a:uLnTx/>
                <a:uFillTx/>
                <a:latin typeface="Arial"/>
                <a:ea typeface="+mn-ea"/>
                <a:cs typeface="Arial"/>
              </a:rPr>
              <a:t>project</a:t>
            </a:r>
            <a:r>
              <a:rPr kumimoji="0" lang="en-US" sz="2000" b="0" i="0" u="none" strike="noStrike" kern="0" cap="none" spc="20" normalizeH="0" baseline="0" noProof="0" dirty="0">
                <a:ln>
                  <a:noFill/>
                </a:ln>
                <a:solidFill>
                  <a:srgbClr val="231F20"/>
                </a:solidFill>
                <a:effectLst/>
                <a:uLnTx/>
                <a:uFillTx/>
                <a:latin typeface="Arial"/>
                <a:ea typeface="+mn-ea"/>
                <a:cs typeface="Arial"/>
              </a:rPr>
              <a:t> </a:t>
            </a:r>
            <a:r>
              <a:rPr kumimoji="0" lang="en-US" sz="2000" b="0" i="0" u="none" strike="noStrike" kern="0" cap="none" spc="0" normalizeH="0" baseline="0" noProof="0" dirty="0">
                <a:ln>
                  <a:noFill/>
                </a:ln>
                <a:solidFill>
                  <a:srgbClr val="231F20"/>
                </a:solidFill>
                <a:effectLst/>
                <a:uLnTx/>
                <a:uFillTx/>
                <a:latin typeface="Arial"/>
                <a:ea typeface="+mn-ea"/>
                <a:cs typeface="Arial"/>
              </a:rPr>
              <a:t>expenses.</a:t>
            </a:r>
            <a:endParaRPr lang="en-US" sz="2000" dirty="0"/>
          </a:p>
        </p:txBody>
      </p:sp>
      <p:sp>
        <p:nvSpPr>
          <p:cNvPr id="12" name="object 6">
            <a:extLst>
              <a:ext uri="{FF2B5EF4-FFF2-40B4-BE49-F238E27FC236}">
                <a16:creationId xmlns:a16="http://schemas.microsoft.com/office/drawing/2014/main" id="{1B933AC2-A4C1-4ADC-03E8-2D6722E1014A}"/>
              </a:ext>
            </a:extLst>
          </p:cNvPr>
          <p:cNvSpPr txBox="1"/>
          <p:nvPr/>
        </p:nvSpPr>
        <p:spPr>
          <a:xfrm>
            <a:off x="6693727" y="1195563"/>
            <a:ext cx="4827727" cy="4520148"/>
          </a:xfrm>
          <a:prstGeom prst="rect">
            <a:avLst/>
          </a:prstGeom>
        </p:spPr>
        <p:txBody>
          <a:bodyPr vert="horz" wrap="square" lIns="0" tIns="22860" rIns="0" bIns="0" rtlCol="0">
            <a:spAutoFit/>
          </a:bodyPr>
          <a:lstStyle/>
          <a:p>
            <a:pPr marL="12700" marR="5080">
              <a:lnSpc>
                <a:spcPts val="1900"/>
              </a:lnSpc>
              <a:spcBef>
                <a:spcPts val="180"/>
              </a:spcBef>
            </a:pPr>
            <a:r>
              <a:rPr sz="2000" b="1" kern="0" dirty="0">
                <a:solidFill>
                  <a:srgbClr val="16254C"/>
                </a:solidFill>
                <a:latin typeface="Arial"/>
                <a:cs typeface="Arial"/>
              </a:rPr>
              <a:t>Rural</a:t>
            </a:r>
            <a:r>
              <a:rPr sz="2000" b="1" kern="0" spc="-70" dirty="0">
                <a:solidFill>
                  <a:srgbClr val="16254C"/>
                </a:solidFill>
                <a:latin typeface="Arial"/>
                <a:cs typeface="Arial"/>
              </a:rPr>
              <a:t> </a:t>
            </a:r>
            <a:r>
              <a:rPr sz="2000" b="1" kern="0" dirty="0">
                <a:solidFill>
                  <a:srgbClr val="16254C"/>
                </a:solidFill>
                <a:latin typeface="Arial"/>
                <a:cs typeface="Arial"/>
              </a:rPr>
              <a:t>Community</a:t>
            </a:r>
            <a:r>
              <a:rPr sz="2000" b="1" kern="0" spc="-70" dirty="0">
                <a:solidFill>
                  <a:srgbClr val="16254C"/>
                </a:solidFill>
                <a:latin typeface="Arial"/>
                <a:cs typeface="Arial"/>
              </a:rPr>
              <a:t> </a:t>
            </a:r>
            <a:r>
              <a:rPr sz="2000" b="1" kern="0" spc="-10" dirty="0">
                <a:solidFill>
                  <a:srgbClr val="16254C"/>
                </a:solidFill>
                <a:latin typeface="Arial"/>
                <a:cs typeface="Arial"/>
              </a:rPr>
              <a:t>Development </a:t>
            </a:r>
            <a:r>
              <a:rPr sz="2000" b="1" kern="0" dirty="0">
                <a:solidFill>
                  <a:srgbClr val="16254C"/>
                </a:solidFill>
                <a:latin typeface="Arial"/>
                <a:cs typeface="Arial"/>
              </a:rPr>
              <a:t>Initiative </a:t>
            </a:r>
            <a:r>
              <a:rPr sz="2000" b="1" kern="0" spc="-10" dirty="0">
                <a:solidFill>
                  <a:srgbClr val="16254C"/>
                </a:solidFill>
                <a:latin typeface="Arial"/>
                <a:cs typeface="Arial"/>
              </a:rPr>
              <a:t>Grants</a:t>
            </a:r>
            <a:r>
              <a:rPr lang="en-US" sz="2000" b="1" kern="0" spc="-10" dirty="0">
                <a:solidFill>
                  <a:srgbClr val="16254C"/>
                </a:solidFill>
                <a:latin typeface="Arial"/>
                <a:cs typeface="Arial"/>
              </a:rPr>
              <a:t> – Closed/Fall</a:t>
            </a:r>
            <a:endParaRPr sz="2000" kern="0" dirty="0">
              <a:solidFill>
                <a:sysClr val="windowText" lastClr="000000"/>
              </a:solidFill>
              <a:latin typeface="Arial"/>
              <a:cs typeface="Arial"/>
            </a:endParaRPr>
          </a:p>
          <a:p>
            <a:pPr marL="12700" marR="904240">
              <a:lnSpc>
                <a:spcPct val="113900"/>
              </a:lnSpc>
              <a:spcBef>
                <a:spcPts val="740"/>
              </a:spcBef>
            </a:pPr>
            <a:r>
              <a:rPr lang="en-US" sz="2000" kern="0" dirty="0">
                <a:solidFill>
                  <a:srgbClr val="231F20"/>
                </a:solidFill>
                <a:latin typeface="Arial"/>
                <a:cs typeface="Arial"/>
              </a:rPr>
              <a:t>More i</a:t>
            </a:r>
            <a:r>
              <a:rPr sz="2000" kern="0" dirty="0">
                <a:solidFill>
                  <a:srgbClr val="231F20"/>
                </a:solidFill>
                <a:latin typeface="Arial"/>
                <a:cs typeface="Arial"/>
              </a:rPr>
              <a:t>nformation</a:t>
            </a:r>
            <a:r>
              <a:rPr sz="2000" kern="0" spc="-25" dirty="0">
                <a:solidFill>
                  <a:srgbClr val="231F20"/>
                </a:solidFill>
                <a:latin typeface="Arial"/>
                <a:cs typeface="Arial"/>
              </a:rPr>
              <a:t> </a:t>
            </a:r>
            <a:r>
              <a:rPr sz="2000" kern="0" dirty="0">
                <a:solidFill>
                  <a:srgbClr val="231F20"/>
                </a:solidFill>
                <a:latin typeface="Arial"/>
                <a:cs typeface="Arial"/>
              </a:rPr>
              <a:t>is</a:t>
            </a:r>
            <a:r>
              <a:rPr sz="2000" kern="0" spc="-25" dirty="0">
                <a:solidFill>
                  <a:srgbClr val="231F20"/>
                </a:solidFill>
                <a:latin typeface="Arial"/>
                <a:cs typeface="Arial"/>
              </a:rPr>
              <a:t> </a:t>
            </a:r>
            <a:r>
              <a:rPr sz="2000" kern="0" dirty="0">
                <a:solidFill>
                  <a:srgbClr val="231F20"/>
                </a:solidFill>
                <a:latin typeface="Arial"/>
                <a:cs typeface="Arial"/>
              </a:rPr>
              <a:t>available</a:t>
            </a:r>
            <a:r>
              <a:rPr sz="2000" kern="0" spc="-25" dirty="0">
                <a:solidFill>
                  <a:srgbClr val="231F20"/>
                </a:solidFill>
                <a:latin typeface="Arial"/>
                <a:cs typeface="Arial"/>
              </a:rPr>
              <a:t> </a:t>
            </a:r>
            <a:r>
              <a:rPr sz="2000" kern="0" dirty="0">
                <a:solidFill>
                  <a:srgbClr val="231F20"/>
                </a:solidFill>
                <a:latin typeface="Arial"/>
                <a:cs typeface="Arial"/>
              </a:rPr>
              <a:t>at</a:t>
            </a:r>
            <a:r>
              <a:rPr sz="2000" kern="0" spc="-25" dirty="0">
                <a:solidFill>
                  <a:srgbClr val="231F20"/>
                </a:solidFill>
                <a:latin typeface="Arial"/>
                <a:cs typeface="Arial"/>
              </a:rPr>
              <a:t> </a:t>
            </a:r>
            <a:r>
              <a:rPr lang="en-US" sz="2000" kern="0" spc="-25" dirty="0">
                <a:solidFill>
                  <a:srgbClr val="231F20"/>
                </a:solidFill>
                <a:latin typeface="Arial"/>
                <a:cs typeface="Arial"/>
                <a:hlinkClick r:id="rId4"/>
              </a:rPr>
              <a:t>here</a:t>
            </a:r>
            <a:r>
              <a:rPr lang="en-US" sz="2000" kern="0" spc="-25" dirty="0">
                <a:solidFill>
                  <a:srgbClr val="231F20"/>
                </a:solidFill>
                <a:latin typeface="Arial"/>
                <a:cs typeface="Arial"/>
              </a:rPr>
              <a:t>. </a:t>
            </a:r>
          </a:p>
          <a:p>
            <a:pPr marL="12700" marR="904240">
              <a:lnSpc>
                <a:spcPct val="113900"/>
              </a:lnSpc>
              <a:spcBef>
                <a:spcPts val="740"/>
              </a:spcBef>
            </a:pPr>
            <a:r>
              <a:rPr lang="en-US" sz="2000" spc="-10" dirty="0">
                <a:solidFill>
                  <a:srgbClr val="231F20"/>
                </a:solidFill>
                <a:latin typeface="Arial"/>
                <a:cs typeface="Arial"/>
              </a:rPr>
              <a:t>This</a:t>
            </a:r>
            <a:r>
              <a:rPr lang="en-US" sz="2000" spc="30" dirty="0">
                <a:solidFill>
                  <a:srgbClr val="231F20"/>
                </a:solidFill>
                <a:latin typeface="Arial"/>
                <a:cs typeface="Arial"/>
              </a:rPr>
              <a:t> </a:t>
            </a:r>
            <a:r>
              <a:rPr lang="en-US" sz="2000" dirty="0">
                <a:solidFill>
                  <a:srgbClr val="231F20"/>
                </a:solidFill>
                <a:latin typeface="Arial"/>
                <a:cs typeface="Arial"/>
              </a:rPr>
              <a:t>competitive</a:t>
            </a:r>
            <a:r>
              <a:rPr lang="en-US" sz="2000" spc="35" dirty="0">
                <a:solidFill>
                  <a:srgbClr val="231F20"/>
                </a:solidFill>
                <a:latin typeface="Arial"/>
                <a:cs typeface="Arial"/>
              </a:rPr>
              <a:t> </a:t>
            </a:r>
            <a:r>
              <a:rPr lang="en-US" sz="2000" dirty="0">
                <a:solidFill>
                  <a:srgbClr val="231F20"/>
                </a:solidFill>
                <a:latin typeface="Arial"/>
                <a:cs typeface="Arial"/>
              </a:rPr>
              <a:t>program</a:t>
            </a:r>
            <a:r>
              <a:rPr lang="en-US" sz="2000" spc="30" dirty="0">
                <a:solidFill>
                  <a:srgbClr val="231F20"/>
                </a:solidFill>
                <a:latin typeface="Arial"/>
                <a:cs typeface="Arial"/>
              </a:rPr>
              <a:t> </a:t>
            </a:r>
            <a:r>
              <a:rPr lang="en-US" sz="2000" dirty="0">
                <a:solidFill>
                  <a:srgbClr val="231F20"/>
                </a:solidFill>
                <a:latin typeface="Arial"/>
                <a:cs typeface="Arial"/>
              </a:rPr>
              <a:t>helps</a:t>
            </a:r>
            <a:r>
              <a:rPr lang="en-US" sz="2000" spc="35" dirty="0">
                <a:solidFill>
                  <a:srgbClr val="231F20"/>
                </a:solidFill>
                <a:latin typeface="Arial"/>
                <a:cs typeface="Arial"/>
              </a:rPr>
              <a:t> </a:t>
            </a:r>
            <a:r>
              <a:rPr lang="en-US" sz="2000" dirty="0">
                <a:solidFill>
                  <a:srgbClr val="231F20"/>
                </a:solidFill>
                <a:latin typeface="Arial"/>
                <a:cs typeface="Arial"/>
              </a:rPr>
              <a:t>nonprofit</a:t>
            </a:r>
            <a:r>
              <a:rPr lang="en-US" sz="2000" spc="35" dirty="0">
                <a:solidFill>
                  <a:srgbClr val="231F20"/>
                </a:solidFill>
                <a:latin typeface="Arial"/>
                <a:cs typeface="Arial"/>
              </a:rPr>
              <a:t> </a:t>
            </a:r>
            <a:r>
              <a:rPr lang="en-US" sz="2000" spc="-10" dirty="0">
                <a:solidFill>
                  <a:srgbClr val="231F20"/>
                </a:solidFill>
                <a:latin typeface="Arial"/>
                <a:cs typeface="Arial"/>
              </a:rPr>
              <a:t>housing </a:t>
            </a:r>
            <a:r>
              <a:rPr lang="en-US" sz="2000" dirty="0">
                <a:solidFill>
                  <a:srgbClr val="231F20"/>
                </a:solidFill>
                <a:latin typeface="Arial"/>
                <a:cs typeface="Arial"/>
              </a:rPr>
              <a:t>and</a:t>
            </a:r>
            <a:r>
              <a:rPr lang="en-US" sz="2000" spc="5" dirty="0">
                <a:solidFill>
                  <a:srgbClr val="231F20"/>
                </a:solidFill>
                <a:latin typeface="Arial"/>
                <a:cs typeface="Arial"/>
              </a:rPr>
              <a:t> </a:t>
            </a:r>
            <a:r>
              <a:rPr lang="en-US" sz="2000" dirty="0">
                <a:solidFill>
                  <a:srgbClr val="231F20"/>
                </a:solidFill>
                <a:latin typeface="Arial"/>
                <a:cs typeface="Arial"/>
              </a:rPr>
              <a:t>community</a:t>
            </a:r>
            <a:r>
              <a:rPr lang="en-US" sz="2000" spc="10" dirty="0">
                <a:solidFill>
                  <a:srgbClr val="231F20"/>
                </a:solidFill>
                <a:latin typeface="Arial"/>
                <a:cs typeface="Arial"/>
              </a:rPr>
              <a:t> </a:t>
            </a:r>
            <a:r>
              <a:rPr lang="en-US" sz="2000" dirty="0">
                <a:solidFill>
                  <a:srgbClr val="231F20"/>
                </a:solidFill>
                <a:latin typeface="Arial"/>
                <a:cs typeface="Arial"/>
              </a:rPr>
              <a:t>development</a:t>
            </a:r>
            <a:r>
              <a:rPr lang="en-US" sz="2000" spc="10" dirty="0">
                <a:solidFill>
                  <a:srgbClr val="231F20"/>
                </a:solidFill>
                <a:latin typeface="Arial"/>
                <a:cs typeface="Arial"/>
              </a:rPr>
              <a:t> </a:t>
            </a:r>
            <a:r>
              <a:rPr lang="en-US" sz="2000" dirty="0">
                <a:solidFill>
                  <a:srgbClr val="231F20"/>
                </a:solidFill>
                <a:latin typeface="Arial"/>
                <a:cs typeface="Arial"/>
              </a:rPr>
              <a:t>organizations,</a:t>
            </a:r>
            <a:r>
              <a:rPr lang="en-US" sz="2000" spc="5" dirty="0">
                <a:solidFill>
                  <a:srgbClr val="231F20"/>
                </a:solidFill>
                <a:latin typeface="Arial"/>
                <a:cs typeface="Arial"/>
              </a:rPr>
              <a:t> </a:t>
            </a:r>
            <a:r>
              <a:rPr lang="en-US" sz="2000" spc="-10" dirty="0">
                <a:solidFill>
                  <a:srgbClr val="231F20"/>
                </a:solidFill>
                <a:latin typeface="Arial"/>
                <a:cs typeface="Arial"/>
              </a:rPr>
              <a:t>lower- </a:t>
            </a:r>
            <a:r>
              <a:rPr lang="en-US" sz="2000" dirty="0">
                <a:solidFill>
                  <a:srgbClr val="231F20"/>
                </a:solidFill>
                <a:latin typeface="Arial"/>
                <a:cs typeface="Arial"/>
              </a:rPr>
              <a:t>income</a:t>
            </a:r>
            <a:r>
              <a:rPr lang="en-US" sz="2000" spc="15" dirty="0">
                <a:solidFill>
                  <a:srgbClr val="231F20"/>
                </a:solidFill>
                <a:latin typeface="Arial"/>
                <a:cs typeface="Arial"/>
              </a:rPr>
              <a:t> </a:t>
            </a:r>
            <a:r>
              <a:rPr lang="en-US" sz="2000" dirty="0">
                <a:solidFill>
                  <a:srgbClr val="231F20"/>
                </a:solidFill>
                <a:latin typeface="Arial"/>
                <a:cs typeface="Arial"/>
              </a:rPr>
              <a:t>rural</a:t>
            </a:r>
            <a:r>
              <a:rPr lang="en-US" sz="2000" spc="15" dirty="0">
                <a:solidFill>
                  <a:srgbClr val="231F20"/>
                </a:solidFill>
                <a:latin typeface="Arial"/>
                <a:cs typeface="Arial"/>
              </a:rPr>
              <a:t> </a:t>
            </a:r>
            <a:r>
              <a:rPr lang="en-US" sz="2000" dirty="0">
                <a:solidFill>
                  <a:srgbClr val="231F20"/>
                </a:solidFill>
                <a:latin typeface="Arial"/>
                <a:cs typeface="Arial"/>
              </a:rPr>
              <a:t>communities,</a:t>
            </a:r>
            <a:r>
              <a:rPr lang="en-US" sz="2000" spc="15" dirty="0">
                <a:solidFill>
                  <a:srgbClr val="231F20"/>
                </a:solidFill>
                <a:latin typeface="Arial"/>
                <a:cs typeface="Arial"/>
              </a:rPr>
              <a:t> </a:t>
            </a:r>
            <a:r>
              <a:rPr lang="en-US" sz="2000" dirty="0">
                <a:solidFill>
                  <a:srgbClr val="231F20"/>
                </a:solidFill>
                <a:latin typeface="Arial"/>
                <a:cs typeface="Arial"/>
              </a:rPr>
              <a:t>and</a:t>
            </a:r>
            <a:r>
              <a:rPr lang="en-US" sz="2000" spc="15" dirty="0">
                <a:solidFill>
                  <a:srgbClr val="231F20"/>
                </a:solidFill>
                <a:latin typeface="Arial"/>
                <a:cs typeface="Arial"/>
              </a:rPr>
              <a:t> </a:t>
            </a:r>
            <a:r>
              <a:rPr lang="en-US" sz="2000" dirty="0">
                <a:solidFill>
                  <a:srgbClr val="231F20"/>
                </a:solidFill>
                <a:latin typeface="Arial"/>
                <a:cs typeface="Arial"/>
              </a:rPr>
              <a:t>federally</a:t>
            </a:r>
            <a:r>
              <a:rPr lang="en-US" sz="2000" spc="15" dirty="0">
                <a:solidFill>
                  <a:srgbClr val="231F20"/>
                </a:solidFill>
                <a:latin typeface="Arial"/>
                <a:cs typeface="Arial"/>
              </a:rPr>
              <a:t> </a:t>
            </a:r>
            <a:r>
              <a:rPr lang="en-US" sz="2000" spc="-10" dirty="0">
                <a:solidFill>
                  <a:srgbClr val="231F20"/>
                </a:solidFill>
                <a:latin typeface="Arial"/>
                <a:cs typeface="Arial"/>
              </a:rPr>
              <a:t>recognized </a:t>
            </a:r>
            <a:r>
              <a:rPr lang="en-US" sz="2000" spc="-20" dirty="0">
                <a:solidFill>
                  <a:srgbClr val="231F20"/>
                </a:solidFill>
                <a:latin typeface="Arial"/>
                <a:cs typeface="Arial"/>
              </a:rPr>
              <a:t>Tribes</a:t>
            </a:r>
            <a:r>
              <a:rPr lang="en-US" sz="2000" spc="30" dirty="0">
                <a:solidFill>
                  <a:srgbClr val="231F20"/>
                </a:solidFill>
                <a:latin typeface="Arial"/>
                <a:cs typeface="Arial"/>
              </a:rPr>
              <a:t> </a:t>
            </a:r>
            <a:r>
              <a:rPr lang="en-US" sz="2000" dirty="0">
                <a:solidFill>
                  <a:srgbClr val="231F20"/>
                </a:solidFill>
                <a:latin typeface="Arial"/>
                <a:cs typeface="Arial"/>
              </a:rPr>
              <a:t>support</a:t>
            </a:r>
            <a:r>
              <a:rPr lang="en-US" sz="2000" spc="30" dirty="0">
                <a:solidFill>
                  <a:srgbClr val="231F20"/>
                </a:solidFill>
                <a:latin typeface="Arial"/>
                <a:cs typeface="Arial"/>
              </a:rPr>
              <a:t> </a:t>
            </a:r>
            <a:r>
              <a:rPr lang="en-US" sz="2000" dirty="0">
                <a:solidFill>
                  <a:srgbClr val="231F20"/>
                </a:solidFill>
                <a:latin typeface="Arial"/>
                <a:cs typeface="Arial"/>
              </a:rPr>
              <a:t>housing,</a:t>
            </a:r>
            <a:r>
              <a:rPr lang="en-US" sz="2000" spc="35" dirty="0">
                <a:solidFill>
                  <a:srgbClr val="231F20"/>
                </a:solidFill>
                <a:latin typeface="Arial"/>
                <a:cs typeface="Arial"/>
              </a:rPr>
              <a:t> </a:t>
            </a:r>
            <a:r>
              <a:rPr lang="en-US" sz="2000" dirty="0">
                <a:solidFill>
                  <a:srgbClr val="231F20"/>
                </a:solidFill>
                <a:latin typeface="Arial"/>
                <a:cs typeface="Arial"/>
              </a:rPr>
              <a:t>essential</a:t>
            </a:r>
            <a:r>
              <a:rPr lang="en-US" sz="2000" spc="30" dirty="0">
                <a:solidFill>
                  <a:srgbClr val="231F20"/>
                </a:solidFill>
                <a:latin typeface="Arial"/>
                <a:cs typeface="Arial"/>
              </a:rPr>
              <a:t> </a:t>
            </a:r>
            <a:r>
              <a:rPr lang="en-US" sz="2000" spc="-10" dirty="0">
                <a:solidFill>
                  <a:srgbClr val="231F20"/>
                </a:solidFill>
                <a:latin typeface="Arial"/>
                <a:cs typeface="Arial"/>
              </a:rPr>
              <a:t>community </a:t>
            </a:r>
            <a:r>
              <a:rPr lang="en-US" sz="2000" dirty="0">
                <a:solidFill>
                  <a:srgbClr val="231F20"/>
                </a:solidFill>
                <a:latin typeface="Arial"/>
                <a:cs typeface="Arial"/>
              </a:rPr>
              <a:t>facilities,</a:t>
            </a:r>
            <a:r>
              <a:rPr lang="en-US" sz="2000" spc="25" dirty="0">
                <a:solidFill>
                  <a:srgbClr val="231F20"/>
                </a:solidFill>
                <a:latin typeface="Arial"/>
                <a:cs typeface="Arial"/>
              </a:rPr>
              <a:t> </a:t>
            </a:r>
            <a:r>
              <a:rPr lang="en-US" sz="2000" dirty="0">
                <a:solidFill>
                  <a:srgbClr val="231F20"/>
                </a:solidFill>
                <a:latin typeface="Arial"/>
                <a:cs typeface="Arial"/>
              </a:rPr>
              <a:t>and</a:t>
            </a:r>
            <a:r>
              <a:rPr lang="en-US" sz="2000" spc="30" dirty="0">
                <a:solidFill>
                  <a:srgbClr val="231F20"/>
                </a:solidFill>
                <a:latin typeface="Arial"/>
                <a:cs typeface="Arial"/>
              </a:rPr>
              <a:t> </a:t>
            </a:r>
            <a:r>
              <a:rPr lang="en-US" sz="2000" dirty="0">
                <a:solidFill>
                  <a:srgbClr val="231F20"/>
                </a:solidFill>
                <a:latin typeface="Arial"/>
                <a:cs typeface="Arial"/>
              </a:rPr>
              <a:t>economic</a:t>
            </a:r>
            <a:r>
              <a:rPr lang="en-US" sz="2000" spc="30" dirty="0">
                <a:solidFill>
                  <a:srgbClr val="231F20"/>
                </a:solidFill>
                <a:latin typeface="Arial"/>
                <a:cs typeface="Arial"/>
              </a:rPr>
              <a:t> </a:t>
            </a:r>
            <a:r>
              <a:rPr lang="en-US" sz="2000" dirty="0">
                <a:solidFill>
                  <a:srgbClr val="231F20"/>
                </a:solidFill>
                <a:latin typeface="Arial"/>
                <a:cs typeface="Arial"/>
              </a:rPr>
              <a:t>development</a:t>
            </a:r>
            <a:r>
              <a:rPr lang="en-US" sz="2000" spc="30" dirty="0">
                <a:solidFill>
                  <a:srgbClr val="231F20"/>
                </a:solidFill>
                <a:latin typeface="Arial"/>
                <a:cs typeface="Arial"/>
              </a:rPr>
              <a:t> </a:t>
            </a:r>
            <a:r>
              <a:rPr lang="en-US" sz="2000" dirty="0">
                <a:solidFill>
                  <a:srgbClr val="231F20"/>
                </a:solidFill>
                <a:latin typeface="Arial"/>
                <a:cs typeface="Arial"/>
              </a:rPr>
              <a:t>in</a:t>
            </a:r>
            <a:r>
              <a:rPr lang="en-US" sz="2000" spc="30" dirty="0">
                <a:solidFill>
                  <a:srgbClr val="231F20"/>
                </a:solidFill>
                <a:latin typeface="Arial"/>
                <a:cs typeface="Arial"/>
              </a:rPr>
              <a:t> </a:t>
            </a:r>
            <a:r>
              <a:rPr lang="en-US" sz="2000" dirty="0">
                <a:solidFill>
                  <a:srgbClr val="231F20"/>
                </a:solidFill>
                <a:latin typeface="Arial"/>
                <a:cs typeface="Arial"/>
              </a:rPr>
              <a:t>rural</a:t>
            </a:r>
            <a:r>
              <a:rPr lang="en-US" sz="2000" spc="30" dirty="0">
                <a:solidFill>
                  <a:srgbClr val="231F20"/>
                </a:solidFill>
                <a:latin typeface="Arial"/>
                <a:cs typeface="Arial"/>
              </a:rPr>
              <a:t> </a:t>
            </a:r>
            <a:r>
              <a:rPr lang="en-US" sz="2000" spc="-10" dirty="0">
                <a:solidFill>
                  <a:srgbClr val="231F20"/>
                </a:solidFill>
                <a:latin typeface="Arial"/>
                <a:cs typeface="Arial"/>
              </a:rPr>
              <a:t>areas.</a:t>
            </a:r>
            <a:endParaRPr sz="2000" kern="0" dirty="0">
              <a:solidFill>
                <a:sysClr val="windowText" lastClr="000000"/>
              </a:solidFill>
              <a:latin typeface="Arial"/>
              <a:cs typeface="Arial"/>
            </a:endParaRPr>
          </a:p>
        </p:txBody>
      </p:sp>
    </p:spTree>
    <p:extLst>
      <p:ext uri="{BB962C8B-B14F-4D97-AF65-F5344CB8AC3E}">
        <p14:creationId xmlns:p14="http://schemas.microsoft.com/office/powerpoint/2010/main" val="29169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4559857-58C0-D9BF-30E8-3CC0B7E6CDE1}"/>
              </a:ext>
            </a:extLst>
          </p:cNvPr>
          <p:cNvSpPr txBox="1"/>
          <p:nvPr/>
        </p:nvSpPr>
        <p:spPr>
          <a:xfrm>
            <a:off x="958788" y="197222"/>
            <a:ext cx="10280342" cy="646331"/>
          </a:xfrm>
          <a:prstGeom prst="rect">
            <a:avLst/>
          </a:prstGeom>
          <a:noFill/>
        </p:spPr>
        <p:txBody>
          <a:bodyPr wrap="square" rtlCol="0">
            <a:spAutoFit/>
          </a:bodyPr>
          <a:lstStyle/>
          <a:p>
            <a:pPr algn="ctr"/>
            <a:r>
              <a:rPr lang="en-US" sz="3600" b="1" dirty="0">
                <a:solidFill>
                  <a:srgbClr val="16254C"/>
                </a:solidFill>
              </a:rPr>
              <a:t>Rural Utilities Service: Water &amp; Environmental </a:t>
            </a:r>
          </a:p>
        </p:txBody>
      </p:sp>
      <p:cxnSp>
        <p:nvCxnSpPr>
          <p:cNvPr id="16" name="Straight Connector 15">
            <a:extLst>
              <a:ext uri="{FF2B5EF4-FFF2-40B4-BE49-F238E27FC236}">
                <a16:creationId xmlns:a16="http://schemas.microsoft.com/office/drawing/2014/main" id="{353FF973-CC7C-5B94-397C-73FCF0C60846}"/>
              </a:ext>
            </a:extLst>
          </p:cNvPr>
          <p:cNvCxnSpPr/>
          <p:nvPr/>
        </p:nvCxnSpPr>
        <p:spPr>
          <a:xfrm>
            <a:off x="-17755" y="958788"/>
            <a:ext cx="12227510" cy="0"/>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A066EB5-83F2-2764-38FE-67039A6F85DD}"/>
              </a:ext>
            </a:extLst>
          </p:cNvPr>
          <p:cNvSpPr txBox="1"/>
          <p:nvPr/>
        </p:nvSpPr>
        <p:spPr>
          <a:xfrm>
            <a:off x="201967" y="1381051"/>
            <a:ext cx="6121152" cy="1862561"/>
          </a:xfrm>
          <a:prstGeom prst="rect">
            <a:avLst/>
          </a:prstGeom>
          <a:noFill/>
        </p:spPr>
        <p:txBody>
          <a:bodyPr wrap="square">
            <a:spAutoFit/>
          </a:bodyPr>
          <a:lstStyle/>
          <a:p>
            <a:pPr marL="12700" marR="372110" lvl="0" indent="0" defTabSz="914400" eaLnBrk="1" fontAlgn="auto" latinLnBrk="0" hangingPunct="1">
              <a:lnSpc>
                <a:spcPts val="1810"/>
              </a:lnSpc>
              <a:spcBef>
                <a:spcPts val="250"/>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Circuit Rider Program </a:t>
            </a:r>
            <a:r>
              <a:rPr kumimoji="0" lang="en-US" sz="1600" b="1" i="0" u="none" strike="noStrike" kern="0" cap="none" spc="-50"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Technical</a:t>
            </a:r>
            <a:r>
              <a:rPr kumimoji="0" lang="en-US" sz="1600" b="1" i="0" u="none" strike="noStrike" kern="0" cap="none" spc="-95"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Assistance</a:t>
            </a:r>
            <a:r>
              <a:rPr kumimoji="0" lang="en-US" sz="1600" b="1" i="0" u="none" strike="noStrike" kern="0" cap="none" spc="-40"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for</a:t>
            </a:r>
            <a:r>
              <a:rPr kumimoji="0" lang="en-US" sz="1600" b="1" i="0" u="none" strike="noStrike" kern="0" cap="none" spc="-40"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Rural </a:t>
            </a:r>
            <a:r>
              <a:rPr kumimoji="0" lang="en-US" sz="1600" b="1" i="0" u="none" strike="noStrike" kern="0" cap="none" spc="0" normalizeH="0" baseline="0" noProof="0" dirty="0">
                <a:ln>
                  <a:noFill/>
                </a:ln>
                <a:solidFill>
                  <a:srgbClr val="16254C"/>
                </a:solidFill>
                <a:effectLst/>
                <a:uLnTx/>
                <a:uFillTx/>
                <a:latin typeface="Arial"/>
                <a:cs typeface="Arial"/>
              </a:rPr>
              <a:t>Water</a:t>
            </a:r>
            <a:r>
              <a:rPr kumimoji="0" lang="en-US" sz="1600" b="1" i="0" u="none" strike="noStrike" kern="0" cap="none" spc="-90"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Systems – Open year-round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165100">
              <a:lnSpc>
                <a:spcPct val="107000"/>
              </a:lnSpc>
              <a:spcBef>
                <a:spcPts val="894"/>
              </a:spcBef>
              <a:defRPr/>
            </a:pPr>
            <a:r>
              <a:rPr lang="en-US" sz="1100" kern="0" dirty="0">
                <a:solidFill>
                  <a:srgbClr val="231F20"/>
                </a:solidFill>
                <a:latin typeface="Arial"/>
                <a:cs typeface="Arial"/>
              </a:rPr>
              <a:t>More information</a:t>
            </a:r>
            <a:r>
              <a:rPr lang="en-US" sz="1100" kern="0" spc="-25" dirty="0">
                <a:solidFill>
                  <a:srgbClr val="231F20"/>
                </a:solidFill>
                <a:latin typeface="Arial"/>
                <a:cs typeface="Arial"/>
              </a:rPr>
              <a:t> </a:t>
            </a:r>
            <a:r>
              <a:rPr lang="en-US" sz="1100" kern="0" dirty="0">
                <a:solidFill>
                  <a:srgbClr val="231F20"/>
                </a:solidFill>
                <a:latin typeface="Arial"/>
                <a:cs typeface="Arial"/>
              </a:rPr>
              <a:t>is</a:t>
            </a:r>
            <a:r>
              <a:rPr lang="en-US" sz="1100" kern="0" spc="-25" dirty="0">
                <a:solidFill>
                  <a:srgbClr val="231F20"/>
                </a:solidFill>
                <a:latin typeface="Arial"/>
                <a:cs typeface="Arial"/>
              </a:rPr>
              <a:t> </a:t>
            </a:r>
            <a:r>
              <a:rPr lang="en-US" sz="1100" kern="0" dirty="0">
                <a:solidFill>
                  <a:srgbClr val="231F20"/>
                </a:solidFill>
                <a:latin typeface="Arial"/>
                <a:cs typeface="Arial"/>
              </a:rPr>
              <a:t>available </a:t>
            </a:r>
            <a:r>
              <a:rPr lang="en-US" sz="1100" kern="0" dirty="0">
                <a:solidFill>
                  <a:srgbClr val="231F20"/>
                </a:solidFill>
                <a:latin typeface="Arial"/>
                <a:cs typeface="Arial"/>
                <a:hlinkClick r:id="rId2"/>
              </a:rPr>
              <a:t>here</a:t>
            </a:r>
            <a:r>
              <a:rPr lang="en-US" sz="1100" kern="0" dirty="0">
                <a:solidFill>
                  <a:srgbClr val="231F20"/>
                </a:solidFill>
                <a:latin typeface="Arial"/>
                <a:cs typeface="Arial"/>
              </a:rPr>
              <a:t>.</a:t>
            </a:r>
            <a:endParaRPr kumimoji="0" lang="en-US" sz="1100" b="0" i="0" u="none" strike="noStrike" kern="0" cap="none" spc="-10" normalizeH="0" baseline="0" noProof="0" dirty="0">
              <a:ln>
                <a:noFill/>
              </a:ln>
              <a:solidFill>
                <a:srgbClr val="231F20"/>
              </a:solidFill>
              <a:effectLst/>
              <a:uLnTx/>
              <a:uFillTx/>
              <a:latin typeface="Arial"/>
              <a:cs typeface="Arial"/>
            </a:endParaRPr>
          </a:p>
          <a:p>
            <a:pPr marL="12700" marR="165100" lvl="0" indent="0" defTabSz="914400" eaLnBrk="1" fontAlgn="auto" latinLnBrk="0" hangingPunct="1">
              <a:lnSpc>
                <a:spcPct val="107000"/>
              </a:lnSpc>
              <a:spcBef>
                <a:spcPts val="894"/>
              </a:spcBef>
              <a:spcAft>
                <a:spcPts val="0"/>
              </a:spcAft>
              <a:buClrTx/>
              <a:buSzTx/>
              <a:buFontTx/>
              <a:buNone/>
              <a:tabLst/>
              <a:defRPr/>
            </a:pPr>
            <a:r>
              <a:rPr kumimoji="0" lang="en-US" sz="1100" b="0" i="0" u="none" strike="noStrike" kern="0" cap="none" spc="-10" normalizeH="0" baseline="0" noProof="0" dirty="0">
                <a:ln>
                  <a:noFill/>
                </a:ln>
                <a:solidFill>
                  <a:srgbClr val="231F20"/>
                </a:solidFill>
                <a:effectLst/>
                <a:uLnTx/>
                <a:uFillTx/>
                <a:latin typeface="Arial"/>
                <a:cs typeface="Arial"/>
              </a:rPr>
              <a:t>This</a:t>
            </a:r>
            <a:r>
              <a:rPr kumimoji="0" lang="en-US" sz="1100" b="0" i="0" u="none" strike="noStrike" kern="0" cap="none" spc="4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program</a:t>
            </a:r>
            <a:r>
              <a:rPr kumimoji="0" lang="en-US" sz="1100" b="0" i="0" u="none" strike="noStrike" kern="0" cap="none" spc="5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provides</a:t>
            </a:r>
            <a:r>
              <a:rPr kumimoji="0" lang="en-US" sz="1100" b="0" i="0" u="none" strike="noStrike" kern="0" cap="none" spc="4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technical</a:t>
            </a:r>
            <a:r>
              <a:rPr kumimoji="0" lang="en-US" sz="1100" b="0" i="0" u="none" strike="noStrike" kern="0" cap="none" spc="5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assistance</a:t>
            </a:r>
            <a:r>
              <a:rPr kumimoji="0" lang="en-US" sz="1100" b="0" i="0" u="none" strike="noStrike" kern="0" cap="none" spc="45" normalizeH="0" baseline="0" noProof="0" dirty="0">
                <a:ln>
                  <a:noFill/>
                </a:ln>
                <a:solidFill>
                  <a:srgbClr val="231F20"/>
                </a:solidFill>
                <a:effectLst/>
                <a:uLnTx/>
                <a:uFillTx/>
                <a:latin typeface="Arial"/>
                <a:cs typeface="Arial"/>
              </a:rPr>
              <a:t> </a:t>
            </a:r>
            <a:r>
              <a:rPr kumimoji="0" lang="en-US" sz="1100" b="0" i="0" u="none" strike="noStrike" kern="0" cap="none" spc="-25" normalizeH="0" baseline="0" noProof="0" dirty="0">
                <a:ln>
                  <a:noFill/>
                </a:ln>
                <a:solidFill>
                  <a:srgbClr val="231F20"/>
                </a:solidFill>
                <a:effectLst/>
                <a:uLnTx/>
                <a:uFillTx/>
                <a:latin typeface="Arial"/>
                <a:cs typeface="Arial"/>
              </a:rPr>
              <a:t>to</a:t>
            </a:r>
            <a:r>
              <a:rPr kumimoji="0" lang="en-US" sz="1100" b="0" i="0" u="none" strike="noStrike" kern="0" cap="none" spc="50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rural</a:t>
            </a:r>
            <a:r>
              <a:rPr kumimoji="0" lang="en-US" sz="1100" b="0" i="0" u="none" strike="noStrike" kern="0" cap="none" spc="4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water</a:t>
            </a:r>
            <a:r>
              <a:rPr kumimoji="0" lang="en-US" sz="1100" b="0" i="0" u="none" strike="noStrike" kern="0" cap="none" spc="4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systems</a:t>
            </a:r>
            <a:r>
              <a:rPr kumimoji="0" lang="en-US" sz="1100" b="0" i="0" u="none" strike="noStrike" kern="0" cap="none" spc="4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experiencing</a:t>
            </a:r>
            <a:r>
              <a:rPr kumimoji="0" lang="en-US" sz="1100" b="0" i="0" u="none" strike="noStrike" kern="0" cap="none" spc="4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day-to-</a:t>
            </a:r>
            <a:r>
              <a:rPr kumimoji="0" lang="en-US" sz="1100" b="0" i="0" u="none" strike="noStrike" kern="0" cap="none" spc="-25" normalizeH="0" baseline="0" noProof="0" dirty="0">
                <a:ln>
                  <a:noFill/>
                </a:ln>
                <a:solidFill>
                  <a:srgbClr val="231F20"/>
                </a:solidFill>
                <a:effectLst/>
                <a:uLnTx/>
                <a:uFillTx/>
                <a:latin typeface="Arial"/>
                <a:cs typeface="Arial"/>
              </a:rPr>
              <a:t>day </a:t>
            </a:r>
            <a:r>
              <a:rPr kumimoji="0" lang="en-US" sz="1100" b="0" i="0" u="none" strike="noStrike" kern="0" cap="none" spc="0" normalizeH="0" baseline="0" noProof="0" dirty="0">
                <a:ln>
                  <a:noFill/>
                </a:ln>
                <a:solidFill>
                  <a:srgbClr val="231F20"/>
                </a:solidFill>
                <a:effectLst/>
                <a:uLnTx/>
                <a:uFillTx/>
                <a:latin typeface="Arial"/>
                <a:cs typeface="Arial"/>
              </a:rPr>
              <a:t>operational, financial</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or</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managerial</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issues.</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Among</a:t>
            </a:r>
            <a:r>
              <a:rPr lang="en-US" sz="1100" kern="0" dirty="0">
                <a:solidFill>
                  <a:sysClr val="windowText" lastClr="000000"/>
                </a:solidFill>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other</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things,</a:t>
            </a:r>
            <a:r>
              <a:rPr kumimoji="0" lang="en-US" sz="1100" b="0" i="0" u="none" strike="noStrike" kern="0" cap="none" spc="2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the</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Circuit</a:t>
            </a:r>
            <a:r>
              <a:rPr kumimoji="0" lang="en-US" sz="1100" b="0" i="0" u="none" strike="noStrike" kern="0" cap="none" spc="2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Rider</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program</a:t>
            </a:r>
            <a:r>
              <a:rPr kumimoji="0" lang="en-US" sz="1100" b="0" i="0" u="none" strike="noStrike" kern="0" cap="none" spc="2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can</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help</a:t>
            </a:r>
            <a:r>
              <a:rPr kumimoji="0" lang="en-US" sz="1100" b="0" i="0" u="none" strike="noStrike" kern="0" cap="none" spc="25" normalizeH="0" baseline="0" noProof="0" dirty="0">
                <a:ln>
                  <a:noFill/>
                </a:ln>
                <a:solidFill>
                  <a:srgbClr val="231F20"/>
                </a:solidFill>
                <a:effectLst/>
                <a:uLnTx/>
                <a:uFillTx/>
                <a:latin typeface="Arial"/>
                <a:cs typeface="Arial"/>
              </a:rPr>
              <a:t> </a:t>
            </a:r>
            <a:r>
              <a:rPr kumimoji="0" lang="en-US" sz="1100" b="0" i="0" u="none" strike="noStrike" kern="0" cap="none" spc="-20" normalizeH="0" baseline="0" noProof="0" dirty="0">
                <a:ln>
                  <a:noFill/>
                </a:ln>
                <a:solidFill>
                  <a:srgbClr val="231F20"/>
                </a:solidFill>
                <a:effectLst/>
                <a:uLnTx/>
                <a:uFillTx/>
                <a:latin typeface="Arial"/>
                <a:cs typeface="Arial"/>
              </a:rPr>
              <a:t>with </a:t>
            </a:r>
            <a:r>
              <a:rPr kumimoji="0" lang="en-US" sz="1100" b="0" i="0" u="none" strike="noStrike" kern="0" cap="none" spc="0" normalizeH="0" baseline="0" noProof="0" dirty="0">
                <a:ln>
                  <a:noFill/>
                </a:ln>
                <a:solidFill>
                  <a:srgbClr val="231F20"/>
                </a:solidFill>
                <a:effectLst/>
                <a:uLnTx/>
                <a:uFillTx/>
                <a:latin typeface="Arial"/>
                <a:cs typeface="Arial"/>
              </a:rPr>
              <a:t>board</a:t>
            </a:r>
            <a:r>
              <a:rPr kumimoji="0" lang="en-US" sz="1100" b="0" i="0" u="none" strike="noStrike" kern="0" cap="none" spc="3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training,</a:t>
            </a:r>
            <a:r>
              <a:rPr kumimoji="0" lang="en-US" sz="1100" b="0" i="0" u="none" strike="noStrike" kern="0" cap="none" spc="3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management,</a:t>
            </a:r>
            <a:r>
              <a:rPr kumimoji="0" lang="en-US" sz="1100" b="0" i="0" u="none" strike="noStrike" kern="0" cap="none" spc="3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finance,</a:t>
            </a:r>
            <a:r>
              <a:rPr kumimoji="0" lang="en-US" sz="1100" b="0" i="0" u="none" strike="noStrike" kern="0" cap="none" spc="35"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operations, </a:t>
            </a:r>
            <a:r>
              <a:rPr kumimoji="0" lang="en-US" sz="1100" b="0" i="0" u="none" strike="noStrike" kern="0" cap="none" spc="0" normalizeH="0" baseline="0" noProof="0" dirty="0">
                <a:ln>
                  <a:noFill/>
                </a:ln>
                <a:solidFill>
                  <a:srgbClr val="231F20"/>
                </a:solidFill>
                <a:effectLst/>
                <a:uLnTx/>
                <a:uFillTx/>
                <a:latin typeface="Arial"/>
                <a:cs typeface="Arial"/>
              </a:rPr>
              <a:t>maintenance,</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leak</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detection,</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water</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treatment, </a:t>
            </a:r>
            <a:r>
              <a:rPr kumimoji="0" lang="en-US" sz="1100" b="0" i="0" u="none" strike="noStrike" kern="0" cap="none" spc="0" normalizeH="0" baseline="0" noProof="0" dirty="0">
                <a:ln>
                  <a:noFill/>
                </a:ln>
                <a:solidFill>
                  <a:srgbClr val="231F20"/>
                </a:solidFill>
                <a:effectLst/>
                <a:uLnTx/>
                <a:uFillTx/>
                <a:latin typeface="Arial"/>
                <a:cs typeface="Arial"/>
              </a:rPr>
              <a:t>regulatory</a:t>
            </a:r>
            <a:r>
              <a:rPr kumimoji="0" lang="en-US" sz="1100" b="0" i="0" u="none" strike="noStrike" kern="0" cap="none" spc="5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compliance,</a:t>
            </a:r>
            <a:r>
              <a:rPr kumimoji="0" lang="en-US" sz="1100" b="0" i="0" u="none" strike="noStrike" kern="0" cap="none" spc="6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facility</a:t>
            </a:r>
            <a:r>
              <a:rPr kumimoji="0" lang="en-US" sz="1100" b="0" i="0" u="none" strike="noStrike" kern="0" cap="none" spc="55"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security,</a:t>
            </a:r>
            <a:r>
              <a:rPr kumimoji="0" lang="en-US" sz="1100" b="0" i="0" u="none" strike="noStrike" kern="0" cap="none" spc="60"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disaster</a:t>
            </a:r>
            <a:r>
              <a:rPr lang="en-US" sz="1100" kern="0" dirty="0">
                <a:solidFill>
                  <a:sysClr val="windowText" lastClr="000000"/>
                </a:solidFill>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and</a:t>
            </a:r>
            <a:r>
              <a:rPr kumimoji="0" lang="en-US" sz="1100" b="0" i="0" u="none" strike="noStrike" kern="0" cap="none" spc="5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emergency</a:t>
            </a:r>
            <a:r>
              <a:rPr kumimoji="0" lang="en-US" sz="1100" b="0" i="0" u="none" strike="noStrike" kern="0" cap="none" spc="5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assistance,</a:t>
            </a:r>
            <a:r>
              <a:rPr kumimoji="0" lang="en-US" sz="1100" b="0" i="0" u="none" strike="noStrike" kern="0" cap="none" spc="6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loan</a:t>
            </a:r>
            <a:r>
              <a:rPr kumimoji="0" lang="en-US" sz="1100" b="0" i="0" u="none" strike="noStrike" kern="0" cap="none" spc="5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application,</a:t>
            </a:r>
            <a:r>
              <a:rPr kumimoji="0" lang="en-US" sz="1100" b="0" i="0" u="none" strike="noStrike" kern="0" cap="none" spc="50" normalizeH="0" baseline="0" noProof="0" dirty="0">
                <a:ln>
                  <a:noFill/>
                </a:ln>
                <a:solidFill>
                  <a:srgbClr val="231F20"/>
                </a:solidFill>
                <a:effectLst/>
                <a:uLnTx/>
                <a:uFillTx/>
                <a:latin typeface="Arial"/>
                <a:cs typeface="Arial"/>
              </a:rPr>
              <a:t> </a:t>
            </a:r>
            <a:r>
              <a:rPr kumimoji="0" lang="en-US" sz="1100" b="0" i="0" u="none" strike="noStrike" kern="0" cap="none" spc="-25" normalizeH="0" baseline="0" noProof="0" dirty="0">
                <a:ln>
                  <a:noFill/>
                </a:ln>
                <a:solidFill>
                  <a:srgbClr val="231F20"/>
                </a:solidFill>
                <a:effectLst/>
                <a:uLnTx/>
                <a:uFillTx/>
                <a:latin typeface="Arial"/>
                <a:cs typeface="Arial"/>
              </a:rPr>
              <a:t>and </a:t>
            </a:r>
            <a:r>
              <a:rPr kumimoji="0" lang="en-US" sz="1100" b="0" i="0" u="none" strike="noStrike" kern="0" cap="none" spc="0" normalizeH="0" baseline="0" noProof="0" dirty="0">
                <a:ln>
                  <a:noFill/>
                </a:ln>
                <a:solidFill>
                  <a:srgbClr val="231F20"/>
                </a:solidFill>
                <a:effectLst/>
                <a:uLnTx/>
                <a:uFillTx/>
                <a:latin typeface="Arial"/>
                <a:cs typeface="Arial"/>
              </a:rPr>
              <a:t>reporting</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requirements.</a:t>
            </a:r>
            <a:endParaRPr lang="en-US" dirty="0"/>
          </a:p>
        </p:txBody>
      </p:sp>
      <p:sp>
        <p:nvSpPr>
          <p:cNvPr id="7" name="TextBox 6">
            <a:extLst>
              <a:ext uri="{FF2B5EF4-FFF2-40B4-BE49-F238E27FC236}">
                <a16:creationId xmlns:a16="http://schemas.microsoft.com/office/drawing/2014/main" id="{A0A5BECB-6445-3C0C-4CE5-C13EFAF858A8}"/>
              </a:ext>
            </a:extLst>
          </p:cNvPr>
          <p:cNvSpPr txBox="1"/>
          <p:nvPr/>
        </p:nvSpPr>
        <p:spPr>
          <a:xfrm>
            <a:off x="209247" y="3319996"/>
            <a:ext cx="6121152" cy="1677382"/>
          </a:xfrm>
          <a:prstGeom prst="rect">
            <a:avLst/>
          </a:prstGeom>
          <a:noFill/>
        </p:spPr>
        <p:txBody>
          <a:bodyPr wrap="square">
            <a:spAutoFit/>
          </a:bodyPr>
          <a:lstStyle/>
          <a:p>
            <a:pPr marL="12700" marR="435609">
              <a:lnSpc>
                <a:spcPts val="1810"/>
              </a:lnSpc>
              <a:defRPr/>
            </a:pPr>
            <a:r>
              <a:rPr kumimoji="0" lang="en-US" sz="1600" b="1" i="0" u="none" strike="noStrike" kern="0" cap="none" spc="0" normalizeH="0" baseline="0" noProof="0" dirty="0">
                <a:ln>
                  <a:noFill/>
                </a:ln>
                <a:solidFill>
                  <a:srgbClr val="16254C"/>
                </a:solidFill>
                <a:effectLst/>
                <a:uLnTx/>
                <a:uFillTx/>
                <a:latin typeface="Arial"/>
                <a:cs typeface="Arial"/>
              </a:rPr>
              <a:t>Emergency</a:t>
            </a:r>
            <a:r>
              <a:rPr kumimoji="0" lang="en-US" sz="1600" b="1" i="0" u="none" strike="noStrike" kern="0" cap="none" spc="-45"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Community</a:t>
            </a:r>
            <a:r>
              <a:rPr kumimoji="0" lang="en-US" sz="1600" b="1" i="0" u="none" strike="noStrike" kern="0" cap="none" spc="-45"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Water </a:t>
            </a:r>
            <a:r>
              <a:rPr kumimoji="0" lang="en-US" sz="1600" b="1" i="0" u="none" strike="noStrike" kern="0" cap="none" spc="0" normalizeH="0" baseline="0" noProof="0" dirty="0">
                <a:ln>
                  <a:noFill/>
                </a:ln>
                <a:solidFill>
                  <a:srgbClr val="16254C"/>
                </a:solidFill>
                <a:effectLst/>
                <a:uLnTx/>
                <a:uFillTx/>
                <a:latin typeface="Arial"/>
                <a:cs typeface="Arial"/>
              </a:rPr>
              <a:t>Assistance</a:t>
            </a:r>
            <a:r>
              <a:rPr kumimoji="0" lang="en-US" sz="1600" b="1" i="0" u="none" strike="noStrike" kern="0" cap="none" spc="-85"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Grants </a:t>
            </a:r>
            <a:r>
              <a:rPr lang="en-US" sz="1600" b="1" kern="0" spc="-10" dirty="0">
                <a:solidFill>
                  <a:srgbClr val="16254C"/>
                </a:solidFill>
                <a:latin typeface="Arial"/>
                <a:cs typeface="Arial"/>
              </a:rPr>
              <a:t>- Open year-round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149225">
              <a:lnSpc>
                <a:spcPct val="107000"/>
              </a:lnSpc>
              <a:spcBef>
                <a:spcPts val="900"/>
              </a:spcBef>
              <a:defRPr/>
            </a:pPr>
            <a:r>
              <a:rPr lang="en-US" sz="1100" kern="0" dirty="0">
                <a:solidFill>
                  <a:srgbClr val="231F20"/>
                </a:solidFill>
                <a:latin typeface="Arial"/>
                <a:cs typeface="Arial"/>
              </a:rPr>
              <a:t>More information</a:t>
            </a:r>
            <a:r>
              <a:rPr lang="en-US" sz="1100" kern="0" spc="-25" dirty="0">
                <a:solidFill>
                  <a:srgbClr val="231F20"/>
                </a:solidFill>
                <a:latin typeface="Arial"/>
                <a:cs typeface="Arial"/>
              </a:rPr>
              <a:t> </a:t>
            </a:r>
            <a:r>
              <a:rPr lang="en-US" sz="1100" kern="0" dirty="0">
                <a:solidFill>
                  <a:srgbClr val="231F20"/>
                </a:solidFill>
                <a:latin typeface="Arial"/>
                <a:cs typeface="Arial"/>
              </a:rPr>
              <a:t>is</a:t>
            </a:r>
            <a:r>
              <a:rPr lang="en-US" sz="1100" kern="0" spc="-25" dirty="0">
                <a:solidFill>
                  <a:srgbClr val="231F20"/>
                </a:solidFill>
                <a:latin typeface="Arial"/>
                <a:cs typeface="Arial"/>
              </a:rPr>
              <a:t> </a:t>
            </a:r>
            <a:r>
              <a:rPr lang="en-US" sz="1100" kern="0" dirty="0">
                <a:solidFill>
                  <a:srgbClr val="231F20"/>
                </a:solidFill>
                <a:latin typeface="Arial"/>
                <a:cs typeface="Arial"/>
              </a:rPr>
              <a:t>available </a:t>
            </a:r>
            <a:r>
              <a:rPr lang="en-US" sz="1100" kern="0" dirty="0">
                <a:solidFill>
                  <a:srgbClr val="231F20"/>
                </a:solidFill>
                <a:latin typeface="Arial"/>
                <a:cs typeface="Arial"/>
                <a:hlinkClick r:id="rId3"/>
              </a:rPr>
              <a:t>here</a:t>
            </a:r>
            <a:r>
              <a:rPr lang="en-US" sz="1100" kern="0" dirty="0">
                <a:solidFill>
                  <a:srgbClr val="231F20"/>
                </a:solidFill>
                <a:latin typeface="Arial"/>
                <a:cs typeface="Arial"/>
              </a:rPr>
              <a:t>.</a:t>
            </a:r>
            <a:endParaRPr kumimoji="0" lang="en-US" sz="1100" b="0" i="0" u="none" strike="noStrike" kern="0" cap="none" spc="-10" normalizeH="0" baseline="0" noProof="0" dirty="0">
              <a:ln>
                <a:noFill/>
              </a:ln>
              <a:solidFill>
                <a:srgbClr val="231F20"/>
              </a:solidFill>
              <a:effectLst/>
              <a:uLnTx/>
              <a:uFillTx/>
              <a:latin typeface="Arial"/>
              <a:cs typeface="Arial"/>
            </a:endParaRPr>
          </a:p>
          <a:p>
            <a:pPr marL="12700" marR="149225">
              <a:lnSpc>
                <a:spcPct val="107000"/>
              </a:lnSpc>
              <a:spcBef>
                <a:spcPts val="900"/>
              </a:spcBef>
              <a:defRPr/>
            </a:pPr>
            <a:r>
              <a:rPr kumimoji="0" lang="en-US" sz="1100" b="0" i="0" u="none" strike="noStrike" kern="0" cap="none" spc="-10" normalizeH="0" baseline="0" noProof="0" dirty="0">
                <a:ln>
                  <a:noFill/>
                </a:ln>
                <a:solidFill>
                  <a:srgbClr val="231F20"/>
                </a:solidFill>
                <a:effectLst/>
                <a:uLnTx/>
                <a:uFillTx/>
                <a:latin typeface="Arial"/>
                <a:cs typeface="Arial"/>
              </a:rPr>
              <a:t>This</a:t>
            </a:r>
            <a:r>
              <a:rPr kumimoji="0" lang="en-US" sz="1100" b="0" i="0" u="none" strike="noStrike" kern="0" cap="none" spc="4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program</a:t>
            </a:r>
            <a:r>
              <a:rPr kumimoji="0" lang="en-US" sz="1100" b="0" i="0" u="none" strike="noStrike" kern="0" cap="none" spc="4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helps</a:t>
            </a:r>
            <a:r>
              <a:rPr kumimoji="0" lang="en-US" sz="1100" b="0" i="0" u="none" strike="noStrike" kern="0" cap="none" spc="5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eligible</a:t>
            </a:r>
            <a:r>
              <a:rPr kumimoji="0" lang="en-US" sz="1100" b="0" i="0" u="none" strike="noStrike" kern="0" cap="none" spc="4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communities</a:t>
            </a:r>
            <a:r>
              <a:rPr kumimoji="0" lang="en-US" sz="1100" b="0" i="0" u="none" strike="noStrike" kern="0" cap="none" spc="4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prepare</a:t>
            </a:r>
            <a:r>
              <a:rPr kumimoji="0" lang="en-US" sz="1100" b="0" i="0" u="none" strike="noStrike" kern="0" cap="none" spc="50" normalizeH="0" baseline="0" noProof="0" dirty="0">
                <a:ln>
                  <a:noFill/>
                </a:ln>
                <a:solidFill>
                  <a:srgbClr val="231F20"/>
                </a:solidFill>
                <a:effectLst/>
                <a:uLnTx/>
                <a:uFillTx/>
                <a:latin typeface="Arial"/>
                <a:cs typeface="Arial"/>
              </a:rPr>
              <a:t> </a:t>
            </a:r>
            <a:r>
              <a:rPr kumimoji="0" lang="en-US" sz="1100" b="0" i="0" u="none" strike="noStrike" kern="0" cap="none" spc="-5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or</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recover</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from</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an</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emergency</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that</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threatens</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25" normalizeH="0" baseline="0" noProof="0" dirty="0">
                <a:ln>
                  <a:noFill/>
                </a:ln>
                <a:solidFill>
                  <a:srgbClr val="231F20"/>
                </a:solidFill>
                <a:effectLst/>
                <a:uLnTx/>
                <a:uFillTx/>
                <a:latin typeface="Arial"/>
                <a:cs typeface="Arial"/>
              </a:rPr>
              <a:t>the </a:t>
            </a:r>
            <a:r>
              <a:rPr kumimoji="0" lang="en-US" sz="1100" b="0" i="0" u="none" strike="noStrike" kern="0" cap="none" spc="0" normalizeH="0" baseline="0" noProof="0" dirty="0">
                <a:ln>
                  <a:noFill/>
                </a:ln>
                <a:solidFill>
                  <a:srgbClr val="231F20"/>
                </a:solidFill>
                <a:effectLst/>
                <a:uLnTx/>
                <a:uFillTx/>
                <a:latin typeface="Arial"/>
                <a:cs typeface="Arial"/>
              </a:rPr>
              <a:t>availability of</a:t>
            </a:r>
            <a:r>
              <a:rPr kumimoji="0" lang="en-US" sz="1100" b="0" i="0" u="none" strike="noStrike" kern="0" cap="none" spc="13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safe,</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reliable drinking</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25" normalizeH="0" baseline="0" noProof="0" dirty="0">
                <a:ln>
                  <a:noFill/>
                </a:ln>
                <a:solidFill>
                  <a:srgbClr val="231F20"/>
                </a:solidFill>
                <a:effectLst/>
                <a:uLnTx/>
                <a:uFillTx/>
                <a:latin typeface="Arial"/>
                <a:cs typeface="Arial"/>
              </a:rPr>
              <a:t>water.</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Grants </a:t>
            </a:r>
            <a:r>
              <a:rPr kumimoji="0" lang="en-US" sz="1100" b="0" i="0" u="none" strike="noStrike" kern="0" cap="none" spc="0" normalizeH="0" baseline="0" noProof="0" dirty="0">
                <a:ln>
                  <a:noFill/>
                </a:ln>
                <a:solidFill>
                  <a:srgbClr val="231F20"/>
                </a:solidFill>
                <a:effectLst/>
                <a:uLnTx/>
                <a:uFillTx/>
                <a:latin typeface="Arial"/>
                <a:cs typeface="Arial"/>
              </a:rPr>
              <a:t>can</a:t>
            </a:r>
            <a:r>
              <a:rPr kumimoji="0" lang="en-US" sz="1100" b="0" i="0" u="none" strike="noStrike" kern="0" cap="none" spc="2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be</a:t>
            </a:r>
            <a:r>
              <a:rPr kumimoji="0" lang="en-US" sz="1100" b="0" i="0" u="none" strike="noStrike" kern="0" cap="none" spc="2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used</a:t>
            </a:r>
            <a:r>
              <a:rPr kumimoji="0" lang="en-US" sz="1100" b="0" i="0" u="none" strike="noStrike" kern="0" cap="none" spc="2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for</a:t>
            </a:r>
            <a:r>
              <a:rPr kumimoji="0" lang="en-US" sz="1100" b="0" i="0" u="none" strike="noStrike" kern="0" cap="none" spc="2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maintenance,</a:t>
            </a:r>
            <a:r>
              <a:rPr kumimoji="0" lang="en-US" sz="1100" b="0" i="0" u="none" strike="noStrike" kern="0" cap="none" spc="2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to</a:t>
            </a:r>
            <a:r>
              <a:rPr kumimoji="0" lang="en-US" sz="1100" b="0" i="0" u="none" strike="noStrike" kern="0" cap="none" spc="3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build</a:t>
            </a:r>
            <a:r>
              <a:rPr kumimoji="0" lang="en-US" sz="1100" b="0" i="0" u="none" strike="noStrike" kern="0" cap="none" spc="25"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waterline </a:t>
            </a:r>
            <a:r>
              <a:rPr lang="en-US" sz="1100" spc="-10" dirty="0">
                <a:solidFill>
                  <a:srgbClr val="231F20"/>
                </a:solidFill>
                <a:latin typeface="Arial"/>
                <a:cs typeface="Arial"/>
              </a:rPr>
              <a:t>extensions,</a:t>
            </a:r>
            <a:r>
              <a:rPr lang="en-US" sz="1100" spc="5" dirty="0">
                <a:solidFill>
                  <a:srgbClr val="231F20"/>
                </a:solidFill>
                <a:latin typeface="Arial"/>
                <a:cs typeface="Arial"/>
              </a:rPr>
              <a:t> </a:t>
            </a:r>
            <a:r>
              <a:rPr lang="en-US" sz="1100" dirty="0">
                <a:solidFill>
                  <a:srgbClr val="231F20"/>
                </a:solidFill>
                <a:latin typeface="Arial"/>
                <a:cs typeface="Arial"/>
              </a:rPr>
              <a:t>repair</a:t>
            </a:r>
            <a:r>
              <a:rPr lang="en-US" sz="1100" spc="5" dirty="0">
                <a:solidFill>
                  <a:srgbClr val="231F20"/>
                </a:solidFill>
                <a:latin typeface="Arial"/>
                <a:cs typeface="Arial"/>
              </a:rPr>
              <a:t> </a:t>
            </a:r>
            <a:r>
              <a:rPr lang="en-US" sz="1100" dirty="0">
                <a:solidFill>
                  <a:srgbClr val="231F20"/>
                </a:solidFill>
                <a:latin typeface="Arial"/>
                <a:cs typeface="Arial"/>
              </a:rPr>
              <a:t>breaks</a:t>
            </a:r>
            <a:r>
              <a:rPr lang="en-US" sz="1100" spc="10" dirty="0">
                <a:solidFill>
                  <a:srgbClr val="231F20"/>
                </a:solidFill>
                <a:latin typeface="Arial"/>
                <a:cs typeface="Arial"/>
              </a:rPr>
              <a:t> </a:t>
            </a:r>
            <a:r>
              <a:rPr lang="en-US" sz="1100" dirty="0">
                <a:solidFill>
                  <a:srgbClr val="231F20"/>
                </a:solidFill>
                <a:latin typeface="Arial"/>
                <a:cs typeface="Arial"/>
              </a:rPr>
              <a:t>or</a:t>
            </a:r>
            <a:r>
              <a:rPr lang="en-US" sz="1100" spc="5" dirty="0">
                <a:solidFill>
                  <a:srgbClr val="231F20"/>
                </a:solidFill>
                <a:latin typeface="Arial"/>
                <a:cs typeface="Arial"/>
              </a:rPr>
              <a:t> </a:t>
            </a:r>
            <a:r>
              <a:rPr lang="en-US" sz="1100" dirty="0">
                <a:solidFill>
                  <a:srgbClr val="231F20"/>
                </a:solidFill>
                <a:latin typeface="Arial"/>
                <a:cs typeface="Arial"/>
              </a:rPr>
              <a:t>leaks</a:t>
            </a:r>
            <a:r>
              <a:rPr lang="en-US" sz="1100" spc="10" dirty="0">
                <a:solidFill>
                  <a:srgbClr val="231F20"/>
                </a:solidFill>
                <a:latin typeface="Arial"/>
                <a:cs typeface="Arial"/>
              </a:rPr>
              <a:t> </a:t>
            </a:r>
            <a:r>
              <a:rPr lang="en-US" sz="1100" dirty="0">
                <a:solidFill>
                  <a:srgbClr val="231F20"/>
                </a:solidFill>
                <a:latin typeface="Arial"/>
                <a:cs typeface="Arial"/>
              </a:rPr>
              <a:t>in</a:t>
            </a:r>
            <a:r>
              <a:rPr lang="en-US" sz="1100" spc="5" dirty="0">
                <a:solidFill>
                  <a:srgbClr val="231F20"/>
                </a:solidFill>
                <a:latin typeface="Arial"/>
                <a:cs typeface="Arial"/>
              </a:rPr>
              <a:t> </a:t>
            </a:r>
            <a:r>
              <a:rPr lang="en-US" sz="1100" spc="-10" dirty="0">
                <a:solidFill>
                  <a:srgbClr val="231F20"/>
                </a:solidFill>
                <a:latin typeface="Arial"/>
                <a:cs typeface="Arial"/>
              </a:rPr>
              <a:t>existing </a:t>
            </a:r>
            <a:r>
              <a:rPr lang="en-US" sz="1100" dirty="0">
                <a:solidFill>
                  <a:srgbClr val="231F20"/>
                </a:solidFill>
                <a:latin typeface="Arial"/>
                <a:cs typeface="Arial"/>
              </a:rPr>
              <a:t>distribution</a:t>
            </a:r>
            <a:r>
              <a:rPr lang="en-US" sz="1100" spc="10" dirty="0">
                <a:solidFill>
                  <a:srgbClr val="231F20"/>
                </a:solidFill>
                <a:latin typeface="Arial"/>
                <a:cs typeface="Arial"/>
              </a:rPr>
              <a:t> </a:t>
            </a:r>
            <a:r>
              <a:rPr lang="en-US" sz="1100" dirty="0">
                <a:solidFill>
                  <a:srgbClr val="231F20"/>
                </a:solidFill>
                <a:latin typeface="Arial"/>
                <a:cs typeface="Arial"/>
              </a:rPr>
              <a:t>lines,</a:t>
            </a:r>
            <a:r>
              <a:rPr lang="en-US" sz="1100" spc="15" dirty="0">
                <a:solidFill>
                  <a:srgbClr val="231F20"/>
                </a:solidFill>
                <a:latin typeface="Arial"/>
                <a:cs typeface="Arial"/>
              </a:rPr>
              <a:t> </a:t>
            </a:r>
            <a:r>
              <a:rPr lang="en-US" sz="1100" dirty="0">
                <a:solidFill>
                  <a:srgbClr val="231F20"/>
                </a:solidFill>
                <a:latin typeface="Arial"/>
                <a:cs typeface="Arial"/>
              </a:rPr>
              <a:t>and</a:t>
            </a:r>
            <a:r>
              <a:rPr lang="en-US" sz="1100" spc="15" dirty="0">
                <a:solidFill>
                  <a:srgbClr val="231F20"/>
                </a:solidFill>
                <a:latin typeface="Arial"/>
                <a:cs typeface="Arial"/>
              </a:rPr>
              <a:t> </a:t>
            </a:r>
            <a:r>
              <a:rPr lang="en-US" sz="1100" dirty="0">
                <a:solidFill>
                  <a:srgbClr val="231F20"/>
                </a:solidFill>
                <a:latin typeface="Arial"/>
                <a:cs typeface="Arial"/>
              </a:rPr>
              <a:t>to</a:t>
            </a:r>
            <a:r>
              <a:rPr lang="en-US" sz="1100" spc="10" dirty="0">
                <a:solidFill>
                  <a:srgbClr val="231F20"/>
                </a:solidFill>
                <a:latin typeface="Arial"/>
                <a:cs typeface="Arial"/>
              </a:rPr>
              <a:t> </a:t>
            </a:r>
            <a:r>
              <a:rPr lang="en-US" sz="1100" dirty="0">
                <a:solidFill>
                  <a:srgbClr val="231F20"/>
                </a:solidFill>
                <a:latin typeface="Arial"/>
                <a:cs typeface="Arial"/>
              </a:rPr>
              <a:t>build</a:t>
            </a:r>
            <a:r>
              <a:rPr lang="en-US" sz="1100" spc="15" dirty="0">
                <a:solidFill>
                  <a:srgbClr val="231F20"/>
                </a:solidFill>
                <a:latin typeface="Arial"/>
                <a:cs typeface="Arial"/>
              </a:rPr>
              <a:t> </a:t>
            </a:r>
            <a:r>
              <a:rPr lang="en-US" sz="1100" dirty="0">
                <a:solidFill>
                  <a:srgbClr val="231F20"/>
                </a:solidFill>
                <a:latin typeface="Arial"/>
                <a:cs typeface="Arial"/>
              </a:rPr>
              <a:t>intake</a:t>
            </a:r>
            <a:r>
              <a:rPr lang="en-US" sz="1100" spc="10" dirty="0">
                <a:solidFill>
                  <a:srgbClr val="231F20"/>
                </a:solidFill>
                <a:latin typeface="Arial"/>
                <a:cs typeface="Arial"/>
              </a:rPr>
              <a:t> </a:t>
            </a:r>
            <a:r>
              <a:rPr lang="en-US" sz="1100" dirty="0">
                <a:solidFill>
                  <a:srgbClr val="231F20"/>
                </a:solidFill>
                <a:latin typeface="Arial"/>
                <a:cs typeface="Arial"/>
              </a:rPr>
              <a:t>or</a:t>
            </a:r>
            <a:r>
              <a:rPr lang="en-US" sz="1100" spc="15" dirty="0">
                <a:solidFill>
                  <a:srgbClr val="231F20"/>
                </a:solidFill>
                <a:latin typeface="Arial"/>
                <a:cs typeface="Arial"/>
              </a:rPr>
              <a:t> </a:t>
            </a:r>
            <a:r>
              <a:rPr lang="en-US" sz="1100" spc="-10" dirty="0">
                <a:solidFill>
                  <a:srgbClr val="231F20"/>
                </a:solidFill>
                <a:latin typeface="Arial"/>
                <a:cs typeface="Arial"/>
              </a:rPr>
              <a:t>treatment facilities.</a:t>
            </a:r>
            <a:endParaRPr lang="en-US" sz="1100" dirty="0">
              <a:latin typeface="Arial"/>
              <a:cs typeface="Arial"/>
            </a:endParaRPr>
          </a:p>
        </p:txBody>
      </p:sp>
      <p:sp>
        <p:nvSpPr>
          <p:cNvPr id="10" name="TextBox 9">
            <a:extLst>
              <a:ext uri="{FF2B5EF4-FFF2-40B4-BE49-F238E27FC236}">
                <a16:creationId xmlns:a16="http://schemas.microsoft.com/office/drawing/2014/main" id="{B42B9DCC-62A8-12D1-8C03-E7C5E7AACD8A}"/>
              </a:ext>
            </a:extLst>
          </p:cNvPr>
          <p:cNvSpPr txBox="1"/>
          <p:nvPr/>
        </p:nvSpPr>
        <p:spPr>
          <a:xfrm>
            <a:off x="201967" y="5060938"/>
            <a:ext cx="6121152" cy="1314399"/>
          </a:xfrm>
          <a:prstGeom prst="rect">
            <a:avLst/>
          </a:prstGeom>
          <a:noFill/>
        </p:spPr>
        <p:txBody>
          <a:bodyPr wrap="square">
            <a:spAutoFit/>
          </a:bodyPr>
          <a:lstStyle/>
          <a:p>
            <a:pPr marL="12700" marR="333375" lvl="0" indent="0" defTabSz="914400" eaLnBrk="1" fontAlgn="auto" latinLnBrk="0" hangingPunct="1">
              <a:lnSpc>
                <a:spcPts val="1800"/>
              </a:lnSpc>
              <a:spcBef>
                <a:spcPts val="260"/>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Revolving Funds for </a:t>
            </a:r>
            <a:r>
              <a:rPr kumimoji="0" lang="en-US" sz="1600" b="1" i="0" u="none" strike="noStrike" kern="0" cap="none" spc="-10" normalizeH="0" baseline="0" noProof="0" dirty="0">
                <a:ln>
                  <a:noFill/>
                </a:ln>
                <a:solidFill>
                  <a:srgbClr val="16254C"/>
                </a:solidFill>
                <a:effectLst/>
                <a:uLnTx/>
                <a:uFillTx/>
                <a:latin typeface="Arial"/>
                <a:cs typeface="Arial"/>
              </a:rPr>
              <a:t>Financing </a:t>
            </a:r>
            <a:r>
              <a:rPr kumimoji="0" lang="en-US" sz="1600" b="1" i="0" u="none" strike="noStrike" kern="0" cap="none" spc="0" normalizeH="0" baseline="0" noProof="0" dirty="0">
                <a:ln>
                  <a:noFill/>
                </a:ln>
                <a:solidFill>
                  <a:srgbClr val="16254C"/>
                </a:solidFill>
                <a:effectLst/>
                <a:uLnTx/>
                <a:uFillTx/>
                <a:latin typeface="Arial"/>
                <a:cs typeface="Arial"/>
              </a:rPr>
              <a:t>Water</a:t>
            </a:r>
            <a:r>
              <a:rPr kumimoji="0" lang="en-US" sz="1600" b="1" i="0" u="none" strike="noStrike" kern="0" cap="none" spc="-45"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and</a:t>
            </a:r>
            <a:r>
              <a:rPr kumimoji="0" lang="en-US" sz="1600" b="1" i="0" u="none" strike="noStrike" kern="0" cap="none" spc="-40"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Wastewater</a:t>
            </a:r>
            <a:r>
              <a:rPr kumimoji="0" lang="en-US" sz="1600" b="1" i="0" u="none" strike="noStrike" kern="0" cap="none" spc="-40"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Projects – Closed/Summer</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5080">
              <a:lnSpc>
                <a:spcPct val="106300"/>
              </a:lnSpc>
              <a:spcBef>
                <a:spcPts val="900"/>
              </a:spcBef>
              <a:defRPr/>
            </a:pPr>
            <a:r>
              <a:rPr lang="en-US" sz="1100" kern="0" dirty="0">
                <a:solidFill>
                  <a:srgbClr val="231F20"/>
                </a:solidFill>
                <a:latin typeface="Arial"/>
                <a:cs typeface="Arial"/>
              </a:rPr>
              <a:t>More information</a:t>
            </a:r>
            <a:r>
              <a:rPr lang="en-US" sz="1100" kern="0" spc="-25" dirty="0">
                <a:solidFill>
                  <a:srgbClr val="231F20"/>
                </a:solidFill>
                <a:latin typeface="Arial"/>
                <a:cs typeface="Arial"/>
              </a:rPr>
              <a:t> </a:t>
            </a:r>
            <a:r>
              <a:rPr lang="en-US" sz="1100" kern="0" dirty="0">
                <a:solidFill>
                  <a:srgbClr val="231F20"/>
                </a:solidFill>
                <a:latin typeface="Arial"/>
                <a:cs typeface="Arial"/>
              </a:rPr>
              <a:t>is</a:t>
            </a:r>
            <a:r>
              <a:rPr lang="en-US" sz="1100" kern="0" spc="-25" dirty="0">
                <a:solidFill>
                  <a:srgbClr val="231F20"/>
                </a:solidFill>
                <a:latin typeface="Arial"/>
                <a:cs typeface="Arial"/>
              </a:rPr>
              <a:t> </a:t>
            </a:r>
            <a:r>
              <a:rPr lang="en-US" sz="1100" kern="0" dirty="0">
                <a:solidFill>
                  <a:srgbClr val="231F20"/>
                </a:solidFill>
                <a:latin typeface="Arial"/>
                <a:cs typeface="Arial"/>
              </a:rPr>
              <a:t>available </a:t>
            </a:r>
            <a:r>
              <a:rPr lang="en-US" sz="1100" kern="0" dirty="0">
                <a:solidFill>
                  <a:srgbClr val="231F20"/>
                </a:solidFill>
                <a:latin typeface="Arial"/>
                <a:cs typeface="Arial"/>
                <a:hlinkClick r:id="rId4"/>
              </a:rPr>
              <a:t>here</a:t>
            </a:r>
            <a:r>
              <a:rPr lang="en-US" sz="1100" kern="0" dirty="0">
                <a:solidFill>
                  <a:srgbClr val="231F20"/>
                </a:solidFill>
                <a:latin typeface="Arial"/>
                <a:cs typeface="Arial"/>
              </a:rPr>
              <a:t>.</a:t>
            </a:r>
            <a:endParaRPr kumimoji="0" lang="en-US" sz="1100" b="0" i="0" u="none" strike="noStrike" kern="0" cap="none" spc="-10" normalizeH="0" baseline="0" noProof="0" dirty="0">
              <a:ln>
                <a:noFill/>
              </a:ln>
              <a:solidFill>
                <a:srgbClr val="231F20"/>
              </a:solidFill>
              <a:effectLst/>
              <a:uLnTx/>
              <a:uFillTx/>
              <a:latin typeface="Arial"/>
              <a:cs typeface="Arial"/>
            </a:endParaRPr>
          </a:p>
          <a:p>
            <a:pPr marL="12700" marR="5080" lvl="0" indent="0" defTabSz="914400" eaLnBrk="1" fontAlgn="auto" latinLnBrk="0" hangingPunct="1">
              <a:lnSpc>
                <a:spcPct val="106300"/>
              </a:lnSpc>
              <a:spcBef>
                <a:spcPts val="900"/>
              </a:spcBef>
              <a:spcAft>
                <a:spcPts val="0"/>
              </a:spcAft>
              <a:buClrTx/>
              <a:buSzTx/>
              <a:buFontTx/>
              <a:buNone/>
              <a:tabLst/>
              <a:defRPr/>
            </a:pPr>
            <a:r>
              <a:rPr kumimoji="0" lang="en-US" sz="1100" b="0" i="0" u="none" strike="noStrike" kern="0" cap="none" spc="-10" normalizeH="0" baseline="0" noProof="0" dirty="0">
                <a:ln>
                  <a:noFill/>
                </a:ln>
                <a:solidFill>
                  <a:srgbClr val="231F20"/>
                </a:solidFill>
                <a:effectLst/>
                <a:uLnTx/>
                <a:uFillTx/>
                <a:latin typeface="Arial"/>
                <a:cs typeface="Arial"/>
              </a:rPr>
              <a:t>This</a:t>
            </a:r>
            <a:r>
              <a:rPr kumimoji="0" lang="en-US" sz="1100" b="0" i="0" u="none" strike="noStrike" kern="0" cap="none" spc="4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program</a:t>
            </a:r>
            <a:r>
              <a:rPr kumimoji="0" lang="en-US" sz="1100" b="0" i="0" u="none" strike="noStrike" kern="0" cap="none" spc="4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helps</a:t>
            </a:r>
            <a:r>
              <a:rPr kumimoji="0" lang="en-US" sz="1100" b="0" i="0" u="none" strike="noStrike" kern="0" cap="none" spc="4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qualified</a:t>
            </a:r>
            <a:r>
              <a:rPr kumimoji="0" lang="en-US" sz="1100" b="0" i="0" u="none" strike="noStrike" kern="0" cap="none" spc="4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nonprofits</a:t>
            </a:r>
            <a:r>
              <a:rPr kumimoji="0" lang="en-US" sz="1100" b="0" i="0" u="none" strike="noStrike" kern="0" cap="none" spc="45"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create </a:t>
            </a:r>
            <a:r>
              <a:rPr kumimoji="0" lang="en-US" sz="1100" b="0" i="0" u="none" strike="noStrike" kern="0" cap="none" spc="0" normalizeH="0" baseline="0" noProof="0" dirty="0">
                <a:ln>
                  <a:noFill/>
                </a:ln>
                <a:solidFill>
                  <a:srgbClr val="231F20"/>
                </a:solidFill>
                <a:effectLst/>
                <a:uLnTx/>
                <a:uFillTx/>
                <a:latin typeface="Arial"/>
                <a:cs typeface="Arial"/>
              </a:rPr>
              <a:t>revolving</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loan</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funds</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that</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provide</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financing</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to</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extend </a:t>
            </a:r>
            <a:r>
              <a:rPr kumimoji="0" lang="en-US" sz="1100" b="0" i="0" u="none" strike="noStrike" kern="0" cap="none" spc="0" normalizeH="0" baseline="0" noProof="0" dirty="0">
                <a:ln>
                  <a:noFill/>
                </a:ln>
                <a:solidFill>
                  <a:srgbClr val="231F20"/>
                </a:solidFill>
                <a:effectLst/>
                <a:uLnTx/>
                <a:uFillTx/>
                <a:latin typeface="Arial"/>
                <a:cs typeface="Arial"/>
              </a:rPr>
              <a:t>and</a:t>
            </a:r>
            <a:r>
              <a:rPr kumimoji="0" lang="en-US" sz="1100" b="0" i="0" u="none" strike="noStrike" kern="0" cap="none" spc="1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improve</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water</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and</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waste</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disposal</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systems</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25" normalizeH="0" baseline="0" noProof="0" dirty="0">
                <a:ln>
                  <a:noFill/>
                </a:ln>
                <a:solidFill>
                  <a:srgbClr val="231F20"/>
                </a:solidFill>
                <a:effectLst/>
                <a:uLnTx/>
                <a:uFillTx/>
                <a:latin typeface="Arial"/>
                <a:cs typeface="Arial"/>
              </a:rPr>
              <a:t>in </a:t>
            </a:r>
            <a:r>
              <a:rPr kumimoji="0" lang="en-US" sz="1100" b="0" i="0" u="none" strike="noStrike" kern="0" cap="none" spc="0" normalizeH="0" baseline="0" noProof="0" dirty="0">
                <a:ln>
                  <a:noFill/>
                </a:ln>
                <a:solidFill>
                  <a:srgbClr val="231F20"/>
                </a:solidFill>
                <a:effectLst/>
                <a:uLnTx/>
                <a:uFillTx/>
                <a:latin typeface="Arial"/>
                <a:cs typeface="Arial"/>
              </a:rPr>
              <a:t>rural</a:t>
            </a:r>
            <a:r>
              <a:rPr kumimoji="0" lang="en-US" sz="1100" b="0" i="0" u="none" strike="noStrike" kern="0" cap="none" spc="1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areas.</a:t>
            </a:r>
            <a:r>
              <a:rPr kumimoji="0" lang="en-US" sz="1100" b="0" i="0" u="none" strike="noStrike" kern="0" cap="none" spc="10" normalizeH="0" baseline="0" noProof="0" dirty="0">
                <a:ln>
                  <a:noFill/>
                </a:ln>
                <a:solidFill>
                  <a:srgbClr val="231F20"/>
                </a:solidFill>
                <a:effectLst/>
                <a:uLnTx/>
                <a:uFillTx/>
                <a:latin typeface="Arial"/>
                <a:cs typeface="Arial"/>
              </a:rPr>
              <a:t> </a:t>
            </a:r>
            <a:endParaRPr lang="en-US" dirty="0"/>
          </a:p>
        </p:txBody>
      </p:sp>
      <p:sp>
        <p:nvSpPr>
          <p:cNvPr id="20" name="TextBox 19">
            <a:extLst>
              <a:ext uri="{FF2B5EF4-FFF2-40B4-BE49-F238E27FC236}">
                <a16:creationId xmlns:a16="http://schemas.microsoft.com/office/drawing/2014/main" id="{C3F6E26B-BE70-88E0-C33B-575539170AA2}"/>
              </a:ext>
            </a:extLst>
          </p:cNvPr>
          <p:cNvSpPr txBox="1"/>
          <p:nvPr/>
        </p:nvSpPr>
        <p:spPr>
          <a:xfrm>
            <a:off x="6471200" y="2867564"/>
            <a:ext cx="5511553" cy="1291123"/>
          </a:xfrm>
          <a:prstGeom prst="rect">
            <a:avLst/>
          </a:prstGeom>
          <a:noFill/>
        </p:spPr>
        <p:txBody>
          <a:bodyPr wrap="square">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Solid</a:t>
            </a:r>
            <a:r>
              <a:rPr kumimoji="0" lang="en-US" sz="1600" b="1" i="0" u="none" strike="noStrike" kern="0" cap="none" spc="-35"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Waste</a:t>
            </a:r>
            <a:r>
              <a:rPr kumimoji="0" lang="en-US" sz="1600" b="1" i="0" u="none" strike="noStrike" kern="0" cap="none" spc="-30"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Management</a:t>
            </a:r>
            <a:r>
              <a:rPr kumimoji="0" lang="en-US" sz="1600" b="1" i="0" u="none" strike="noStrike" kern="0" cap="none" spc="-30"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Grants – Closed/Fall</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5080">
              <a:lnSpc>
                <a:spcPct val="107900"/>
              </a:lnSpc>
              <a:spcBef>
                <a:spcPts val="900"/>
              </a:spcBef>
              <a:defRPr/>
            </a:pPr>
            <a:r>
              <a:rPr lang="en-US" sz="1100" kern="0" dirty="0">
                <a:solidFill>
                  <a:srgbClr val="231F20"/>
                </a:solidFill>
                <a:latin typeface="Arial"/>
                <a:cs typeface="Arial"/>
              </a:rPr>
              <a:t>More information</a:t>
            </a:r>
            <a:r>
              <a:rPr lang="en-US" sz="1100" kern="0" spc="-25" dirty="0">
                <a:solidFill>
                  <a:srgbClr val="231F20"/>
                </a:solidFill>
                <a:latin typeface="Arial"/>
                <a:cs typeface="Arial"/>
              </a:rPr>
              <a:t> </a:t>
            </a:r>
            <a:r>
              <a:rPr lang="en-US" sz="1100" kern="0" dirty="0">
                <a:solidFill>
                  <a:srgbClr val="231F20"/>
                </a:solidFill>
                <a:latin typeface="Arial"/>
                <a:cs typeface="Arial"/>
              </a:rPr>
              <a:t>is</a:t>
            </a:r>
            <a:r>
              <a:rPr lang="en-US" sz="1100" kern="0" spc="-25" dirty="0">
                <a:solidFill>
                  <a:srgbClr val="231F20"/>
                </a:solidFill>
                <a:latin typeface="Arial"/>
                <a:cs typeface="Arial"/>
              </a:rPr>
              <a:t> </a:t>
            </a:r>
            <a:r>
              <a:rPr lang="en-US" sz="1100" kern="0" dirty="0">
                <a:solidFill>
                  <a:srgbClr val="231F20"/>
                </a:solidFill>
                <a:latin typeface="Arial"/>
                <a:cs typeface="Arial"/>
              </a:rPr>
              <a:t>available </a:t>
            </a:r>
            <a:r>
              <a:rPr lang="en-US" sz="1100" kern="0" dirty="0">
                <a:solidFill>
                  <a:srgbClr val="231F20"/>
                </a:solidFill>
                <a:latin typeface="Arial"/>
                <a:cs typeface="Arial"/>
                <a:hlinkClick r:id="rId5"/>
              </a:rPr>
              <a:t>here</a:t>
            </a:r>
            <a:r>
              <a:rPr lang="en-US" sz="1100" kern="0" dirty="0">
                <a:solidFill>
                  <a:srgbClr val="231F20"/>
                </a:solidFill>
                <a:latin typeface="Arial"/>
                <a:cs typeface="Arial"/>
              </a:rPr>
              <a:t>.</a:t>
            </a:r>
            <a:endParaRPr kumimoji="0" lang="en-US" sz="1100" b="0" i="0" u="none" strike="noStrike" kern="0" cap="none" spc="-10" normalizeH="0" baseline="0" noProof="0" dirty="0">
              <a:ln>
                <a:noFill/>
              </a:ln>
              <a:solidFill>
                <a:srgbClr val="231F20"/>
              </a:solidFill>
              <a:effectLst/>
              <a:uLnTx/>
              <a:uFillTx/>
              <a:latin typeface="Arial"/>
              <a:cs typeface="Arial"/>
            </a:endParaRPr>
          </a:p>
          <a:p>
            <a:pPr marL="12700" marR="5080" lvl="0" indent="0" defTabSz="914400" eaLnBrk="1" fontAlgn="auto" latinLnBrk="0" hangingPunct="1">
              <a:lnSpc>
                <a:spcPct val="107900"/>
              </a:lnSpc>
              <a:spcBef>
                <a:spcPts val="900"/>
              </a:spcBef>
              <a:spcAft>
                <a:spcPts val="0"/>
              </a:spcAft>
              <a:buClrTx/>
              <a:buSzTx/>
              <a:buFontTx/>
              <a:buNone/>
              <a:tabLst/>
              <a:defRPr/>
            </a:pPr>
            <a:r>
              <a:rPr kumimoji="0" lang="en-US" sz="1100" b="0" i="0" u="none" strike="noStrike" kern="0" cap="none" spc="-10" normalizeH="0" baseline="0" noProof="0" dirty="0">
                <a:ln>
                  <a:noFill/>
                </a:ln>
                <a:solidFill>
                  <a:srgbClr val="231F20"/>
                </a:solidFill>
                <a:effectLst/>
                <a:uLnTx/>
                <a:uFillTx/>
                <a:latin typeface="Arial"/>
                <a:cs typeface="Arial"/>
              </a:rPr>
              <a:t>This</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program</a:t>
            </a:r>
            <a:r>
              <a:rPr kumimoji="0" lang="en-US" sz="1100" b="0" i="0" u="none" strike="noStrike" kern="0" cap="none" spc="1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reduces</a:t>
            </a:r>
            <a:r>
              <a:rPr kumimoji="0" lang="en-US" sz="1100" b="0" i="0" u="none" strike="noStrike" kern="0" cap="none" spc="1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or</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eliminates</a:t>
            </a:r>
            <a:r>
              <a:rPr kumimoji="0" lang="en-US" sz="1100" b="0" i="0" u="none" strike="noStrike" kern="0" cap="none" spc="1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water</a:t>
            </a:r>
            <a:r>
              <a:rPr kumimoji="0" lang="en-US" sz="1100" b="0" i="0" u="none" strike="noStrike" kern="0" cap="none" spc="10"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pollution </a:t>
            </a:r>
            <a:r>
              <a:rPr kumimoji="0" lang="en-US" sz="1100" b="0" i="0" u="none" strike="noStrike" kern="0" cap="none" spc="0" normalizeH="0" baseline="0" noProof="0" dirty="0">
                <a:ln>
                  <a:noFill/>
                </a:ln>
                <a:solidFill>
                  <a:srgbClr val="231F20"/>
                </a:solidFill>
                <a:effectLst/>
                <a:uLnTx/>
                <a:uFillTx/>
                <a:latin typeface="Arial"/>
                <a:cs typeface="Arial"/>
              </a:rPr>
              <a:t>by</a:t>
            </a:r>
            <a:r>
              <a:rPr kumimoji="0" lang="en-US" sz="1100" b="0" i="0" u="none" strike="noStrike" kern="0" cap="none" spc="5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providing</a:t>
            </a:r>
            <a:r>
              <a:rPr kumimoji="0" lang="en-US" sz="1100" b="0" i="0" u="none" strike="noStrike" kern="0" cap="none" spc="5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funding</a:t>
            </a:r>
            <a:r>
              <a:rPr kumimoji="0" lang="en-US" sz="1100" b="0" i="0" u="none" strike="noStrike" kern="0" cap="none" spc="5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to</a:t>
            </a:r>
            <a:r>
              <a:rPr kumimoji="0" lang="en-US" sz="1100" b="0" i="0" u="none" strike="noStrike" kern="0" cap="none" spc="5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eligible</a:t>
            </a:r>
            <a:r>
              <a:rPr kumimoji="0" lang="en-US" sz="1100" b="0" i="0" u="none" strike="noStrike" kern="0" cap="none" spc="5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organizations</a:t>
            </a:r>
            <a:r>
              <a:rPr kumimoji="0" lang="en-US" sz="1100" b="0" i="0" u="none" strike="noStrike" kern="0" cap="none" spc="50" normalizeH="0" baseline="0" noProof="0" dirty="0">
                <a:ln>
                  <a:noFill/>
                </a:ln>
                <a:solidFill>
                  <a:srgbClr val="231F20"/>
                </a:solidFill>
                <a:effectLst/>
                <a:uLnTx/>
                <a:uFillTx/>
                <a:latin typeface="Arial"/>
                <a:cs typeface="Arial"/>
              </a:rPr>
              <a:t> </a:t>
            </a:r>
            <a:r>
              <a:rPr kumimoji="0" lang="en-US" sz="1100" b="0" i="0" u="none" strike="noStrike" kern="0" cap="none" spc="-20" normalizeH="0" baseline="0" noProof="0" dirty="0">
                <a:ln>
                  <a:noFill/>
                </a:ln>
                <a:solidFill>
                  <a:srgbClr val="231F20"/>
                </a:solidFill>
                <a:effectLst/>
                <a:uLnTx/>
                <a:uFillTx/>
                <a:latin typeface="Arial"/>
                <a:cs typeface="Arial"/>
              </a:rPr>
              <a:t>that </a:t>
            </a:r>
            <a:r>
              <a:rPr kumimoji="0" lang="en-US" sz="1100" b="0" i="0" u="none" strike="noStrike" kern="0" cap="none" spc="0" normalizeH="0" baseline="0" noProof="0" dirty="0">
                <a:ln>
                  <a:noFill/>
                </a:ln>
                <a:solidFill>
                  <a:srgbClr val="231F20"/>
                </a:solidFill>
                <a:effectLst/>
                <a:uLnTx/>
                <a:uFillTx/>
                <a:latin typeface="Arial"/>
                <a:cs typeface="Arial"/>
              </a:rPr>
              <a:t>provide</a:t>
            </a:r>
            <a:r>
              <a:rPr kumimoji="0" lang="en-US" sz="1100" b="0" i="0" u="none" strike="noStrike" kern="0" cap="none" spc="3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technical</a:t>
            </a:r>
            <a:r>
              <a:rPr kumimoji="0" lang="en-US" sz="1100" b="0" i="0" u="none" strike="noStrike" kern="0" cap="none" spc="4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assistance</a:t>
            </a:r>
            <a:r>
              <a:rPr kumimoji="0" lang="en-US" sz="1100" b="0" i="0" u="none" strike="noStrike" kern="0" cap="none" spc="4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or</a:t>
            </a:r>
            <a:r>
              <a:rPr kumimoji="0" lang="en-US" sz="1100" b="0" i="0" u="none" strike="noStrike" kern="0" cap="none" spc="4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training</a:t>
            </a:r>
            <a:r>
              <a:rPr kumimoji="0" lang="en-US" sz="1100" b="0" i="0" u="none" strike="noStrike" kern="0" cap="none" spc="3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to</a:t>
            </a:r>
            <a:r>
              <a:rPr kumimoji="0" lang="en-US" sz="1100" b="0" i="0" u="none" strike="noStrike" kern="0" cap="none" spc="40"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improve </a:t>
            </a:r>
            <a:r>
              <a:rPr kumimoji="0" lang="en-US" sz="1100" b="0" i="0" u="none" strike="noStrike" kern="0" cap="none" spc="0" normalizeH="0" baseline="0" noProof="0" dirty="0">
                <a:ln>
                  <a:noFill/>
                </a:ln>
                <a:solidFill>
                  <a:srgbClr val="231F20"/>
                </a:solidFill>
                <a:effectLst/>
                <a:uLnTx/>
                <a:uFillTx/>
                <a:latin typeface="Arial"/>
                <a:cs typeface="Arial"/>
              </a:rPr>
              <a:t>the</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planning</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and</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management</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of</a:t>
            </a:r>
            <a:r>
              <a:rPr kumimoji="0" lang="en-US" sz="1100" b="0" i="0" u="none" strike="noStrike" kern="0" cap="none" spc="15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solid</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waste</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sites. </a:t>
            </a:r>
            <a:endParaRPr lang="en-US" dirty="0"/>
          </a:p>
        </p:txBody>
      </p:sp>
      <p:sp>
        <p:nvSpPr>
          <p:cNvPr id="2" name="TextBox 1">
            <a:extLst>
              <a:ext uri="{FF2B5EF4-FFF2-40B4-BE49-F238E27FC236}">
                <a16:creationId xmlns:a16="http://schemas.microsoft.com/office/drawing/2014/main" id="{D895543A-58A0-ECBD-9CCC-7C540C21BD90}"/>
              </a:ext>
            </a:extLst>
          </p:cNvPr>
          <p:cNvSpPr txBox="1"/>
          <p:nvPr/>
        </p:nvSpPr>
        <p:spPr>
          <a:xfrm>
            <a:off x="6478480" y="1381051"/>
            <a:ext cx="5582456" cy="1493807"/>
          </a:xfrm>
          <a:prstGeom prst="rect">
            <a:avLst/>
          </a:prstGeom>
          <a:noFill/>
        </p:spPr>
        <p:txBody>
          <a:bodyPr wrap="square">
            <a:spAutoFit/>
          </a:bodyPr>
          <a:lstStyle/>
          <a:p>
            <a:pPr marL="12700" marR="172085">
              <a:lnSpc>
                <a:spcPts val="1800"/>
              </a:lnSpc>
              <a:spcBef>
                <a:spcPts val="260"/>
              </a:spcBef>
              <a:defRPr/>
            </a:pPr>
            <a:r>
              <a:rPr kumimoji="0" lang="en-US" sz="1600" b="1" i="0" u="none" strike="noStrike" kern="0" cap="none" spc="0" normalizeH="0" baseline="0" noProof="0" dirty="0">
                <a:ln>
                  <a:noFill/>
                </a:ln>
                <a:solidFill>
                  <a:srgbClr val="16254C"/>
                </a:solidFill>
                <a:effectLst/>
                <a:uLnTx/>
                <a:uFillTx/>
                <a:latin typeface="Arial"/>
                <a:cs typeface="Arial"/>
              </a:rPr>
              <a:t>Water</a:t>
            </a:r>
            <a:r>
              <a:rPr kumimoji="0" lang="en-US" sz="1600" b="1" i="0" u="none" strike="noStrike" kern="0" cap="none" spc="-50"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and</a:t>
            </a:r>
            <a:r>
              <a:rPr kumimoji="0" lang="en-US" sz="1600" b="1" i="0" u="none" strike="noStrike" kern="0" cap="none" spc="-45"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Waste</a:t>
            </a:r>
            <a:r>
              <a:rPr kumimoji="0" lang="en-US" sz="1600" b="1" i="0" u="none" strike="noStrike" kern="0" cap="none" spc="-45"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Disposal</a:t>
            </a:r>
            <a:r>
              <a:rPr kumimoji="0" lang="en-US" sz="1600" b="1" i="0" u="none" strike="noStrike" kern="0" cap="none" spc="-45" normalizeH="0" baseline="0" noProof="0" dirty="0">
                <a:ln>
                  <a:noFill/>
                </a:ln>
                <a:solidFill>
                  <a:srgbClr val="16254C"/>
                </a:solidFill>
                <a:effectLst/>
                <a:uLnTx/>
                <a:uFillTx/>
                <a:latin typeface="Arial"/>
                <a:cs typeface="Arial"/>
              </a:rPr>
              <a:t> </a:t>
            </a:r>
            <a:r>
              <a:rPr kumimoji="0" lang="en-US" sz="1600" b="1" i="0" u="none" strike="noStrike" kern="0" cap="none" spc="-20" normalizeH="0" baseline="0" noProof="0" dirty="0">
                <a:ln>
                  <a:noFill/>
                </a:ln>
                <a:solidFill>
                  <a:srgbClr val="16254C"/>
                </a:solidFill>
                <a:effectLst/>
                <a:uLnTx/>
                <a:uFillTx/>
                <a:latin typeface="Arial"/>
                <a:cs typeface="Arial"/>
              </a:rPr>
              <a:t>Loans, Grants, and Loan </a:t>
            </a:r>
            <a:r>
              <a:rPr kumimoji="0" lang="en-US" sz="1600" b="1" i="0" u="none" strike="noStrike" kern="0" cap="none" spc="-10" normalizeH="0" baseline="0" noProof="0" dirty="0">
                <a:ln>
                  <a:noFill/>
                </a:ln>
                <a:solidFill>
                  <a:srgbClr val="16254C"/>
                </a:solidFill>
                <a:effectLst/>
                <a:uLnTx/>
                <a:uFillTx/>
                <a:latin typeface="Arial"/>
                <a:cs typeface="Arial"/>
              </a:rPr>
              <a:t>Guarantees</a:t>
            </a:r>
            <a:r>
              <a:rPr lang="en-US" sz="1600" b="1" kern="0" spc="-10" dirty="0">
                <a:solidFill>
                  <a:srgbClr val="16254C"/>
                </a:solidFill>
                <a:latin typeface="Arial"/>
                <a:cs typeface="Arial"/>
              </a:rPr>
              <a:t> - Open year-round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44450">
              <a:lnSpc>
                <a:spcPct val="106100"/>
              </a:lnSpc>
              <a:spcBef>
                <a:spcPts val="894"/>
              </a:spcBef>
              <a:defRPr/>
            </a:pPr>
            <a:r>
              <a:rPr lang="en-US" sz="1100" kern="0" dirty="0">
                <a:solidFill>
                  <a:srgbClr val="231F20"/>
                </a:solidFill>
                <a:latin typeface="Arial"/>
                <a:cs typeface="Arial"/>
              </a:rPr>
              <a:t>More information</a:t>
            </a:r>
            <a:r>
              <a:rPr lang="en-US" sz="1100" kern="0" spc="-25" dirty="0">
                <a:solidFill>
                  <a:srgbClr val="231F20"/>
                </a:solidFill>
                <a:latin typeface="Arial"/>
                <a:cs typeface="Arial"/>
              </a:rPr>
              <a:t> </a:t>
            </a:r>
            <a:r>
              <a:rPr lang="en-US" sz="1100" kern="0" dirty="0">
                <a:solidFill>
                  <a:srgbClr val="231F20"/>
                </a:solidFill>
                <a:latin typeface="Arial"/>
                <a:cs typeface="Arial"/>
              </a:rPr>
              <a:t>is</a:t>
            </a:r>
            <a:r>
              <a:rPr lang="en-US" sz="1100" kern="0" spc="-25" dirty="0">
                <a:solidFill>
                  <a:srgbClr val="231F20"/>
                </a:solidFill>
                <a:latin typeface="Arial"/>
                <a:cs typeface="Arial"/>
              </a:rPr>
              <a:t> </a:t>
            </a:r>
            <a:r>
              <a:rPr lang="en-US" sz="1100" kern="0" dirty="0">
                <a:solidFill>
                  <a:srgbClr val="231F20"/>
                </a:solidFill>
                <a:latin typeface="Arial"/>
                <a:cs typeface="Arial"/>
              </a:rPr>
              <a:t>available </a:t>
            </a:r>
            <a:r>
              <a:rPr lang="en-US" sz="1100" kern="0" dirty="0">
                <a:solidFill>
                  <a:srgbClr val="231F20"/>
                </a:solidFill>
                <a:latin typeface="Arial"/>
                <a:cs typeface="Arial"/>
                <a:hlinkClick r:id="rId6"/>
              </a:rPr>
              <a:t>here</a:t>
            </a:r>
            <a:r>
              <a:rPr lang="en-US" sz="1100" kern="0" dirty="0">
                <a:solidFill>
                  <a:srgbClr val="231F20"/>
                </a:solidFill>
                <a:latin typeface="Arial"/>
                <a:cs typeface="Arial"/>
              </a:rPr>
              <a:t> and </a:t>
            </a:r>
            <a:r>
              <a:rPr lang="en-US" sz="1100" kern="0" dirty="0">
                <a:solidFill>
                  <a:srgbClr val="231F20"/>
                </a:solidFill>
                <a:latin typeface="Arial"/>
                <a:cs typeface="Arial"/>
                <a:hlinkClick r:id="rId7"/>
              </a:rPr>
              <a:t>here</a:t>
            </a:r>
            <a:r>
              <a:rPr lang="en-US" sz="1100" kern="0" dirty="0">
                <a:solidFill>
                  <a:srgbClr val="231F20"/>
                </a:solidFill>
                <a:latin typeface="Arial"/>
                <a:cs typeface="Arial"/>
              </a:rPr>
              <a:t>.</a:t>
            </a:r>
            <a:endParaRPr kumimoji="0" lang="en-US" sz="1100" b="0" i="0" u="none" strike="noStrike" kern="0" cap="none" spc="-10" normalizeH="0" baseline="0" noProof="0" dirty="0">
              <a:ln>
                <a:noFill/>
              </a:ln>
              <a:solidFill>
                <a:srgbClr val="231F20"/>
              </a:solidFill>
              <a:effectLst/>
              <a:uLnTx/>
              <a:uFillTx/>
              <a:latin typeface="Arial"/>
              <a:cs typeface="Arial"/>
            </a:endParaRPr>
          </a:p>
          <a:p>
            <a:pPr marL="12700" marR="44450" lvl="0" indent="0" defTabSz="914400" eaLnBrk="1" fontAlgn="auto" latinLnBrk="0" hangingPunct="1">
              <a:lnSpc>
                <a:spcPct val="106100"/>
              </a:lnSpc>
              <a:spcBef>
                <a:spcPts val="894"/>
              </a:spcBef>
              <a:spcAft>
                <a:spcPts val="0"/>
              </a:spcAft>
              <a:buClrTx/>
              <a:buSzTx/>
              <a:buFontTx/>
              <a:buNone/>
              <a:tabLst/>
              <a:defRPr/>
            </a:pPr>
            <a:r>
              <a:rPr kumimoji="0" lang="en-US" sz="1100" b="0" i="0" u="none" strike="noStrike" kern="0" cap="none" spc="-10" normalizeH="0" baseline="0" noProof="0" dirty="0">
                <a:ln>
                  <a:noFill/>
                </a:ln>
                <a:solidFill>
                  <a:srgbClr val="231F20"/>
                </a:solidFill>
                <a:effectLst/>
                <a:uLnTx/>
                <a:uFillTx/>
                <a:latin typeface="Arial"/>
                <a:cs typeface="Arial"/>
              </a:rPr>
              <a:t>This</a:t>
            </a:r>
            <a:r>
              <a:rPr kumimoji="0" lang="en-US" sz="1100" b="0" i="0" u="none" strike="noStrike" kern="0" cap="none" spc="2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program</a:t>
            </a:r>
            <a:r>
              <a:rPr kumimoji="0" lang="en-US" sz="1100" b="0" i="0" u="none" strike="noStrike" kern="0" cap="none" spc="3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helps</a:t>
            </a:r>
            <a:r>
              <a:rPr kumimoji="0" lang="en-US" sz="1100" b="0" i="0" u="none" strike="noStrike" kern="0" cap="none" spc="2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private</a:t>
            </a:r>
            <a:r>
              <a:rPr kumimoji="0" lang="en-US" sz="1100" b="0" i="0" u="none" strike="noStrike" kern="0" cap="none" spc="3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lenders</a:t>
            </a:r>
            <a:r>
              <a:rPr kumimoji="0" lang="en-US" sz="1100" b="0" i="0" u="none" strike="noStrike" kern="0" cap="none" spc="25"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provide </a:t>
            </a:r>
            <a:r>
              <a:rPr kumimoji="0" lang="en-US" sz="1100" b="0" i="0" u="none" strike="noStrike" kern="0" cap="none" spc="0" normalizeH="0" baseline="0" noProof="0" dirty="0">
                <a:ln>
                  <a:noFill/>
                </a:ln>
                <a:solidFill>
                  <a:srgbClr val="231F20"/>
                </a:solidFill>
                <a:effectLst/>
                <a:uLnTx/>
                <a:uFillTx/>
                <a:latin typeface="Arial"/>
                <a:cs typeface="Arial"/>
              </a:rPr>
              <a:t>affordable</a:t>
            </a:r>
            <a:r>
              <a:rPr kumimoji="0" lang="en-US" sz="1100" b="0" i="0" u="none" strike="noStrike" kern="0" cap="none" spc="7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financing</a:t>
            </a:r>
            <a:r>
              <a:rPr kumimoji="0" lang="en-US" sz="1100" b="0" i="0" u="none" strike="noStrike" kern="0" cap="none" spc="7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to</a:t>
            </a:r>
            <a:r>
              <a:rPr kumimoji="0" lang="en-US" sz="1100" b="0" i="0" u="none" strike="noStrike" kern="0" cap="none" spc="7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qualified</a:t>
            </a:r>
            <a:r>
              <a:rPr kumimoji="0" lang="en-US" sz="1100" b="0" i="0" u="none" strike="noStrike" kern="0" cap="none" spc="7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borrowers</a:t>
            </a:r>
            <a:r>
              <a:rPr kumimoji="0" lang="en-US" sz="1100" b="0" i="0" u="none" strike="noStrike" kern="0" cap="none" spc="70" normalizeH="0" baseline="0" noProof="0" dirty="0">
                <a:ln>
                  <a:noFill/>
                </a:ln>
                <a:solidFill>
                  <a:srgbClr val="231F20"/>
                </a:solidFill>
                <a:effectLst/>
                <a:uLnTx/>
                <a:uFillTx/>
                <a:latin typeface="Arial"/>
                <a:cs typeface="Arial"/>
              </a:rPr>
              <a:t> </a:t>
            </a:r>
            <a:r>
              <a:rPr kumimoji="0" lang="en-US" sz="1100" b="0" i="0" u="none" strike="noStrike" kern="0" cap="none" spc="-25" normalizeH="0" baseline="0" noProof="0" dirty="0">
                <a:ln>
                  <a:noFill/>
                </a:ln>
                <a:solidFill>
                  <a:srgbClr val="231F20"/>
                </a:solidFill>
                <a:effectLst/>
                <a:uLnTx/>
                <a:uFillTx/>
                <a:latin typeface="Arial"/>
                <a:cs typeface="Arial"/>
              </a:rPr>
              <a:t>to </a:t>
            </a:r>
            <a:r>
              <a:rPr kumimoji="0" lang="en-US" sz="1100" b="0" i="0" u="none" strike="noStrike" kern="0" cap="none" spc="0" normalizeH="0" baseline="0" noProof="0" dirty="0">
                <a:ln>
                  <a:noFill/>
                </a:ln>
                <a:solidFill>
                  <a:srgbClr val="231F20"/>
                </a:solidFill>
                <a:effectLst/>
                <a:uLnTx/>
                <a:uFillTx/>
                <a:latin typeface="Arial"/>
                <a:cs typeface="Arial"/>
              </a:rPr>
              <a:t>improve</a:t>
            </a:r>
            <a:r>
              <a:rPr kumimoji="0" lang="en-US" sz="1100" b="0" i="0" u="none" strike="noStrike" kern="0" cap="none" spc="1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access</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to</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clean,</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reliable</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water</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and</a:t>
            </a:r>
            <a:r>
              <a:rPr kumimoji="0" lang="en-US" sz="1100" b="0" i="0" u="none" strike="noStrike" kern="0" cap="none" spc="20"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waste </a:t>
            </a:r>
            <a:r>
              <a:rPr kumimoji="0" lang="en-US" sz="1100" b="0" i="0" u="none" strike="noStrike" kern="0" cap="none" spc="0" normalizeH="0" baseline="0" noProof="0" dirty="0">
                <a:ln>
                  <a:noFill/>
                </a:ln>
                <a:solidFill>
                  <a:srgbClr val="231F20"/>
                </a:solidFill>
                <a:effectLst/>
                <a:uLnTx/>
                <a:uFillTx/>
                <a:latin typeface="Arial"/>
                <a:cs typeface="Arial"/>
              </a:rPr>
              <a:t>disposal</a:t>
            </a:r>
            <a:r>
              <a:rPr kumimoji="0" lang="en-US" sz="1100" b="0" i="0" u="none" strike="noStrike" kern="0" cap="none" spc="3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systems</a:t>
            </a:r>
            <a:r>
              <a:rPr kumimoji="0" lang="en-US" sz="1100" b="0" i="0" u="none" strike="noStrike" kern="0" cap="none" spc="3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for</a:t>
            </a:r>
            <a:r>
              <a:rPr kumimoji="0" lang="en-US" sz="1100" b="0" i="0" u="none" strike="noStrike" kern="0" cap="none" spc="3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households</a:t>
            </a:r>
            <a:r>
              <a:rPr kumimoji="0" lang="en-US" sz="1100" b="0" i="0" u="none" strike="noStrike" kern="0" cap="none" spc="3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and</a:t>
            </a:r>
            <a:r>
              <a:rPr kumimoji="0" lang="en-US" sz="1100" b="0" i="0" u="none" strike="noStrike" kern="0" cap="none" spc="30" normalizeH="0" baseline="0" noProof="0" dirty="0">
                <a:ln>
                  <a:noFill/>
                </a:ln>
                <a:solidFill>
                  <a:srgbClr val="231F20"/>
                </a:solidFill>
                <a:effectLst/>
                <a:uLnTx/>
                <a:uFillTx/>
                <a:latin typeface="Arial"/>
                <a:cs typeface="Arial"/>
              </a:rPr>
              <a:t> </a:t>
            </a:r>
            <a:r>
              <a:rPr kumimoji="0" lang="en-US" sz="1100" b="0" i="0" u="none" strike="noStrike" kern="0" cap="none" spc="-10" normalizeH="0" baseline="0" noProof="0" dirty="0">
                <a:ln>
                  <a:noFill/>
                </a:ln>
                <a:solidFill>
                  <a:srgbClr val="231F20"/>
                </a:solidFill>
                <a:effectLst/>
                <a:uLnTx/>
                <a:uFillTx/>
                <a:latin typeface="Arial"/>
                <a:cs typeface="Arial"/>
              </a:rPr>
              <a:t>businesses</a:t>
            </a:r>
            <a:r>
              <a:rPr lang="en-US" sz="1100" kern="0" spc="500" dirty="0">
                <a:solidFill>
                  <a:srgbClr val="231F20"/>
                </a:solidFill>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in</a:t>
            </a:r>
            <a:r>
              <a:rPr kumimoji="0" lang="en-US" sz="1100" b="0" i="0" u="none" strike="noStrike" kern="0" cap="none" spc="5"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rural</a:t>
            </a:r>
            <a:r>
              <a:rPr kumimoji="0" lang="en-US" sz="1100" b="0" i="0" u="none" strike="noStrike" kern="0" cap="none" spc="10" normalizeH="0" baseline="0" noProof="0" dirty="0">
                <a:ln>
                  <a:noFill/>
                </a:ln>
                <a:solidFill>
                  <a:srgbClr val="231F20"/>
                </a:solidFill>
                <a:effectLst/>
                <a:uLnTx/>
                <a:uFillTx/>
                <a:latin typeface="Arial"/>
                <a:cs typeface="Arial"/>
              </a:rPr>
              <a:t> </a:t>
            </a:r>
            <a:r>
              <a:rPr kumimoji="0" lang="en-US" sz="1100" b="0" i="0" u="none" strike="noStrike" kern="0" cap="none" spc="0" normalizeH="0" baseline="0" noProof="0" dirty="0">
                <a:ln>
                  <a:noFill/>
                </a:ln>
                <a:solidFill>
                  <a:srgbClr val="231F20"/>
                </a:solidFill>
                <a:effectLst/>
                <a:uLnTx/>
                <a:uFillTx/>
                <a:latin typeface="Arial"/>
                <a:cs typeface="Arial"/>
              </a:rPr>
              <a:t>areas.</a:t>
            </a:r>
            <a:r>
              <a:rPr kumimoji="0" lang="en-US" sz="1100" b="0" i="0" u="none" strike="noStrike" kern="0" cap="none" spc="5" normalizeH="0" baseline="0" noProof="0" dirty="0">
                <a:ln>
                  <a:noFill/>
                </a:ln>
                <a:solidFill>
                  <a:srgbClr val="231F20"/>
                </a:solidFill>
                <a:effectLst/>
                <a:uLnTx/>
                <a:uFillTx/>
                <a:latin typeface="Arial"/>
                <a:cs typeface="Arial"/>
              </a:rPr>
              <a:t> </a:t>
            </a:r>
            <a:endParaRPr lang="en-US" dirty="0"/>
          </a:p>
        </p:txBody>
      </p:sp>
    </p:spTree>
    <p:extLst>
      <p:ext uri="{BB962C8B-B14F-4D97-AF65-F5344CB8AC3E}">
        <p14:creationId xmlns:p14="http://schemas.microsoft.com/office/powerpoint/2010/main" val="1052722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4559857-58C0-D9BF-30E8-3CC0B7E6CDE1}"/>
              </a:ext>
            </a:extLst>
          </p:cNvPr>
          <p:cNvSpPr txBox="1"/>
          <p:nvPr/>
        </p:nvSpPr>
        <p:spPr>
          <a:xfrm>
            <a:off x="958788" y="197222"/>
            <a:ext cx="10280342" cy="646331"/>
          </a:xfrm>
          <a:prstGeom prst="rect">
            <a:avLst/>
          </a:prstGeom>
          <a:noFill/>
        </p:spPr>
        <p:txBody>
          <a:bodyPr wrap="square" rtlCol="0">
            <a:spAutoFit/>
          </a:bodyPr>
          <a:lstStyle/>
          <a:p>
            <a:pPr algn="ctr"/>
            <a:r>
              <a:rPr lang="en-US" sz="3600" b="1" dirty="0">
                <a:solidFill>
                  <a:srgbClr val="16254C"/>
                </a:solidFill>
              </a:rPr>
              <a:t> Rural Utilities Service: Electric</a:t>
            </a:r>
          </a:p>
        </p:txBody>
      </p:sp>
      <p:cxnSp>
        <p:nvCxnSpPr>
          <p:cNvPr id="16" name="Straight Connector 15">
            <a:extLst>
              <a:ext uri="{FF2B5EF4-FFF2-40B4-BE49-F238E27FC236}">
                <a16:creationId xmlns:a16="http://schemas.microsoft.com/office/drawing/2014/main" id="{353FF973-CC7C-5B94-397C-73FCF0C60846}"/>
              </a:ext>
            </a:extLst>
          </p:cNvPr>
          <p:cNvCxnSpPr/>
          <p:nvPr/>
        </p:nvCxnSpPr>
        <p:spPr>
          <a:xfrm>
            <a:off x="-17755" y="958788"/>
            <a:ext cx="12227510" cy="0"/>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A1197A-A457-E60D-82B9-8FD01A9F8861}"/>
              </a:ext>
            </a:extLst>
          </p:cNvPr>
          <p:cNvSpPr txBox="1"/>
          <p:nvPr/>
        </p:nvSpPr>
        <p:spPr>
          <a:xfrm>
            <a:off x="237478" y="1128991"/>
            <a:ext cx="5858522" cy="1947777"/>
          </a:xfrm>
          <a:prstGeom prst="rect">
            <a:avLst/>
          </a:prstGeom>
          <a:noFill/>
        </p:spPr>
        <p:txBody>
          <a:bodyPr wrap="square">
            <a:spAutoFit/>
          </a:bodyPr>
          <a:lstStyle/>
          <a:p>
            <a:pPr marL="12700" marR="275590" lvl="0" indent="0" defTabSz="914400" eaLnBrk="1" fontAlgn="auto" latinLnBrk="0" hangingPunct="1">
              <a:lnSpc>
                <a:spcPts val="1810"/>
              </a:lnSpc>
              <a:spcBef>
                <a:spcPts val="250"/>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Distributed Generation </a:t>
            </a:r>
            <a:r>
              <a:rPr kumimoji="0" lang="en-US" sz="1600" b="1" i="0" u="none" strike="noStrike" kern="0" cap="none" spc="-10" normalizeH="0" baseline="0" noProof="0" dirty="0">
                <a:ln>
                  <a:noFill/>
                </a:ln>
                <a:solidFill>
                  <a:srgbClr val="16254C"/>
                </a:solidFill>
                <a:effectLst/>
                <a:uLnTx/>
                <a:uFillTx/>
                <a:latin typeface="Arial"/>
                <a:cs typeface="Arial"/>
              </a:rPr>
              <a:t>Energy </a:t>
            </a:r>
            <a:r>
              <a:rPr kumimoji="0" lang="en-US" sz="1600" b="1" i="0" u="none" strike="noStrike" kern="0" cap="none" spc="0" normalizeH="0" baseline="0" noProof="0" dirty="0">
                <a:ln>
                  <a:noFill/>
                </a:ln>
                <a:solidFill>
                  <a:srgbClr val="16254C"/>
                </a:solidFill>
                <a:effectLst/>
                <a:uLnTx/>
                <a:uFillTx/>
                <a:latin typeface="Arial"/>
                <a:cs typeface="Arial"/>
              </a:rPr>
              <a:t>Project </a:t>
            </a:r>
            <a:r>
              <a:rPr kumimoji="0" lang="en-US" sz="1600" b="1" i="0" u="none" strike="noStrike" kern="0" cap="none" spc="-10" normalizeH="0" baseline="0" noProof="0" dirty="0">
                <a:ln>
                  <a:noFill/>
                </a:ln>
                <a:solidFill>
                  <a:srgbClr val="16254C"/>
                </a:solidFill>
                <a:effectLst/>
                <a:uLnTx/>
                <a:uFillTx/>
                <a:latin typeface="Arial"/>
                <a:cs typeface="Arial"/>
              </a:rPr>
              <a:t>Financing – Open year-round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1095375" lvl="0" indent="0" defTabSz="914400" eaLnBrk="1" fontAlgn="auto" latinLnBrk="0" hangingPunct="1">
              <a:lnSpc>
                <a:spcPct val="107100"/>
              </a:lnSpc>
              <a:spcBef>
                <a:spcPts val="760"/>
              </a:spcBef>
              <a:spcAft>
                <a:spcPts val="0"/>
              </a:spcAft>
              <a:buClrTx/>
              <a:buSzTx/>
              <a:buFontTx/>
              <a:buNone/>
              <a:tabLst/>
              <a:defRPr/>
            </a:pPr>
            <a:r>
              <a:rPr kumimoji="0" lang="en-US" sz="1200" b="0" i="0" u="none" strike="noStrike" kern="0" cap="none" spc="0" normalizeH="0" baseline="0" noProof="0" dirty="0">
                <a:ln>
                  <a:noFill/>
                </a:ln>
                <a:solidFill>
                  <a:srgbClr val="231F20"/>
                </a:solidFill>
                <a:effectLst/>
                <a:uLnTx/>
                <a:uFillTx/>
                <a:latin typeface="Arial"/>
                <a:cs typeface="Arial"/>
              </a:rPr>
              <a:t>More </a:t>
            </a:r>
            <a:r>
              <a:rPr lang="en-US" sz="1200" kern="0" dirty="0" err="1">
                <a:solidFill>
                  <a:srgbClr val="231F20"/>
                </a:solidFill>
                <a:latin typeface="Arial"/>
                <a:cs typeface="Arial"/>
              </a:rPr>
              <a:t>i</a:t>
            </a:r>
            <a:r>
              <a:rPr kumimoji="0" lang="en-US" sz="1200" b="0" i="0" u="none" strike="noStrike" kern="0" cap="none" spc="0" normalizeH="0" baseline="0" noProof="0" dirty="0" err="1">
                <a:ln>
                  <a:noFill/>
                </a:ln>
                <a:solidFill>
                  <a:srgbClr val="231F20"/>
                </a:solidFill>
                <a:effectLst/>
                <a:uLnTx/>
                <a:uFillTx/>
                <a:latin typeface="Arial"/>
                <a:cs typeface="Arial"/>
              </a:rPr>
              <a:t>nformation</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is</a:t>
            </a:r>
            <a:r>
              <a:rPr kumimoji="0" lang="en-US" sz="1200" b="0" i="0" u="none" strike="noStrike" kern="0" cap="none" spc="-25" normalizeH="0" baseline="0" noProof="0" dirty="0">
                <a:ln>
                  <a:noFill/>
                </a:ln>
                <a:solidFill>
                  <a:srgbClr val="231F20"/>
                </a:solidFill>
                <a:effectLst/>
                <a:uLnTx/>
                <a:uFillTx/>
                <a:latin typeface="Arial"/>
                <a:cs typeface="Arial"/>
              </a:rPr>
              <a:t> </a:t>
            </a:r>
            <a:r>
              <a:rPr lang="en-US" sz="1200" kern="0" dirty="0">
                <a:solidFill>
                  <a:srgbClr val="231F20"/>
                </a:solidFill>
                <a:latin typeface="Arial"/>
                <a:cs typeface="Arial"/>
              </a:rPr>
              <a:t>available </a:t>
            </a:r>
            <a:r>
              <a:rPr lang="en-US" sz="1200" kern="0" dirty="0">
                <a:solidFill>
                  <a:srgbClr val="231F20"/>
                </a:solidFill>
                <a:latin typeface="Arial"/>
                <a:cs typeface="Arial"/>
                <a:hlinkClick r:id="rId2"/>
              </a:rPr>
              <a:t>here</a:t>
            </a:r>
            <a:r>
              <a:rPr lang="en-US" sz="1200" kern="0" dirty="0">
                <a:solidFill>
                  <a:srgbClr val="231F20"/>
                </a:solidFill>
                <a:latin typeface="Arial"/>
                <a:cs typeface="Arial"/>
              </a:rPr>
              <a:t>.</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a:p>
            <a:pPr marL="12700" marR="5080" lvl="0" indent="0" defTabSz="914400" eaLnBrk="1" fontAlgn="auto" latinLnBrk="0" hangingPunct="1">
              <a:lnSpc>
                <a:spcPct val="107100"/>
              </a:lnSpc>
              <a:spcBef>
                <a:spcPts val="900"/>
              </a:spcBef>
              <a:spcAft>
                <a:spcPts val="0"/>
              </a:spcAft>
              <a:buClrTx/>
              <a:buSzTx/>
              <a:buFontTx/>
              <a:buNone/>
              <a:tabLst/>
              <a:defRPr/>
            </a:pPr>
            <a:r>
              <a:rPr kumimoji="0" lang="en-US" sz="1200" b="0" i="0" u="none" strike="noStrike" kern="0" cap="none" spc="-10" normalizeH="0" baseline="0" noProof="0" dirty="0">
                <a:ln>
                  <a:noFill/>
                </a:ln>
                <a:solidFill>
                  <a:srgbClr val="231F20"/>
                </a:solidFill>
                <a:effectLst/>
                <a:uLnTx/>
                <a:uFillTx/>
                <a:latin typeface="Arial"/>
                <a:cs typeface="Arial"/>
              </a:rPr>
              <a:t>This</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program</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offers</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loans</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and</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loan</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guarantees</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25" normalizeH="0" baseline="0" noProof="0" dirty="0">
                <a:ln>
                  <a:noFill/>
                </a:ln>
                <a:solidFill>
                  <a:srgbClr val="231F20"/>
                </a:solidFill>
                <a:effectLst/>
                <a:uLnTx/>
                <a:uFillTx/>
                <a:latin typeface="Arial"/>
                <a:cs typeface="Arial"/>
              </a:rPr>
              <a:t>to </a:t>
            </a:r>
            <a:r>
              <a:rPr kumimoji="0" lang="en-US" sz="1200" b="0" i="0" u="none" strike="noStrike" kern="0" cap="none" spc="0" normalizeH="0" baseline="0" noProof="0" dirty="0">
                <a:ln>
                  <a:noFill/>
                </a:ln>
                <a:solidFill>
                  <a:srgbClr val="231F20"/>
                </a:solidFill>
                <a:effectLst/>
                <a:uLnTx/>
                <a:uFillTx/>
                <a:latin typeface="Arial"/>
                <a:cs typeface="Arial"/>
              </a:rPr>
              <a:t>eligible</a:t>
            </a:r>
            <a:r>
              <a:rPr kumimoji="0" lang="en-US" sz="1200" b="0" i="0" u="none" strike="noStrike" kern="0" cap="none" spc="5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developers</a:t>
            </a:r>
            <a:r>
              <a:rPr kumimoji="0" lang="en-US" sz="1200" b="0" i="0" u="none" strike="noStrike" kern="0" cap="none" spc="5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of</a:t>
            </a:r>
            <a:r>
              <a:rPr kumimoji="0" lang="en-US" sz="1200" b="0" i="0" u="none" strike="noStrike" kern="0" cap="none" spc="20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distributed</a:t>
            </a:r>
            <a:r>
              <a:rPr kumimoji="0" lang="en-US" sz="1200" b="0" i="0" u="none" strike="noStrike" kern="0" cap="none" spc="5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energy</a:t>
            </a:r>
            <a:r>
              <a:rPr kumimoji="0" lang="en-US" sz="1200" b="0" i="0" u="none" strike="noStrike" kern="0" cap="none" spc="55"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projects </a:t>
            </a:r>
            <a:r>
              <a:rPr kumimoji="0" lang="en-US" sz="1200" b="0" i="0" u="none" strike="noStrike" kern="0" cap="none" spc="0" normalizeH="0" baseline="0" noProof="0" dirty="0">
                <a:ln>
                  <a:noFill/>
                </a:ln>
                <a:solidFill>
                  <a:srgbClr val="231F20"/>
                </a:solidFill>
                <a:effectLst/>
                <a:uLnTx/>
                <a:uFillTx/>
                <a:latin typeface="Arial"/>
                <a:cs typeface="Arial"/>
              </a:rPr>
              <a:t>that</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provide</a:t>
            </a:r>
            <a:r>
              <a:rPr kumimoji="0" lang="en-US" sz="1200" b="0" i="0" u="none" strike="noStrike" kern="0" cap="none" spc="1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wholesale</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or</a:t>
            </a:r>
            <a:r>
              <a:rPr kumimoji="0" lang="en-US" sz="1200" b="0" i="0" u="none" strike="noStrike" kern="0" cap="none" spc="1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retail</a:t>
            </a:r>
            <a:r>
              <a:rPr kumimoji="0" lang="en-US" sz="1200" b="0" i="0" u="none" strike="noStrike" kern="0" cap="none" spc="1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electricity</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to</a:t>
            </a:r>
            <a:r>
              <a:rPr kumimoji="0" lang="en-US" sz="1200" b="0" i="0" u="none" strike="noStrike" kern="0" cap="none" spc="10"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existing </a:t>
            </a:r>
            <a:r>
              <a:rPr kumimoji="0" lang="en-US" sz="1200" b="0" i="0" u="none" strike="noStrike" kern="0" cap="none" spc="-20" normalizeH="0" baseline="0" noProof="0" dirty="0">
                <a:ln>
                  <a:noFill/>
                </a:ln>
                <a:solidFill>
                  <a:srgbClr val="231F20"/>
                </a:solidFill>
                <a:effectLst/>
                <a:uLnTx/>
                <a:uFillTx/>
                <a:latin typeface="Arial"/>
                <a:cs typeface="Arial"/>
              </a:rPr>
              <a:t>USDA</a:t>
            </a:r>
            <a:r>
              <a:rPr kumimoji="0" lang="en-US" sz="1200" b="0" i="0" u="none" strike="noStrike" kern="0" cap="none" spc="-1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RD</a:t>
            </a:r>
            <a:r>
              <a:rPr kumimoji="0" lang="en-US" sz="1200" b="0" i="0" u="none" strike="noStrike" kern="0" cap="none" spc="-1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Electric</a:t>
            </a:r>
            <a:r>
              <a:rPr kumimoji="0" lang="en-US" sz="1200" b="0" i="0" u="none" strike="noStrike" kern="0" cap="none" spc="-1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Program</a:t>
            </a:r>
            <a:r>
              <a:rPr kumimoji="0" lang="en-US" sz="1200" b="0" i="0" u="none" strike="noStrike" kern="0" cap="none" spc="-1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borrowers,</a:t>
            </a:r>
            <a:r>
              <a:rPr kumimoji="0" lang="en-US" sz="1200" b="0" i="0" u="none" strike="noStrike" kern="0" cap="none" spc="-1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or</a:t>
            </a:r>
            <a:r>
              <a:rPr kumimoji="0" lang="en-US" sz="1200" b="0" i="0" u="none" strike="noStrike" kern="0" cap="none" spc="-1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to</a:t>
            </a:r>
            <a:r>
              <a:rPr kumimoji="0" lang="en-US" sz="1200" b="0" i="0" u="none" strike="noStrike" kern="0" cap="none" spc="-10" normalizeH="0" baseline="0" noProof="0" dirty="0">
                <a:ln>
                  <a:noFill/>
                </a:ln>
                <a:solidFill>
                  <a:srgbClr val="231F20"/>
                </a:solidFill>
                <a:effectLst/>
                <a:uLnTx/>
                <a:uFillTx/>
                <a:latin typeface="Arial"/>
                <a:cs typeface="Arial"/>
              </a:rPr>
              <a:t> rural </a:t>
            </a:r>
            <a:r>
              <a:rPr kumimoji="0" lang="en-US" sz="1200" b="0" i="0" u="none" strike="noStrike" kern="0" cap="none" spc="0" normalizeH="0" baseline="0" noProof="0" dirty="0">
                <a:ln>
                  <a:noFill/>
                </a:ln>
                <a:solidFill>
                  <a:srgbClr val="231F20"/>
                </a:solidFill>
                <a:effectLst/>
                <a:uLnTx/>
                <a:uFillTx/>
                <a:latin typeface="Arial"/>
                <a:cs typeface="Arial"/>
              </a:rPr>
              <a:t>communities</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serviced</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by</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other</a:t>
            </a:r>
            <a:r>
              <a:rPr kumimoji="0" lang="en-US" sz="1200" b="0" i="0" u="none" strike="noStrike" kern="0" cap="none" spc="40"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utilities.</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Distributed </a:t>
            </a:r>
            <a:r>
              <a:rPr kumimoji="0" lang="en-US" sz="1200" b="0" i="0" u="none" strike="noStrike" kern="0" cap="none" spc="0" normalizeH="0" baseline="0" noProof="0" dirty="0">
                <a:ln>
                  <a:noFill/>
                </a:ln>
                <a:solidFill>
                  <a:srgbClr val="231F20"/>
                </a:solidFill>
                <a:effectLst/>
                <a:uLnTx/>
                <a:uFillTx/>
                <a:latin typeface="Arial"/>
                <a:cs typeface="Arial"/>
              </a:rPr>
              <a:t>generation</a:t>
            </a:r>
            <a:r>
              <a:rPr kumimoji="0" lang="en-US" sz="1200" b="0" i="0" u="none" strike="noStrike" kern="0" cap="none" spc="3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projects</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including</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those</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using </a:t>
            </a:r>
            <a:r>
              <a:rPr kumimoji="0" lang="en-US" sz="1200" b="0" i="0" u="none" strike="noStrike" kern="0" cap="none" spc="0" normalizeH="0" baseline="0" noProof="0" dirty="0">
                <a:ln>
                  <a:noFill/>
                </a:ln>
                <a:solidFill>
                  <a:srgbClr val="231F20"/>
                </a:solidFill>
                <a:effectLst/>
                <a:uLnTx/>
                <a:uFillTx/>
                <a:latin typeface="Arial"/>
                <a:cs typeface="Arial"/>
              </a:rPr>
              <a:t>renewable</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resources</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t>
            </a:r>
            <a:r>
              <a:rPr kumimoji="0" lang="en-US" sz="1200" b="0" i="0" u="none" strike="noStrike" kern="0" cap="none" spc="4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provide</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crucial,</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additional </a:t>
            </a:r>
            <a:r>
              <a:rPr kumimoji="0" lang="en-US" sz="1200" b="0" i="0" u="none" strike="noStrike" kern="0" cap="none" spc="0" normalizeH="0" baseline="0" noProof="0" dirty="0">
                <a:ln>
                  <a:noFill/>
                </a:ln>
                <a:solidFill>
                  <a:srgbClr val="231F20"/>
                </a:solidFill>
                <a:effectLst/>
                <a:uLnTx/>
                <a:uFillTx/>
                <a:latin typeface="Arial"/>
                <a:cs typeface="Arial"/>
              </a:rPr>
              <a:t>power</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supply</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options</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for</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rural</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communities.</a:t>
            </a:r>
            <a:r>
              <a:rPr kumimoji="0" lang="en-US" sz="1200" b="0" i="0" u="none" strike="noStrike" kern="0" cap="none" spc="20" normalizeH="0" baseline="0" noProof="0" dirty="0">
                <a:ln>
                  <a:noFill/>
                </a:ln>
                <a:solidFill>
                  <a:srgbClr val="231F20"/>
                </a:solidFill>
                <a:effectLst/>
                <a:uLnTx/>
                <a:uFillTx/>
                <a:latin typeface="Arial"/>
                <a:cs typeface="Arial"/>
              </a:rPr>
              <a:t> </a:t>
            </a:r>
            <a:endParaRPr lang="en-US" sz="1200" dirty="0"/>
          </a:p>
        </p:txBody>
      </p:sp>
      <p:sp>
        <p:nvSpPr>
          <p:cNvPr id="8" name="TextBox 7">
            <a:extLst>
              <a:ext uri="{FF2B5EF4-FFF2-40B4-BE49-F238E27FC236}">
                <a16:creationId xmlns:a16="http://schemas.microsoft.com/office/drawing/2014/main" id="{5727ED5D-95CE-269F-F997-097FF30C63A4}"/>
              </a:ext>
            </a:extLst>
          </p:cNvPr>
          <p:cNvSpPr txBox="1"/>
          <p:nvPr/>
        </p:nvSpPr>
        <p:spPr>
          <a:xfrm>
            <a:off x="237478" y="3123108"/>
            <a:ext cx="5989836" cy="1561005"/>
          </a:xfrm>
          <a:prstGeom prst="rect">
            <a:avLst/>
          </a:prstGeom>
          <a:noFill/>
        </p:spPr>
        <p:txBody>
          <a:bodyPr wrap="square">
            <a:spAutoFit/>
          </a:bodyPr>
          <a:lstStyle/>
          <a:p>
            <a:pPr marL="12700" marR="5080" lvl="0" indent="0" defTabSz="914400" eaLnBrk="1" fontAlgn="auto" latinLnBrk="0" hangingPunct="1">
              <a:lnSpc>
                <a:spcPts val="1810"/>
              </a:lnSpc>
              <a:spcBef>
                <a:spcPts val="250"/>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Electric</a:t>
            </a:r>
            <a:r>
              <a:rPr kumimoji="0" lang="en-US" sz="1600" b="1" i="0" u="none" strike="noStrike" kern="0" cap="none" spc="-60"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Infrastructure</a:t>
            </a:r>
            <a:r>
              <a:rPr kumimoji="0" lang="en-US" sz="1600" b="1" i="0" u="none" strike="noStrike" kern="0" cap="none" spc="-60"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Loans</a:t>
            </a:r>
            <a:r>
              <a:rPr kumimoji="0" lang="en-US" sz="1600" b="1" i="0" u="none" strike="noStrike" kern="0" cap="none" spc="-55" normalizeH="0" baseline="0" noProof="0" dirty="0">
                <a:ln>
                  <a:noFill/>
                </a:ln>
                <a:solidFill>
                  <a:srgbClr val="16254C"/>
                </a:solidFill>
                <a:effectLst/>
                <a:uLnTx/>
                <a:uFillTx/>
                <a:latin typeface="Arial"/>
                <a:cs typeface="Arial"/>
              </a:rPr>
              <a:t> </a:t>
            </a:r>
            <a:r>
              <a:rPr kumimoji="0" lang="en-US" sz="1600" b="1" i="0" u="none" strike="noStrike" kern="0" cap="none" spc="-25" normalizeH="0" baseline="0" noProof="0" dirty="0">
                <a:ln>
                  <a:noFill/>
                </a:ln>
                <a:solidFill>
                  <a:srgbClr val="16254C"/>
                </a:solidFill>
                <a:effectLst/>
                <a:uLnTx/>
                <a:uFillTx/>
                <a:latin typeface="Arial"/>
                <a:cs typeface="Arial"/>
              </a:rPr>
              <a:t>and </a:t>
            </a:r>
            <a:r>
              <a:rPr kumimoji="0" lang="en-US" sz="1600" b="1" i="0" u="none" strike="noStrike" kern="0" cap="none" spc="0" normalizeH="0" baseline="0" noProof="0" dirty="0">
                <a:ln>
                  <a:noFill/>
                </a:ln>
                <a:solidFill>
                  <a:srgbClr val="16254C"/>
                </a:solidFill>
                <a:effectLst/>
                <a:uLnTx/>
                <a:uFillTx/>
                <a:latin typeface="Arial"/>
                <a:cs typeface="Arial"/>
              </a:rPr>
              <a:t>Loan </a:t>
            </a:r>
            <a:r>
              <a:rPr kumimoji="0" lang="en-US" sz="1600" b="1" i="0" u="none" strike="noStrike" kern="0" cap="none" spc="-10" normalizeH="0" baseline="0" noProof="0" dirty="0">
                <a:ln>
                  <a:noFill/>
                </a:ln>
                <a:solidFill>
                  <a:srgbClr val="16254C"/>
                </a:solidFill>
                <a:effectLst/>
                <a:uLnTx/>
                <a:uFillTx/>
                <a:latin typeface="Arial"/>
                <a:cs typeface="Arial"/>
              </a:rPr>
              <a:t>Guarantees – Open year-round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119380" lvl="0" indent="0" defTabSz="914400" eaLnBrk="1" fontAlgn="auto" latinLnBrk="0" hangingPunct="1">
              <a:lnSpc>
                <a:spcPct val="107100"/>
              </a:lnSpc>
              <a:spcBef>
                <a:spcPts val="900"/>
              </a:spcBef>
              <a:spcAft>
                <a:spcPts val="0"/>
              </a:spcAft>
              <a:buClrTx/>
              <a:buSzTx/>
              <a:buFontTx/>
              <a:buNone/>
              <a:tabLst/>
              <a:defRPr/>
            </a:pPr>
            <a:r>
              <a:rPr kumimoji="0" lang="en-US" sz="1200" b="0" i="0" u="none" strike="noStrike" kern="0" cap="none" spc="-10" normalizeH="0" baseline="0" noProof="0" dirty="0">
                <a:ln>
                  <a:noFill/>
                </a:ln>
                <a:solidFill>
                  <a:srgbClr val="231F20"/>
                </a:solidFill>
                <a:effectLst/>
                <a:uLnTx/>
                <a:uFillTx/>
                <a:latin typeface="Arial"/>
                <a:cs typeface="Arial"/>
              </a:rPr>
              <a:t>More information is available </a:t>
            </a:r>
            <a:r>
              <a:rPr kumimoji="0" lang="en-US" sz="1200" b="0" i="0" u="none" strike="noStrike" kern="0" cap="none" spc="-10" normalizeH="0" baseline="0" noProof="0" dirty="0">
                <a:ln>
                  <a:noFill/>
                </a:ln>
                <a:solidFill>
                  <a:srgbClr val="231F20"/>
                </a:solidFill>
                <a:effectLst/>
                <a:uLnTx/>
                <a:uFillTx/>
                <a:latin typeface="Arial"/>
                <a:cs typeface="Arial"/>
                <a:hlinkClick r:id="rId3"/>
              </a:rPr>
              <a:t>here</a:t>
            </a:r>
            <a:r>
              <a:rPr kumimoji="0" lang="en-US" sz="1200" b="0" i="0" u="none" strike="noStrike" kern="0" cap="none" spc="-10" normalizeH="0" baseline="0" noProof="0" dirty="0">
                <a:ln>
                  <a:noFill/>
                </a:ln>
                <a:solidFill>
                  <a:srgbClr val="231F20"/>
                </a:solidFill>
                <a:effectLst/>
                <a:uLnTx/>
                <a:uFillTx/>
                <a:latin typeface="Arial"/>
                <a:cs typeface="Arial"/>
              </a:rPr>
              <a:t>.</a:t>
            </a:r>
          </a:p>
          <a:p>
            <a:pPr marL="12700" marR="119380" lvl="0" indent="0" defTabSz="914400" eaLnBrk="1" fontAlgn="auto" latinLnBrk="0" hangingPunct="1">
              <a:lnSpc>
                <a:spcPct val="107100"/>
              </a:lnSpc>
              <a:spcBef>
                <a:spcPts val="900"/>
              </a:spcBef>
              <a:spcAft>
                <a:spcPts val="0"/>
              </a:spcAft>
              <a:buClrTx/>
              <a:buSzTx/>
              <a:buFontTx/>
              <a:buNone/>
              <a:tabLst/>
              <a:defRPr/>
            </a:pPr>
            <a:r>
              <a:rPr kumimoji="0" lang="en-US" sz="1200" b="0" i="0" u="none" strike="noStrike" kern="0" cap="none" spc="-10" normalizeH="0" baseline="0" noProof="0" dirty="0">
                <a:ln>
                  <a:noFill/>
                </a:ln>
                <a:solidFill>
                  <a:srgbClr val="231F20"/>
                </a:solidFill>
                <a:effectLst/>
                <a:uLnTx/>
                <a:uFillTx/>
                <a:latin typeface="Arial"/>
                <a:cs typeface="Arial"/>
              </a:rPr>
              <a:t>This</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program</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helps</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rural</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communities</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access </a:t>
            </a:r>
            <a:r>
              <a:rPr kumimoji="0" lang="en-US" sz="1200" b="0" i="0" u="none" strike="noStrike" kern="0" cap="none" spc="0" normalizeH="0" baseline="0" noProof="0" dirty="0">
                <a:ln>
                  <a:noFill/>
                </a:ln>
                <a:solidFill>
                  <a:srgbClr val="231F20"/>
                </a:solidFill>
                <a:effectLst/>
                <a:uLnTx/>
                <a:uFillTx/>
                <a:latin typeface="Arial"/>
                <a:cs typeface="Arial"/>
              </a:rPr>
              <a:t>affordable,</a:t>
            </a:r>
            <a:r>
              <a:rPr kumimoji="0" lang="en-US" sz="1200" b="0" i="0" u="none" strike="noStrike" kern="0" cap="none" spc="9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high-quality</a:t>
            </a:r>
            <a:r>
              <a:rPr kumimoji="0" lang="en-US" sz="1200" b="0" i="0" u="none" strike="noStrike" kern="0" cap="none" spc="9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electric</a:t>
            </a:r>
            <a:r>
              <a:rPr kumimoji="0" lang="en-US" sz="1200" b="0" i="0" u="none" strike="noStrike" kern="0" cap="none" spc="9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service.</a:t>
            </a:r>
            <a:r>
              <a:rPr kumimoji="0" lang="en-US" sz="1200" b="0" i="0" u="none" strike="noStrike" kern="0" cap="none" spc="90"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Loans </a:t>
            </a:r>
            <a:r>
              <a:rPr kumimoji="0" lang="en-US" sz="1200" b="0" i="0" u="none" strike="noStrike" kern="0" cap="none" spc="0" normalizeH="0" baseline="0" noProof="0" dirty="0">
                <a:ln>
                  <a:noFill/>
                </a:ln>
                <a:solidFill>
                  <a:srgbClr val="231F20"/>
                </a:solidFill>
                <a:effectLst/>
                <a:uLnTx/>
                <a:uFillTx/>
                <a:latin typeface="Arial"/>
                <a:cs typeface="Arial"/>
              </a:rPr>
              <a:t>and</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loan</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guarantees</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are</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used</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to</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finance</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25" normalizeH="0" baseline="0" noProof="0" dirty="0">
                <a:ln>
                  <a:noFill/>
                </a:ln>
                <a:solidFill>
                  <a:srgbClr val="231F20"/>
                </a:solidFill>
                <a:effectLst/>
                <a:uLnTx/>
                <a:uFillTx/>
                <a:latin typeface="Arial"/>
                <a:cs typeface="Arial"/>
              </a:rPr>
              <a:t>the </a:t>
            </a:r>
            <a:r>
              <a:rPr kumimoji="0" lang="en-US" sz="1200" b="0" i="0" u="none" strike="noStrike" kern="0" cap="none" spc="0" normalizeH="0" baseline="0" noProof="0" dirty="0">
                <a:ln>
                  <a:noFill/>
                </a:ln>
                <a:solidFill>
                  <a:srgbClr val="231F20"/>
                </a:solidFill>
                <a:effectLst/>
                <a:uLnTx/>
                <a:uFillTx/>
                <a:latin typeface="Arial"/>
                <a:cs typeface="Arial"/>
              </a:rPr>
              <a:t>construction</a:t>
            </a:r>
            <a:r>
              <a:rPr kumimoji="0" lang="en-US" sz="1200" b="0" i="0" u="none" strike="noStrike" kern="0" cap="none" spc="7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of</a:t>
            </a:r>
            <a:r>
              <a:rPr kumimoji="0" lang="en-US" sz="1200" b="0" i="0" u="none" strike="noStrike" kern="0" cap="none" spc="229"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electric</a:t>
            </a:r>
            <a:r>
              <a:rPr kumimoji="0" lang="en-US" sz="1200" b="0" i="0" u="none" strike="noStrike" kern="0" cap="none" spc="7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distribution,</a:t>
            </a:r>
            <a:r>
              <a:rPr kumimoji="0" lang="en-US" sz="1200" b="0" i="0" u="none" strike="noStrike" kern="0" cap="none" spc="70"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transmission, and generation facilities.</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5">
            <a:extLst>
              <a:ext uri="{FF2B5EF4-FFF2-40B4-BE49-F238E27FC236}">
                <a16:creationId xmlns:a16="http://schemas.microsoft.com/office/drawing/2014/main" id="{3D4BA6B9-EA59-178A-A49E-795BF500BFFE}"/>
              </a:ext>
            </a:extLst>
          </p:cNvPr>
          <p:cNvSpPr txBox="1"/>
          <p:nvPr/>
        </p:nvSpPr>
        <p:spPr>
          <a:xfrm>
            <a:off x="303135" y="4730454"/>
            <a:ext cx="5727207" cy="1823576"/>
          </a:xfrm>
          <a:prstGeom prst="rect">
            <a:avLst/>
          </a:prstGeom>
        </p:spPr>
        <p:txBody>
          <a:bodyPr vert="horz" wrap="square" lIns="0" tIns="12700" rIns="0" bIns="0" rtlCol="0">
            <a:spAutoFit/>
          </a:bodyPr>
          <a:lstStyle/>
          <a:p>
            <a:pPr marL="12700" marR="8255">
              <a:spcBef>
                <a:spcPts val="100"/>
              </a:spcBef>
            </a:pPr>
            <a:r>
              <a:rPr sz="1600" b="1" kern="0" dirty="0">
                <a:solidFill>
                  <a:srgbClr val="16254C"/>
                </a:solidFill>
                <a:latin typeface="Arial"/>
                <a:cs typeface="Arial"/>
              </a:rPr>
              <a:t>Energy</a:t>
            </a:r>
            <a:r>
              <a:rPr sz="1600" b="1" kern="0" spc="-70" dirty="0">
                <a:solidFill>
                  <a:srgbClr val="16254C"/>
                </a:solidFill>
                <a:latin typeface="Arial"/>
                <a:cs typeface="Arial"/>
              </a:rPr>
              <a:t> </a:t>
            </a:r>
            <a:r>
              <a:rPr sz="1600" b="1" kern="0" dirty="0">
                <a:solidFill>
                  <a:srgbClr val="16254C"/>
                </a:solidFill>
                <a:latin typeface="Arial"/>
                <a:cs typeface="Arial"/>
              </a:rPr>
              <a:t>Efficiency</a:t>
            </a:r>
            <a:r>
              <a:rPr sz="1600" b="1" kern="0" spc="-70" dirty="0">
                <a:solidFill>
                  <a:srgbClr val="16254C"/>
                </a:solidFill>
                <a:latin typeface="Arial"/>
                <a:cs typeface="Arial"/>
              </a:rPr>
              <a:t> </a:t>
            </a:r>
            <a:r>
              <a:rPr sz="1600" b="1" kern="0" spc="-25" dirty="0">
                <a:solidFill>
                  <a:srgbClr val="16254C"/>
                </a:solidFill>
                <a:latin typeface="Arial"/>
                <a:cs typeface="Arial"/>
              </a:rPr>
              <a:t>and </a:t>
            </a:r>
            <a:r>
              <a:rPr sz="1600" b="1" kern="0" dirty="0">
                <a:solidFill>
                  <a:srgbClr val="16254C"/>
                </a:solidFill>
                <a:latin typeface="Arial"/>
                <a:cs typeface="Arial"/>
              </a:rPr>
              <a:t>Conservation</a:t>
            </a:r>
            <a:r>
              <a:rPr sz="1600" b="1" kern="0" spc="-110" dirty="0">
                <a:solidFill>
                  <a:srgbClr val="16254C"/>
                </a:solidFill>
                <a:latin typeface="Arial"/>
                <a:cs typeface="Arial"/>
              </a:rPr>
              <a:t> </a:t>
            </a:r>
            <a:r>
              <a:rPr sz="1600" b="1" kern="0" spc="-10" dirty="0">
                <a:solidFill>
                  <a:srgbClr val="16254C"/>
                </a:solidFill>
                <a:latin typeface="Arial"/>
                <a:cs typeface="Arial"/>
              </a:rPr>
              <a:t>Loans</a:t>
            </a:r>
            <a:r>
              <a:rPr lang="en-US" sz="1600" b="1" kern="0" spc="-10" dirty="0">
                <a:solidFill>
                  <a:srgbClr val="16254C"/>
                </a:solidFill>
                <a:latin typeface="Arial"/>
                <a:cs typeface="Arial"/>
              </a:rPr>
              <a:t> - Open year-round</a:t>
            </a:r>
            <a:endParaRPr lang="en-US" sz="1600" b="1" kern="0" dirty="0">
              <a:solidFill>
                <a:sysClr val="windowText" lastClr="000000"/>
              </a:solidFill>
              <a:latin typeface="Arial"/>
              <a:cs typeface="Arial"/>
            </a:endParaRPr>
          </a:p>
          <a:p>
            <a:pPr marL="12700" marR="8255">
              <a:lnSpc>
                <a:spcPct val="200000"/>
              </a:lnSpc>
              <a:spcBef>
                <a:spcPts val="100"/>
              </a:spcBef>
            </a:pPr>
            <a:r>
              <a:rPr lang="en-US" sz="1200" kern="0" spc="-10" dirty="0">
                <a:solidFill>
                  <a:srgbClr val="231F20"/>
                </a:solidFill>
                <a:latin typeface="Arial"/>
                <a:cs typeface="Arial"/>
              </a:rPr>
              <a:t>More information is available </a:t>
            </a:r>
            <a:r>
              <a:rPr lang="en-US" sz="1200" kern="0" spc="-10" dirty="0">
                <a:solidFill>
                  <a:srgbClr val="231F20"/>
                </a:solidFill>
                <a:latin typeface="Arial"/>
                <a:cs typeface="Arial"/>
                <a:hlinkClick r:id="rId4"/>
              </a:rPr>
              <a:t>here</a:t>
            </a:r>
            <a:r>
              <a:rPr lang="en-US" sz="1200" kern="0" spc="-10" dirty="0">
                <a:solidFill>
                  <a:srgbClr val="231F20"/>
                </a:solidFill>
                <a:latin typeface="Arial"/>
                <a:cs typeface="Arial"/>
              </a:rPr>
              <a:t>.</a:t>
            </a:r>
          </a:p>
          <a:p>
            <a:pPr marL="12700" marR="8255">
              <a:spcBef>
                <a:spcPts val="100"/>
              </a:spcBef>
            </a:pPr>
            <a:r>
              <a:rPr lang="en-US" sz="1200" spc="-10" dirty="0">
                <a:solidFill>
                  <a:srgbClr val="231F20"/>
                </a:solidFill>
                <a:latin typeface="Arial"/>
                <a:cs typeface="Arial"/>
              </a:rPr>
              <a:t>This</a:t>
            </a:r>
            <a:r>
              <a:rPr lang="en-US" sz="1200" spc="50" dirty="0">
                <a:solidFill>
                  <a:srgbClr val="231F20"/>
                </a:solidFill>
                <a:latin typeface="Arial"/>
                <a:cs typeface="Arial"/>
              </a:rPr>
              <a:t> </a:t>
            </a:r>
            <a:r>
              <a:rPr lang="en-US" sz="1200" dirty="0">
                <a:solidFill>
                  <a:srgbClr val="231F20"/>
                </a:solidFill>
                <a:latin typeface="Arial"/>
                <a:cs typeface="Arial"/>
              </a:rPr>
              <a:t>program</a:t>
            </a:r>
            <a:r>
              <a:rPr lang="en-US" sz="1200" spc="50" dirty="0">
                <a:solidFill>
                  <a:srgbClr val="231F20"/>
                </a:solidFill>
                <a:latin typeface="Arial"/>
                <a:cs typeface="Arial"/>
              </a:rPr>
              <a:t> </a:t>
            </a:r>
            <a:r>
              <a:rPr lang="en-US" sz="1200" dirty="0">
                <a:solidFill>
                  <a:srgbClr val="231F20"/>
                </a:solidFill>
                <a:latin typeface="Arial"/>
                <a:cs typeface="Arial"/>
              </a:rPr>
              <a:t>provides</a:t>
            </a:r>
            <a:r>
              <a:rPr lang="en-US" sz="1200" spc="55" dirty="0">
                <a:solidFill>
                  <a:srgbClr val="231F20"/>
                </a:solidFill>
                <a:latin typeface="Arial"/>
                <a:cs typeface="Arial"/>
              </a:rPr>
              <a:t> </a:t>
            </a:r>
            <a:r>
              <a:rPr lang="en-US" sz="1200" dirty="0">
                <a:solidFill>
                  <a:srgbClr val="231F20"/>
                </a:solidFill>
                <a:latin typeface="Arial"/>
                <a:cs typeface="Arial"/>
              </a:rPr>
              <a:t>pass-through</a:t>
            </a:r>
            <a:r>
              <a:rPr lang="en-US" sz="1200" spc="50" dirty="0">
                <a:solidFill>
                  <a:srgbClr val="231F20"/>
                </a:solidFill>
                <a:latin typeface="Arial"/>
                <a:cs typeface="Arial"/>
              </a:rPr>
              <a:t> </a:t>
            </a:r>
            <a:r>
              <a:rPr lang="en-US" sz="1200" dirty="0">
                <a:solidFill>
                  <a:srgbClr val="231F20"/>
                </a:solidFill>
                <a:latin typeface="Arial"/>
                <a:cs typeface="Arial"/>
              </a:rPr>
              <a:t>funding</a:t>
            </a:r>
            <a:r>
              <a:rPr lang="en-US" sz="1200" spc="50" dirty="0">
                <a:solidFill>
                  <a:srgbClr val="231F20"/>
                </a:solidFill>
                <a:latin typeface="Arial"/>
                <a:cs typeface="Arial"/>
              </a:rPr>
              <a:t> </a:t>
            </a:r>
            <a:r>
              <a:rPr lang="en-US" sz="1200" spc="-25" dirty="0">
                <a:solidFill>
                  <a:srgbClr val="231F20"/>
                </a:solidFill>
                <a:latin typeface="Arial"/>
                <a:cs typeface="Arial"/>
              </a:rPr>
              <a:t>for </a:t>
            </a:r>
            <a:r>
              <a:rPr lang="en-US" sz="1200" dirty="0">
                <a:solidFill>
                  <a:srgbClr val="231F20"/>
                </a:solidFill>
                <a:latin typeface="Arial"/>
                <a:cs typeface="Arial"/>
              </a:rPr>
              <a:t>energy</a:t>
            </a:r>
            <a:r>
              <a:rPr lang="en-US" sz="1200" spc="65" dirty="0">
                <a:solidFill>
                  <a:srgbClr val="231F20"/>
                </a:solidFill>
                <a:latin typeface="Arial"/>
                <a:cs typeface="Arial"/>
              </a:rPr>
              <a:t> </a:t>
            </a:r>
            <a:r>
              <a:rPr lang="en-US" sz="1200" dirty="0">
                <a:solidFill>
                  <a:srgbClr val="231F20"/>
                </a:solidFill>
                <a:latin typeface="Arial"/>
                <a:cs typeface="Arial"/>
              </a:rPr>
              <a:t>efficiency</a:t>
            </a:r>
            <a:r>
              <a:rPr lang="en-US" sz="1200" spc="65" dirty="0">
                <a:solidFill>
                  <a:srgbClr val="231F20"/>
                </a:solidFill>
                <a:latin typeface="Arial"/>
                <a:cs typeface="Arial"/>
              </a:rPr>
              <a:t> </a:t>
            </a:r>
            <a:r>
              <a:rPr lang="en-US" sz="1200" dirty="0">
                <a:solidFill>
                  <a:srgbClr val="231F20"/>
                </a:solidFill>
                <a:latin typeface="Arial"/>
                <a:cs typeface="Arial"/>
              </a:rPr>
              <a:t>and</a:t>
            </a:r>
            <a:r>
              <a:rPr lang="en-US" sz="1200" spc="70" dirty="0">
                <a:solidFill>
                  <a:srgbClr val="231F20"/>
                </a:solidFill>
                <a:latin typeface="Arial"/>
                <a:cs typeface="Arial"/>
              </a:rPr>
              <a:t> </a:t>
            </a:r>
            <a:r>
              <a:rPr lang="en-US" sz="1200" dirty="0">
                <a:solidFill>
                  <a:srgbClr val="231F20"/>
                </a:solidFill>
                <a:latin typeface="Arial"/>
                <a:cs typeface="Arial"/>
              </a:rPr>
              <a:t>conservation</a:t>
            </a:r>
            <a:r>
              <a:rPr lang="en-US" sz="1200" spc="65" dirty="0">
                <a:solidFill>
                  <a:srgbClr val="231F20"/>
                </a:solidFill>
                <a:latin typeface="Arial"/>
                <a:cs typeface="Arial"/>
              </a:rPr>
              <a:t> </a:t>
            </a:r>
            <a:r>
              <a:rPr lang="en-US" sz="1200" dirty="0">
                <a:solidFill>
                  <a:srgbClr val="231F20"/>
                </a:solidFill>
                <a:latin typeface="Arial"/>
                <a:cs typeface="Arial"/>
              </a:rPr>
              <a:t>projects</a:t>
            </a:r>
            <a:r>
              <a:rPr lang="en-US" sz="1200" spc="65" dirty="0">
                <a:solidFill>
                  <a:srgbClr val="231F20"/>
                </a:solidFill>
                <a:latin typeface="Arial"/>
                <a:cs typeface="Arial"/>
              </a:rPr>
              <a:t> </a:t>
            </a:r>
            <a:r>
              <a:rPr lang="en-US" sz="1200" spc="-25" dirty="0">
                <a:solidFill>
                  <a:srgbClr val="231F20"/>
                </a:solidFill>
                <a:latin typeface="Arial"/>
                <a:cs typeface="Arial"/>
              </a:rPr>
              <a:t>for </a:t>
            </a:r>
            <a:r>
              <a:rPr lang="en-US" sz="1200" dirty="0">
                <a:solidFill>
                  <a:srgbClr val="231F20"/>
                </a:solidFill>
                <a:latin typeface="Arial"/>
                <a:cs typeface="Arial"/>
              </a:rPr>
              <a:t>residential,</a:t>
            </a:r>
            <a:r>
              <a:rPr lang="en-US" sz="1200" spc="65" dirty="0">
                <a:solidFill>
                  <a:srgbClr val="231F20"/>
                </a:solidFill>
                <a:latin typeface="Arial"/>
                <a:cs typeface="Arial"/>
              </a:rPr>
              <a:t> </a:t>
            </a:r>
            <a:r>
              <a:rPr lang="en-US" sz="1200" dirty="0">
                <a:solidFill>
                  <a:srgbClr val="231F20"/>
                </a:solidFill>
                <a:latin typeface="Arial"/>
                <a:cs typeface="Arial"/>
              </a:rPr>
              <a:t>commercial,</a:t>
            </a:r>
            <a:r>
              <a:rPr lang="en-US" sz="1200" spc="70" dirty="0">
                <a:solidFill>
                  <a:srgbClr val="231F20"/>
                </a:solidFill>
                <a:latin typeface="Arial"/>
                <a:cs typeface="Arial"/>
              </a:rPr>
              <a:t> </a:t>
            </a:r>
            <a:r>
              <a:rPr lang="en-US" sz="1200" dirty="0">
                <a:solidFill>
                  <a:srgbClr val="231F20"/>
                </a:solidFill>
                <a:latin typeface="Arial"/>
                <a:cs typeface="Arial"/>
              </a:rPr>
              <a:t>and</a:t>
            </a:r>
            <a:r>
              <a:rPr lang="en-US" sz="1200" spc="65" dirty="0">
                <a:solidFill>
                  <a:srgbClr val="231F20"/>
                </a:solidFill>
                <a:latin typeface="Arial"/>
                <a:cs typeface="Arial"/>
              </a:rPr>
              <a:t> </a:t>
            </a:r>
            <a:r>
              <a:rPr lang="en-US" sz="1200" dirty="0">
                <a:solidFill>
                  <a:srgbClr val="231F20"/>
                </a:solidFill>
                <a:latin typeface="Arial"/>
                <a:cs typeface="Arial"/>
              </a:rPr>
              <a:t>industrial</a:t>
            </a:r>
            <a:r>
              <a:rPr lang="en-US" sz="1200" spc="70" dirty="0">
                <a:solidFill>
                  <a:srgbClr val="231F20"/>
                </a:solidFill>
                <a:latin typeface="Arial"/>
                <a:cs typeface="Arial"/>
              </a:rPr>
              <a:t> </a:t>
            </a:r>
            <a:r>
              <a:rPr lang="en-US" sz="1200" spc="-10" dirty="0">
                <a:solidFill>
                  <a:srgbClr val="231F20"/>
                </a:solidFill>
                <a:latin typeface="Arial"/>
                <a:cs typeface="Arial"/>
              </a:rPr>
              <a:t>consumers.</a:t>
            </a:r>
            <a:r>
              <a:rPr kumimoji="0" lang="en-US" sz="1200" b="0" i="0" u="none" strike="noStrike" kern="0" cap="none" spc="0" normalizeH="0" baseline="0" noProof="0" dirty="0">
                <a:ln>
                  <a:noFill/>
                </a:ln>
                <a:solidFill>
                  <a:srgbClr val="231F20"/>
                </a:solidFill>
                <a:effectLst/>
                <a:uLnTx/>
                <a:uFillTx/>
                <a:latin typeface="Arial"/>
                <a:cs typeface="Arial"/>
              </a:rPr>
              <a:t> Funds</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can</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be</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used</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by</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eligible</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utilities</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including </a:t>
            </a:r>
            <a:r>
              <a:rPr kumimoji="0" lang="en-US" sz="1200" b="0" i="0" u="none" strike="noStrike" kern="0" cap="none" spc="0" normalizeH="0" baseline="0" noProof="0" dirty="0">
                <a:ln>
                  <a:noFill/>
                </a:ln>
                <a:solidFill>
                  <a:srgbClr val="231F20"/>
                </a:solidFill>
                <a:effectLst/>
                <a:uLnTx/>
                <a:uFillTx/>
                <a:latin typeface="Arial"/>
                <a:cs typeface="Arial"/>
              </a:rPr>
              <a:t>existing</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Rural</a:t>
            </a:r>
            <a:r>
              <a:rPr kumimoji="0" lang="en-US" sz="1200" b="0" i="0" u="none" strike="noStrike" kern="0" cap="none" spc="0" normalizeH="0" baseline="0" noProof="0" dirty="0">
                <a:ln>
                  <a:noFill/>
                </a:ln>
                <a:solidFill>
                  <a:srgbClr val="231F20"/>
                </a:solidFill>
                <a:effectLst/>
                <a:uLnTx/>
                <a:uFillTx/>
                <a:latin typeface="Arial"/>
                <a:cs typeface="Arial"/>
              </a:rPr>
              <a:t> Utilities</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Service Electric</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Program </a:t>
            </a:r>
            <a:r>
              <a:rPr kumimoji="0" lang="en-US" sz="1200" b="0" i="0" u="none" strike="noStrike" kern="0" cap="none" spc="0" normalizeH="0" baseline="0" noProof="0" dirty="0">
                <a:ln>
                  <a:noFill/>
                </a:ln>
                <a:solidFill>
                  <a:srgbClr val="231F20"/>
                </a:solidFill>
                <a:effectLst/>
                <a:uLnTx/>
                <a:uFillTx/>
                <a:latin typeface="Arial"/>
                <a:cs typeface="Arial"/>
              </a:rPr>
              <a:t>borrowers –</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to</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develop</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and</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deliver</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20" normalizeH="0" baseline="0" noProof="0" dirty="0">
                <a:ln>
                  <a:noFill/>
                </a:ln>
                <a:solidFill>
                  <a:srgbClr val="231F20"/>
                </a:solidFill>
                <a:effectLst/>
                <a:uLnTx/>
                <a:uFillTx/>
                <a:latin typeface="Arial"/>
                <a:cs typeface="Arial"/>
              </a:rPr>
              <a:t>new,</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diverse </a:t>
            </a:r>
            <a:r>
              <a:rPr kumimoji="0" lang="en-US" sz="1200" b="0" i="0" u="none" strike="noStrike" kern="0" cap="none" spc="0" normalizeH="0" baseline="0" noProof="0" dirty="0">
                <a:ln>
                  <a:noFill/>
                </a:ln>
                <a:solidFill>
                  <a:srgbClr val="231F20"/>
                </a:solidFill>
                <a:effectLst/>
                <a:uLnTx/>
                <a:uFillTx/>
                <a:latin typeface="Arial"/>
                <a:cs typeface="Arial"/>
              </a:rPr>
              <a:t>energy</a:t>
            </a:r>
            <a:r>
              <a:rPr kumimoji="0" lang="en-US" sz="1200" b="0" i="0" u="none" strike="noStrike" kern="0" cap="none" spc="6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service</a:t>
            </a:r>
            <a:r>
              <a:rPr kumimoji="0" lang="en-US" sz="1200" b="0" i="0" u="none" strike="noStrike" kern="0" cap="none" spc="6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products</a:t>
            </a:r>
            <a:r>
              <a:rPr kumimoji="0" lang="en-US" sz="1200" b="0" i="0" u="none" strike="noStrike" kern="0" cap="none" spc="6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in</a:t>
            </a:r>
            <a:r>
              <a:rPr kumimoji="0" lang="en-US" sz="1200" b="0" i="0" u="none" strike="noStrike" kern="0" cap="none" spc="6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their</a:t>
            </a:r>
            <a:r>
              <a:rPr kumimoji="0" lang="en-US" sz="1200" b="0" i="0" u="none" strike="noStrike" kern="0" cap="none" spc="6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service</a:t>
            </a:r>
            <a:r>
              <a:rPr kumimoji="0" lang="en-US" sz="1200" b="0" i="0" u="none" strike="noStrike" kern="0" cap="none" spc="60"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territories. </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p:txBody>
      </p:sp>
      <p:sp>
        <p:nvSpPr>
          <p:cNvPr id="20" name="TextBox 19">
            <a:extLst>
              <a:ext uri="{FF2B5EF4-FFF2-40B4-BE49-F238E27FC236}">
                <a16:creationId xmlns:a16="http://schemas.microsoft.com/office/drawing/2014/main" id="{0BB297C5-D5A2-021A-B76B-A82DD1DB7BDB}"/>
              </a:ext>
            </a:extLst>
          </p:cNvPr>
          <p:cNvSpPr txBox="1"/>
          <p:nvPr/>
        </p:nvSpPr>
        <p:spPr>
          <a:xfrm>
            <a:off x="6096000" y="1156367"/>
            <a:ext cx="6130403" cy="1538691"/>
          </a:xfrm>
          <a:prstGeom prst="rect">
            <a:avLst/>
          </a:prstGeom>
          <a:noFill/>
        </p:spPr>
        <p:txBody>
          <a:bodyPr wrap="square">
            <a:spAutoFit/>
          </a:bodyPr>
          <a:lstStyle/>
          <a:p>
            <a:pPr marL="12700">
              <a:spcBef>
                <a:spcPts val="100"/>
              </a:spcBef>
              <a:defRPr/>
            </a:pPr>
            <a:r>
              <a:rPr kumimoji="0" lang="en-US" sz="1600" b="1" i="0" u="none" strike="noStrike" kern="0" cap="none" spc="0" normalizeH="0" baseline="0" noProof="0" dirty="0">
                <a:ln>
                  <a:noFill/>
                </a:ln>
                <a:solidFill>
                  <a:srgbClr val="16254C"/>
                </a:solidFill>
                <a:effectLst/>
                <a:uLnTx/>
                <a:uFillTx/>
                <a:latin typeface="Arial"/>
                <a:cs typeface="Arial"/>
              </a:rPr>
              <a:t>Rural</a:t>
            </a:r>
            <a:r>
              <a:rPr kumimoji="0" lang="en-US" sz="1600" b="1" i="0" u="none" strike="noStrike" kern="0" cap="none" spc="-60"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Energy</a:t>
            </a:r>
            <a:r>
              <a:rPr kumimoji="0" lang="en-US" sz="1600" b="1" i="0" u="none" strike="noStrike" kern="0" cap="none" spc="-55"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Savings</a:t>
            </a:r>
            <a:r>
              <a:rPr kumimoji="0" lang="en-US" sz="1600" b="1" i="0" u="none" strike="noStrike" kern="0" cap="none" spc="-55"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Program - </a:t>
            </a:r>
            <a:r>
              <a:rPr lang="en-US" sz="1600" b="1" kern="0" spc="-10" dirty="0">
                <a:solidFill>
                  <a:srgbClr val="16254C"/>
                </a:solidFill>
                <a:latin typeface="Arial"/>
                <a:cs typeface="Arial"/>
              </a:rPr>
              <a:t>Open year-round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217804" lvl="0">
              <a:lnSpc>
                <a:spcPct val="106100"/>
              </a:lnSpc>
              <a:spcBef>
                <a:spcPts val="894"/>
              </a:spcBef>
              <a:defRPr/>
            </a:pPr>
            <a:r>
              <a:rPr lang="en-US" sz="1200" kern="0" spc="-10" dirty="0">
                <a:solidFill>
                  <a:srgbClr val="231F20"/>
                </a:solidFill>
                <a:latin typeface="Arial"/>
                <a:cs typeface="Arial"/>
              </a:rPr>
              <a:t>More information is available </a:t>
            </a:r>
            <a:r>
              <a:rPr lang="en-US" sz="1200" kern="0" spc="-10" dirty="0">
                <a:solidFill>
                  <a:srgbClr val="231F20"/>
                </a:solidFill>
                <a:latin typeface="Arial"/>
                <a:cs typeface="Arial"/>
                <a:hlinkClick r:id="rId5"/>
              </a:rPr>
              <a:t>here</a:t>
            </a:r>
            <a:r>
              <a:rPr lang="en-US" sz="1200" kern="0" spc="-10" dirty="0">
                <a:solidFill>
                  <a:srgbClr val="231F20"/>
                </a:solidFill>
                <a:latin typeface="Arial"/>
                <a:cs typeface="Arial"/>
              </a:rPr>
              <a:t>. </a:t>
            </a:r>
            <a:endParaRPr kumimoji="0" lang="en-US" sz="1200" b="0" i="0" u="none" strike="noStrike" kern="0" cap="none" spc="-10" normalizeH="0" baseline="0" noProof="0" dirty="0">
              <a:ln>
                <a:noFill/>
              </a:ln>
              <a:solidFill>
                <a:srgbClr val="231F20"/>
              </a:solidFill>
              <a:effectLst/>
              <a:uLnTx/>
              <a:uFillTx/>
              <a:latin typeface="Arial"/>
              <a:cs typeface="Arial"/>
            </a:endParaRPr>
          </a:p>
          <a:p>
            <a:pPr marL="12700" marR="217804" lvl="0" indent="0" defTabSz="914400" eaLnBrk="1" fontAlgn="auto" latinLnBrk="0" hangingPunct="1">
              <a:lnSpc>
                <a:spcPct val="106100"/>
              </a:lnSpc>
              <a:spcBef>
                <a:spcPts val="894"/>
              </a:spcBef>
              <a:spcAft>
                <a:spcPts val="0"/>
              </a:spcAft>
              <a:buClrTx/>
              <a:buSzTx/>
              <a:buFontTx/>
              <a:buNone/>
              <a:tabLst/>
              <a:defRPr/>
            </a:pPr>
            <a:r>
              <a:rPr kumimoji="0" lang="en-US" sz="1200" b="0" i="0" u="none" strike="noStrike" kern="0" cap="none" spc="-10" normalizeH="0" baseline="0" noProof="0" dirty="0">
                <a:ln>
                  <a:noFill/>
                </a:ln>
                <a:solidFill>
                  <a:srgbClr val="231F20"/>
                </a:solidFill>
                <a:effectLst/>
                <a:uLnTx/>
                <a:uFillTx/>
                <a:latin typeface="Arial"/>
                <a:cs typeface="Arial"/>
              </a:rPr>
              <a:t>This</a:t>
            </a:r>
            <a:r>
              <a:rPr kumimoji="0" lang="en-US" sz="1200" b="0" i="0" u="none" strike="noStrike" kern="0" cap="none" spc="0" normalizeH="0" baseline="0" noProof="0" dirty="0">
                <a:ln>
                  <a:noFill/>
                </a:ln>
                <a:solidFill>
                  <a:srgbClr val="231F20"/>
                </a:solidFill>
                <a:effectLst/>
                <a:uLnTx/>
                <a:uFillTx/>
                <a:latin typeface="Arial"/>
                <a:cs typeface="Arial"/>
              </a:rPr>
              <a:t> program</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provides</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loans</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to</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rural</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utilities</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25" normalizeH="0" baseline="0" noProof="0" dirty="0">
                <a:ln>
                  <a:noFill/>
                </a:ln>
                <a:solidFill>
                  <a:srgbClr val="231F20"/>
                </a:solidFill>
                <a:effectLst/>
                <a:uLnTx/>
                <a:uFillTx/>
                <a:latin typeface="Arial"/>
                <a:cs typeface="Arial"/>
              </a:rPr>
              <a:t>and </a:t>
            </a:r>
            <a:r>
              <a:rPr kumimoji="0" lang="en-US" sz="1200" b="0" i="0" u="none" strike="noStrike" kern="0" cap="none" spc="0" normalizeH="0" baseline="0" noProof="0" dirty="0">
                <a:ln>
                  <a:noFill/>
                </a:ln>
                <a:solidFill>
                  <a:srgbClr val="231F20"/>
                </a:solidFill>
                <a:effectLst/>
                <a:uLnTx/>
                <a:uFillTx/>
                <a:latin typeface="Arial"/>
                <a:cs typeface="Arial"/>
              </a:rPr>
              <a:t>other</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companies</a:t>
            </a:r>
            <a:r>
              <a:rPr kumimoji="0" lang="en-US" sz="1200" b="0" i="0" u="none" strike="noStrike" kern="0" cap="none" spc="4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that</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offer</a:t>
            </a:r>
            <a:r>
              <a:rPr kumimoji="0" lang="en-US" sz="1200" b="0" i="0" u="none" strike="noStrike" kern="0" cap="none" spc="4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energy</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efficiency</a:t>
            </a:r>
            <a:r>
              <a:rPr kumimoji="0" lang="en-US" sz="1200" b="0" i="0" u="none" strike="noStrike" kern="0" cap="none" spc="40"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loans </a:t>
            </a:r>
            <a:r>
              <a:rPr kumimoji="0" lang="en-US" sz="1200" b="0" i="0" u="none" strike="noStrike" kern="0" cap="none" spc="0" normalizeH="0" baseline="0" noProof="0" dirty="0">
                <a:ln>
                  <a:noFill/>
                </a:ln>
                <a:solidFill>
                  <a:srgbClr val="231F20"/>
                </a:solidFill>
                <a:effectLst/>
                <a:uLnTx/>
                <a:uFillTx/>
                <a:latin typeface="Arial"/>
                <a:cs typeface="Arial"/>
              </a:rPr>
              <a:t>to</a:t>
            </a:r>
            <a:r>
              <a:rPr kumimoji="0" lang="en-US" sz="1200" b="0" i="0" u="none" strike="noStrike" kern="0" cap="none" spc="3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qualified</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consumers.</a:t>
            </a:r>
            <a:r>
              <a:rPr kumimoji="0" lang="en-US" sz="1200" b="0" i="0" u="none" strike="noStrike" kern="0" cap="none" spc="3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Funds</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can</a:t>
            </a:r>
            <a:r>
              <a:rPr kumimoji="0" lang="en-US" sz="1200" b="0" i="0" u="none" strike="noStrike" kern="0" cap="none" spc="3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be</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used</a:t>
            </a:r>
            <a:r>
              <a:rPr kumimoji="0" lang="en-US" sz="1200" b="0" i="0" u="none" strike="noStrike" kern="0" cap="none" spc="30" normalizeH="0" baseline="0" noProof="0" dirty="0">
                <a:ln>
                  <a:noFill/>
                </a:ln>
                <a:solidFill>
                  <a:srgbClr val="231F20"/>
                </a:solidFill>
                <a:effectLst/>
                <a:uLnTx/>
                <a:uFillTx/>
                <a:latin typeface="Arial"/>
                <a:cs typeface="Arial"/>
              </a:rPr>
              <a:t> </a:t>
            </a:r>
            <a:r>
              <a:rPr kumimoji="0" lang="en-US" sz="1200" b="0" i="0" u="none" strike="noStrike" kern="0" cap="none" spc="-25" normalizeH="0" baseline="0" noProof="0" dirty="0">
                <a:ln>
                  <a:noFill/>
                </a:ln>
                <a:solidFill>
                  <a:srgbClr val="231F20"/>
                </a:solidFill>
                <a:effectLst/>
                <a:uLnTx/>
                <a:uFillTx/>
                <a:latin typeface="Arial"/>
                <a:cs typeface="Arial"/>
              </a:rPr>
              <a:t>to</a:t>
            </a:r>
            <a:r>
              <a:rPr lang="en-US" sz="1200" kern="0" dirty="0">
                <a:solidFill>
                  <a:sysClr val="windowText" lastClr="000000"/>
                </a:solidFill>
                <a:latin typeface="Arial"/>
                <a:cs typeface="Arial"/>
              </a:rPr>
              <a:t> </a:t>
            </a:r>
            <a:r>
              <a:rPr lang="en-US" sz="1200" kern="0" dirty="0" err="1">
                <a:solidFill>
                  <a:sysClr val="windowText" lastClr="000000"/>
                </a:solidFill>
                <a:latin typeface="Arial"/>
                <a:cs typeface="Arial"/>
              </a:rPr>
              <a:t>i</a:t>
            </a:r>
            <a:r>
              <a:rPr kumimoji="0" lang="en-US" sz="1200" b="0" i="0" u="none" strike="noStrike" kern="0" cap="none" spc="0" normalizeH="0" baseline="0" noProof="0" dirty="0" err="1">
                <a:ln>
                  <a:noFill/>
                </a:ln>
                <a:solidFill>
                  <a:srgbClr val="231F20"/>
                </a:solidFill>
                <a:effectLst/>
                <a:uLnTx/>
                <a:uFillTx/>
                <a:latin typeface="Arial"/>
                <a:cs typeface="Arial"/>
              </a:rPr>
              <a:t>mplement</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energy</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efficiency</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measures</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that</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decrease </a:t>
            </a:r>
            <a:r>
              <a:rPr kumimoji="0" lang="en-US" sz="1200" b="0" i="0" u="none" strike="noStrike" kern="0" cap="none" spc="0" normalizeH="0" baseline="0" noProof="0" dirty="0">
                <a:ln>
                  <a:noFill/>
                </a:ln>
                <a:solidFill>
                  <a:srgbClr val="231F20"/>
                </a:solidFill>
                <a:effectLst/>
                <a:uLnTx/>
                <a:uFillTx/>
                <a:latin typeface="Arial"/>
                <a:cs typeface="Arial"/>
              </a:rPr>
              <a:t>energy</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use</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or</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costs</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for</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rural</a:t>
            </a:r>
            <a:r>
              <a:rPr kumimoji="0" lang="en-US" sz="1200" b="0" i="0" u="none" strike="noStrike" kern="0" cap="none" spc="1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families</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and</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small </a:t>
            </a:r>
            <a:r>
              <a:rPr kumimoji="0" lang="en-US" sz="1200" b="0" i="0" u="none" strike="noStrike" kern="0" cap="none" spc="0" normalizeH="0" baseline="0" noProof="0" dirty="0">
                <a:ln>
                  <a:noFill/>
                </a:ln>
                <a:solidFill>
                  <a:srgbClr val="231F20"/>
                </a:solidFill>
                <a:effectLst/>
                <a:uLnTx/>
                <a:uFillTx/>
                <a:latin typeface="Arial"/>
                <a:cs typeface="Arial"/>
              </a:rPr>
              <a:t>businesses.</a:t>
            </a:r>
            <a:endParaRPr lang="en-US" sz="1200" dirty="0"/>
          </a:p>
        </p:txBody>
      </p:sp>
    </p:spTree>
    <p:extLst>
      <p:ext uri="{BB962C8B-B14F-4D97-AF65-F5344CB8AC3E}">
        <p14:creationId xmlns:p14="http://schemas.microsoft.com/office/powerpoint/2010/main" val="512398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4559857-58C0-D9BF-30E8-3CC0B7E6CDE1}"/>
              </a:ext>
            </a:extLst>
          </p:cNvPr>
          <p:cNvSpPr txBox="1"/>
          <p:nvPr/>
        </p:nvSpPr>
        <p:spPr>
          <a:xfrm>
            <a:off x="958788" y="197222"/>
            <a:ext cx="10280342" cy="646331"/>
          </a:xfrm>
          <a:prstGeom prst="rect">
            <a:avLst/>
          </a:prstGeom>
          <a:noFill/>
        </p:spPr>
        <p:txBody>
          <a:bodyPr wrap="square" rtlCol="0">
            <a:spAutoFit/>
          </a:bodyPr>
          <a:lstStyle/>
          <a:p>
            <a:pPr algn="ctr"/>
            <a:r>
              <a:rPr lang="en-US" sz="3600" b="1" dirty="0">
                <a:solidFill>
                  <a:srgbClr val="16254C"/>
                </a:solidFill>
              </a:rPr>
              <a:t>Rural Utilities Service: Telecommunications</a:t>
            </a:r>
          </a:p>
        </p:txBody>
      </p:sp>
      <p:cxnSp>
        <p:nvCxnSpPr>
          <p:cNvPr id="16" name="Straight Connector 15">
            <a:extLst>
              <a:ext uri="{FF2B5EF4-FFF2-40B4-BE49-F238E27FC236}">
                <a16:creationId xmlns:a16="http://schemas.microsoft.com/office/drawing/2014/main" id="{353FF973-CC7C-5B94-397C-73FCF0C60846}"/>
              </a:ext>
            </a:extLst>
          </p:cNvPr>
          <p:cNvCxnSpPr/>
          <p:nvPr/>
        </p:nvCxnSpPr>
        <p:spPr>
          <a:xfrm>
            <a:off x="-17755" y="958788"/>
            <a:ext cx="12227510" cy="0"/>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70E8CA-798F-52C6-8C19-CEBD33938486}"/>
              </a:ext>
            </a:extLst>
          </p:cNvPr>
          <p:cNvSpPr txBox="1"/>
          <p:nvPr/>
        </p:nvSpPr>
        <p:spPr>
          <a:xfrm>
            <a:off x="246356" y="1284447"/>
            <a:ext cx="6121152" cy="1479829"/>
          </a:xfrm>
          <a:prstGeom prst="rect">
            <a:avLst/>
          </a:prstGeom>
          <a:noFill/>
        </p:spPr>
        <p:txBody>
          <a:bodyPr wrap="square">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Community Connect </a:t>
            </a:r>
            <a:r>
              <a:rPr kumimoji="0" lang="en-US" sz="1600" b="1" i="0" u="none" strike="noStrike" kern="0" cap="none" spc="-10" normalizeH="0" baseline="0" noProof="0" dirty="0">
                <a:ln>
                  <a:noFill/>
                </a:ln>
                <a:solidFill>
                  <a:srgbClr val="16254C"/>
                </a:solidFill>
                <a:effectLst/>
                <a:uLnTx/>
                <a:uFillTx/>
                <a:latin typeface="Arial"/>
                <a:cs typeface="Arial"/>
              </a:rPr>
              <a:t>Grants - Closed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281940">
              <a:lnSpc>
                <a:spcPct val="107200"/>
              </a:lnSpc>
              <a:spcBef>
                <a:spcPts val="894"/>
              </a:spcBef>
              <a:defRPr/>
            </a:pPr>
            <a:r>
              <a:rPr lang="en-US" sz="1400" kern="0" dirty="0">
                <a:solidFill>
                  <a:srgbClr val="231F20"/>
                </a:solidFill>
                <a:latin typeface="Arial"/>
                <a:cs typeface="Arial"/>
              </a:rPr>
              <a:t>More information</a:t>
            </a:r>
            <a:r>
              <a:rPr lang="en-US" sz="1400" kern="0" spc="-25" dirty="0">
                <a:solidFill>
                  <a:srgbClr val="231F20"/>
                </a:solidFill>
                <a:latin typeface="Arial"/>
                <a:cs typeface="Arial"/>
              </a:rPr>
              <a:t> </a:t>
            </a:r>
            <a:r>
              <a:rPr lang="en-US" sz="1400" kern="0" dirty="0">
                <a:solidFill>
                  <a:srgbClr val="231F20"/>
                </a:solidFill>
                <a:latin typeface="Arial"/>
                <a:cs typeface="Arial"/>
              </a:rPr>
              <a:t>is</a:t>
            </a:r>
            <a:r>
              <a:rPr lang="en-US" sz="1400" kern="0" spc="-25" dirty="0">
                <a:solidFill>
                  <a:srgbClr val="231F20"/>
                </a:solidFill>
                <a:latin typeface="Arial"/>
                <a:cs typeface="Arial"/>
              </a:rPr>
              <a:t> </a:t>
            </a:r>
            <a:r>
              <a:rPr lang="en-US" sz="1400" kern="0" dirty="0">
                <a:solidFill>
                  <a:srgbClr val="231F20"/>
                </a:solidFill>
                <a:latin typeface="Arial"/>
                <a:cs typeface="Arial"/>
              </a:rPr>
              <a:t>available </a:t>
            </a:r>
            <a:r>
              <a:rPr lang="en-US" sz="1400" kern="0" dirty="0">
                <a:solidFill>
                  <a:srgbClr val="231F20"/>
                </a:solidFill>
                <a:latin typeface="Arial"/>
                <a:cs typeface="Arial"/>
                <a:hlinkClick r:id="rId2"/>
              </a:rPr>
              <a:t>here</a:t>
            </a:r>
            <a:r>
              <a:rPr lang="en-US" sz="1400" kern="0" dirty="0">
                <a:solidFill>
                  <a:srgbClr val="231F20"/>
                </a:solidFill>
                <a:latin typeface="Arial"/>
                <a:cs typeface="Arial"/>
              </a:rPr>
              <a:t>.</a:t>
            </a:r>
            <a:endParaRPr kumimoji="0" lang="en-US" sz="1400" b="0" i="0" u="none" strike="noStrike" kern="0" cap="none" spc="-10" normalizeH="0" baseline="0" noProof="0" dirty="0">
              <a:ln>
                <a:noFill/>
              </a:ln>
              <a:solidFill>
                <a:srgbClr val="231F20"/>
              </a:solidFill>
              <a:effectLst/>
              <a:uLnTx/>
              <a:uFillTx/>
              <a:latin typeface="Arial"/>
              <a:cs typeface="Arial"/>
            </a:endParaRPr>
          </a:p>
          <a:p>
            <a:pPr marL="12700" marR="281940" lvl="0" indent="0" defTabSz="914400" eaLnBrk="1" fontAlgn="auto" latinLnBrk="0" hangingPunct="1">
              <a:lnSpc>
                <a:spcPct val="107200"/>
              </a:lnSpc>
              <a:spcBef>
                <a:spcPts val="894"/>
              </a:spcBef>
              <a:spcAft>
                <a:spcPts val="0"/>
              </a:spcAft>
              <a:buClrTx/>
              <a:buSzTx/>
              <a:buFontTx/>
              <a:buNone/>
              <a:tabLst/>
              <a:defRPr/>
            </a:pPr>
            <a:r>
              <a:rPr kumimoji="0" lang="en-US" sz="1400" b="0" i="0" u="none" strike="noStrike" kern="0" cap="none" spc="-10" normalizeH="0" baseline="0" noProof="0" dirty="0">
                <a:ln>
                  <a:noFill/>
                </a:ln>
                <a:solidFill>
                  <a:srgbClr val="231F20"/>
                </a:solidFill>
                <a:effectLst/>
                <a:uLnTx/>
                <a:uFillTx/>
                <a:latin typeface="Arial"/>
                <a:cs typeface="Arial"/>
              </a:rPr>
              <a:t>This</a:t>
            </a:r>
            <a:r>
              <a:rPr kumimoji="0" lang="en-US" sz="1400" b="0" i="0" u="none" strike="noStrike" kern="0" cap="none" spc="3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program</a:t>
            </a:r>
            <a:r>
              <a:rPr kumimoji="0" lang="en-US" sz="1400" b="0" i="0" u="none" strike="noStrike" kern="0" cap="none" spc="3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offers</a:t>
            </a:r>
            <a:r>
              <a:rPr kumimoji="0" lang="en-US" sz="1400" b="0" i="0" u="none" strike="noStrike" kern="0" cap="none" spc="3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financial</a:t>
            </a:r>
            <a:r>
              <a:rPr kumimoji="0" lang="en-US" sz="1400" b="0" i="0" u="none" strike="noStrike" kern="0" cap="none" spc="3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assistance</a:t>
            </a:r>
            <a:r>
              <a:rPr kumimoji="0" lang="en-US" sz="1400" b="0" i="0" u="none" strike="noStrike" kern="0" cap="none" spc="30" normalizeH="0" baseline="0" noProof="0" dirty="0">
                <a:ln>
                  <a:noFill/>
                </a:ln>
                <a:solidFill>
                  <a:srgbClr val="231F20"/>
                </a:solidFill>
                <a:effectLst/>
                <a:uLnTx/>
                <a:uFillTx/>
                <a:latin typeface="Arial"/>
                <a:cs typeface="Arial"/>
              </a:rPr>
              <a:t> </a:t>
            </a:r>
            <a:r>
              <a:rPr kumimoji="0" lang="en-US" sz="1400" b="0" i="0" u="none" strike="noStrike" kern="0" cap="none" spc="-25" normalizeH="0" baseline="0" noProof="0" dirty="0">
                <a:ln>
                  <a:noFill/>
                </a:ln>
                <a:solidFill>
                  <a:srgbClr val="231F20"/>
                </a:solidFill>
                <a:effectLst/>
                <a:uLnTx/>
                <a:uFillTx/>
                <a:latin typeface="Arial"/>
                <a:cs typeface="Arial"/>
              </a:rPr>
              <a:t>to </a:t>
            </a:r>
            <a:r>
              <a:rPr kumimoji="0" lang="en-US" sz="1400" b="0" i="0" u="none" strike="noStrike" kern="0" cap="none" spc="0" normalizeH="0" baseline="0" noProof="0" dirty="0">
                <a:ln>
                  <a:noFill/>
                </a:ln>
                <a:solidFill>
                  <a:srgbClr val="231F20"/>
                </a:solidFill>
                <a:effectLst/>
                <a:uLnTx/>
                <a:uFillTx/>
                <a:latin typeface="Arial"/>
                <a:cs typeface="Arial"/>
              </a:rPr>
              <a:t>eligible</a:t>
            </a:r>
            <a:r>
              <a:rPr kumimoji="0" lang="en-US" sz="1400" b="0" i="0" u="none" strike="noStrike" kern="0" cap="none" spc="9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applicants</a:t>
            </a:r>
            <a:r>
              <a:rPr kumimoji="0" lang="en-US" sz="1400" b="0" i="0" u="none" strike="noStrike" kern="0" cap="none" spc="10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to</a:t>
            </a:r>
            <a:r>
              <a:rPr kumimoji="0" lang="en-US" sz="1400" b="0" i="0" u="none" strike="noStrike" kern="0" cap="none" spc="9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provide</a:t>
            </a:r>
            <a:r>
              <a:rPr kumimoji="0" lang="en-US" sz="1400" b="0" i="0" u="none" strike="noStrike" kern="0" cap="none" spc="10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broadband</a:t>
            </a:r>
            <a:r>
              <a:rPr kumimoji="0" lang="en-US" sz="1400" b="0" i="0" u="none" strike="noStrike" kern="0" cap="none" spc="100"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service </a:t>
            </a:r>
            <a:r>
              <a:rPr kumimoji="0" lang="en-US" sz="1400" b="0" i="0" u="none" strike="noStrike" kern="0" cap="none" spc="0" normalizeH="0" baseline="0" noProof="0" dirty="0">
                <a:ln>
                  <a:noFill/>
                </a:ln>
                <a:solidFill>
                  <a:srgbClr val="231F20"/>
                </a:solidFill>
                <a:effectLst/>
                <a:uLnTx/>
                <a:uFillTx/>
                <a:latin typeface="Arial"/>
                <a:cs typeface="Arial"/>
              </a:rPr>
              <a:t>in</a:t>
            </a:r>
            <a:r>
              <a:rPr kumimoji="0" lang="en-US" sz="1400" b="0" i="0" u="none" strike="noStrike" kern="0" cap="none" spc="5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economically-challenged</a:t>
            </a:r>
            <a:r>
              <a:rPr kumimoji="0" lang="en-US" sz="1400" b="0" i="0" u="none" strike="noStrike" kern="0" cap="none" spc="5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rural</a:t>
            </a:r>
            <a:r>
              <a:rPr kumimoji="0" lang="en-US" sz="1400" b="0" i="0" u="none" strike="noStrike" kern="0" cap="none" spc="5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areas</a:t>
            </a:r>
            <a:r>
              <a:rPr kumimoji="0" lang="en-US" sz="1400" b="0" i="0" u="none" strike="noStrike" kern="0" cap="none" spc="55"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where</a:t>
            </a:r>
            <a:r>
              <a:rPr lang="en-US" sz="1400" kern="0" dirty="0">
                <a:solidFill>
                  <a:sysClr val="windowText" lastClr="000000"/>
                </a:solidFill>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service</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does</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not</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exist.</a:t>
            </a:r>
            <a:endParaRPr lang="en-US" sz="1400" dirty="0"/>
          </a:p>
        </p:txBody>
      </p:sp>
      <p:sp>
        <p:nvSpPr>
          <p:cNvPr id="6" name="TextBox 5">
            <a:extLst>
              <a:ext uri="{FF2B5EF4-FFF2-40B4-BE49-F238E27FC236}">
                <a16:creationId xmlns:a16="http://schemas.microsoft.com/office/drawing/2014/main" id="{AF91AD71-A159-709D-10D9-092F51C40611}"/>
              </a:ext>
            </a:extLst>
          </p:cNvPr>
          <p:cNvSpPr txBox="1"/>
          <p:nvPr/>
        </p:nvSpPr>
        <p:spPr>
          <a:xfrm>
            <a:off x="246356" y="2800686"/>
            <a:ext cx="6121152" cy="1695272"/>
          </a:xfrm>
          <a:prstGeom prst="rect">
            <a:avLst/>
          </a:prstGeom>
          <a:noFill/>
        </p:spPr>
        <p:txBody>
          <a:bodyPr wrap="square">
            <a:spAutoFit/>
          </a:bodyPr>
          <a:lstStyle/>
          <a:p>
            <a:pPr marL="12700" marR="1139825" lvl="0" indent="0" defTabSz="914400" eaLnBrk="1" fontAlgn="auto" latinLnBrk="0" hangingPunct="1">
              <a:lnSpc>
                <a:spcPts val="181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Distance</a:t>
            </a:r>
            <a:r>
              <a:rPr kumimoji="0" lang="en-US" sz="1600" b="1" i="0" u="none" strike="noStrike" kern="0" cap="none" spc="-35"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Learning</a:t>
            </a:r>
            <a:r>
              <a:rPr kumimoji="0" lang="en-US" sz="1600" b="1" i="0" u="none" strike="noStrike" kern="0" cap="none" spc="-35" normalizeH="0" baseline="0" noProof="0" dirty="0">
                <a:ln>
                  <a:noFill/>
                </a:ln>
                <a:solidFill>
                  <a:srgbClr val="16254C"/>
                </a:solidFill>
                <a:effectLst/>
                <a:uLnTx/>
                <a:uFillTx/>
                <a:latin typeface="Arial"/>
                <a:cs typeface="Arial"/>
              </a:rPr>
              <a:t> </a:t>
            </a:r>
            <a:r>
              <a:rPr kumimoji="0" lang="en-US" sz="1600" b="1" i="0" u="none" strike="noStrike" kern="0" cap="none" spc="-25" normalizeH="0" baseline="0" noProof="0" dirty="0">
                <a:ln>
                  <a:noFill/>
                </a:ln>
                <a:solidFill>
                  <a:srgbClr val="16254C"/>
                </a:solidFill>
                <a:effectLst/>
                <a:uLnTx/>
                <a:uFillTx/>
                <a:latin typeface="Arial"/>
                <a:cs typeface="Arial"/>
              </a:rPr>
              <a:t>and </a:t>
            </a:r>
            <a:r>
              <a:rPr kumimoji="0" lang="en-US" sz="1600" b="1" i="0" u="none" strike="noStrike" kern="0" cap="none" spc="-10" normalizeH="0" baseline="0" noProof="0" dirty="0">
                <a:ln>
                  <a:noFill/>
                </a:ln>
                <a:solidFill>
                  <a:srgbClr val="16254C"/>
                </a:solidFill>
                <a:effectLst/>
                <a:uLnTx/>
                <a:uFillTx/>
                <a:latin typeface="Arial"/>
                <a:cs typeface="Arial"/>
              </a:rPr>
              <a:t>Telemedicine</a:t>
            </a:r>
            <a:r>
              <a:rPr kumimoji="0" lang="en-US" sz="1600" b="1" i="0" u="none" strike="noStrike" kern="0" cap="none" spc="-100"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Grants – Closed/Spring</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5080">
              <a:lnSpc>
                <a:spcPct val="107200"/>
              </a:lnSpc>
              <a:spcBef>
                <a:spcPts val="900"/>
              </a:spcBef>
              <a:defRPr/>
            </a:pPr>
            <a:r>
              <a:rPr lang="en-US" sz="1400" kern="0" dirty="0">
                <a:solidFill>
                  <a:srgbClr val="231F20"/>
                </a:solidFill>
                <a:latin typeface="Arial"/>
                <a:cs typeface="Arial"/>
              </a:rPr>
              <a:t>More information</a:t>
            </a:r>
            <a:r>
              <a:rPr lang="en-US" sz="1400" kern="0" spc="-25" dirty="0">
                <a:solidFill>
                  <a:srgbClr val="231F20"/>
                </a:solidFill>
                <a:latin typeface="Arial"/>
                <a:cs typeface="Arial"/>
              </a:rPr>
              <a:t> </a:t>
            </a:r>
            <a:r>
              <a:rPr lang="en-US" sz="1400" kern="0" dirty="0">
                <a:solidFill>
                  <a:srgbClr val="231F20"/>
                </a:solidFill>
                <a:latin typeface="Arial"/>
                <a:cs typeface="Arial"/>
              </a:rPr>
              <a:t>is</a:t>
            </a:r>
            <a:r>
              <a:rPr lang="en-US" sz="1400" kern="0" spc="-25" dirty="0">
                <a:solidFill>
                  <a:srgbClr val="231F20"/>
                </a:solidFill>
                <a:latin typeface="Arial"/>
                <a:cs typeface="Arial"/>
              </a:rPr>
              <a:t> </a:t>
            </a:r>
            <a:r>
              <a:rPr lang="en-US" sz="1400" kern="0" dirty="0">
                <a:solidFill>
                  <a:srgbClr val="231F20"/>
                </a:solidFill>
                <a:latin typeface="Arial"/>
                <a:cs typeface="Arial"/>
              </a:rPr>
              <a:t>available </a:t>
            </a:r>
            <a:r>
              <a:rPr lang="en-US" sz="1400" kern="0" dirty="0">
                <a:solidFill>
                  <a:srgbClr val="231F20"/>
                </a:solidFill>
                <a:latin typeface="Arial"/>
                <a:cs typeface="Arial"/>
                <a:hlinkClick r:id="rId3"/>
              </a:rPr>
              <a:t>here</a:t>
            </a:r>
            <a:r>
              <a:rPr lang="en-US" sz="1400" kern="0" dirty="0">
                <a:solidFill>
                  <a:srgbClr val="231F20"/>
                </a:solidFill>
                <a:latin typeface="Arial"/>
                <a:cs typeface="Arial"/>
              </a:rPr>
              <a:t>.</a:t>
            </a:r>
            <a:endParaRPr kumimoji="0" lang="en-US" sz="1400" b="0" i="0" u="none" strike="noStrike" kern="0" cap="none" spc="-10" normalizeH="0" baseline="0" noProof="0" dirty="0">
              <a:ln>
                <a:noFill/>
              </a:ln>
              <a:solidFill>
                <a:srgbClr val="231F20"/>
              </a:solidFill>
              <a:effectLst/>
              <a:uLnTx/>
              <a:uFillTx/>
              <a:latin typeface="Arial"/>
              <a:cs typeface="Arial"/>
            </a:endParaRPr>
          </a:p>
          <a:p>
            <a:pPr marL="12700" marR="5080" lvl="0" indent="0" defTabSz="914400" eaLnBrk="1" fontAlgn="auto" latinLnBrk="0" hangingPunct="1">
              <a:lnSpc>
                <a:spcPct val="107200"/>
              </a:lnSpc>
              <a:spcBef>
                <a:spcPts val="900"/>
              </a:spcBef>
              <a:spcAft>
                <a:spcPts val="0"/>
              </a:spcAft>
              <a:buClrTx/>
              <a:buSzTx/>
              <a:buFontTx/>
              <a:buNone/>
              <a:tabLst/>
              <a:defRPr/>
            </a:pPr>
            <a:r>
              <a:rPr kumimoji="0" lang="en-US" sz="1400" b="0" i="0" u="none" strike="noStrike" kern="0" cap="none" spc="-10" normalizeH="0" baseline="0" noProof="0" dirty="0">
                <a:ln>
                  <a:noFill/>
                </a:ln>
                <a:solidFill>
                  <a:srgbClr val="231F20"/>
                </a:solidFill>
                <a:effectLst/>
                <a:uLnTx/>
                <a:uFillTx/>
                <a:latin typeface="Arial"/>
                <a:cs typeface="Arial"/>
              </a:rPr>
              <a:t>This</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competitive</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program</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helps</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rural</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communities </a:t>
            </a:r>
            <a:r>
              <a:rPr kumimoji="0" lang="en-US" sz="1400" b="0" i="0" u="none" strike="noStrike" kern="0" cap="none" spc="0" normalizeH="0" baseline="0" noProof="0" dirty="0">
                <a:ln>
                  <a:noFill/>
                </a:ln>
                <a:solidFill>
                  <a:srgbClr val="231F20"/>
                </a:solidFill>
                <a:effectLst/>
                <a:uLnTx/>
                <a:uFillTx/>
                <a:latin typeface="Arial"/>
                <a:cs typeface="Arial"/>
              </a:rPr>
              <a:t>use</a:t>
            </a:r>
            <a:r>
              <a:rPr kumimoji="0" lang="en-US" sz="1400" b="0" i="0" u="none" strike="noStrike" kern="0" cap="none" spc="6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advanced</a:t>
            </a:r>
            <a:r>
              <a:rPr kumimoji="0" lang="en-US" sz="1400" b="0" i="0" u="none" strike="noStrike" kern="0" cap="none" spc="6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telecommunications</a:t>
            </a:r>
            <a:r>
              <a:rPr kumimoji="0" lang="en-US" sz="1400" b="0" i="0" u="none" strike="noStrike" kern="0" cap="none" spc="6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technology</a:t>
            </a:r>
            <a:r>
              <a:rPr kumimoji="0" lang="en-US" sz="1400" b="0" i="0" u="none" strike="noStrike" kern="0" cap="none" spc="60" normalizeH="0" baseline="0" noProof="0" dirty="0">
                <a:ln>
                  <a:noFill/>
                </a:ln>
                <a:solidFill>
                  <a:srgbClr val="231F20"/>
                </a:solidFill>
                <a:effectLst/>
                <a:uLnTx/>
                <a:uFillTx/>
                <a:latin typeface="Arial"/>
                <a:cs typeface="Arial"/>
              </a:rPr>
              <a:t> </a:t>
            </a:r>
            <a:r>
              <a:rPr kumimoji="0" lang="en-US" sz="1400" b="0" i="0" u="none" strike="noStrike" kern="0" cap="none" spc="-25" normalizeH="0" baseline="0" noProof="0" dirty="0">
                <a:ln>
                  <a:noFill/>
                </a:ln>
                <a:solidFill>
                  <a:srgbClr val="231F20"/>
                </a:solidFill>
                <a:effectLst/>
                <a:uLnTx/>
                <a:uFillTx/>
                <a:latin typeface="Arial"/>
                <a:cs typeface="Arial"/>
              </a:rPr>
              <a:t>to </a:t>
            </a:r>
            <a:r>
              <a:rPr kumimoji="0" lang="en-US" sz="1400" b="0" i="0" u="none" strike="noStrike" kern="0" cap="none" spc="0" normalizeH="0" baseline="0" noProof="0" dirty="0">
                <a:ln>
                  <a:noFill/>
                </a:ln>
                <a:solidFill>
                  <a:srgbClr val="231F20"/>
                </a:solidFill>
                <a:effectLst/>
                <a:uLnTx/>
                <a:uFillTx/>
                <a:latin typeface="Arial"/>
                <a:cs typeface="Arial"/>
              </a:rPr>
              <a:t>connect</a:t>
            </a:r>
            <a:r>
              <a:rPr kumimoji="0" lang="en-US" sz="1400" b="0" i="0" u="none" strike="noStrike" kern="0" cap="none" spc="1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to</a:t>
            </a:r>
            <a:r>
              <a:rPr kumimoji="0" lang="en-US" sz="1400" b="0" i="0" u="none" strike="noStrike" kern="0" cap="none" spc="1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each</a:t>
            </a:r>
            <a:r>
              <a:rPr kumimoji="0" lang="en-US" sz="1400" b="0" i="0" u="none" strike="noStrike" kern="0" cap="none" spc="1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other</a:t>
            </a:r>
            <a:r>
              <a:rPr kumimoji="0" lang="en-US" sz="1400" b="0" i="0" u="none" strike="noStrike" kern="0" cap="none" spc="1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t>
            </a:r>
            <a:r>
              <a:rPr kumimoji="0" lang="en-US" sz="1400" b="0" i="0" u="none" strike="noStrike" kern="0" cap="none" spc="1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and</a:t>
            </a:r>
            <a:r>
              <a:rPr kumimoji="0" lang="en-US" sz="1400" b="0" i="0" u="none" strike="noStrike" kern="0" cap="none" spc="1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the</a:t>
            </a:r>
            <a:r>
              <a:rPr kumimoji="0" lang="en-US" sz="1400" b="0" i="0" u="none" strike="noStrike" kern="0" cap="none" spc="1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world</a:t>
            </a:r>
            <a:r>
              <a:rPr kumimoji="0" lang="en-US" sz="1400" b="0" i="0" u="none" strike="noStrike" kern="0" cap="none" spc="1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t>
            </a:r>
            <a:r>
              <a:rPr kumimoji="0" lang="en-US" sz="1400" b="0" i="0" u="none" strike="noStrike" kern="0" cap="none" spc="15"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overcoming </a:t>
            </a:r>
            <a:r>
              <a:rPr kumimoji="0" lang="en-US" sz="1400" b="0" i="0" u="none" strike="noStrike" kern="0" cap="none" spc="0" normalizeH="0" baseline="0" noProof="0" dirty="0">
                <a:ln>
                  <a:noFill/>
                </a:ln>
                <a:solidFill>
                  <a:srgbClr val="231F20"/>
                </a:solidFill>
                <a:effectLst/>
                <a:uLnTx/>
                <a:uFillTx/>
                <a:latin typeface="Arial"/>
                <a:cs typeface="Arial"/>
              </a:rPr>
              <a:t>the</a:t>
            </a:r>
            <a:r>
              <a:rPr kumimoji="0" lang="en-US" sz="1400" b="0" i="0" u="none" strike="noStrike" kern="0" cap="none" spc="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effects</a:t>
            </a:r>
            <a:r>
              <a:rPr kumimoji="0" lang="en-US" sz="1400" b="0" i="0" u="none" strike="noStrike" kern="0" cap="none" spc="1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of</a:t>
            </a:r>
            <a:r>
              <a:rPr kumimoji="0" lang="en-US" sz="1400" b="0" i="0" u="none" strike="noStrike" kern="0" cap="none" spc="14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remoteness</a:t>
            </a:r>
            <a:r>
              <a:rPr kumimoji="0" lang="en-US" sz="1400" b="0" i="0" u="none" strike="noStrike" kern="0" cap="none" spc="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and</a:t>
            </a:r>
            <a:r>
              <a:rPr kumimoji="0" lang="en-US" sz="1400" b="0" i="0" u="none" strike="noStrike" kern="0" cap="none" spc="1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low</a:t>
            </a:r>
            <a:r>
              <a:rPr kumimoji="0" lang="en-US" sz="1400" b="0" i="0" u="none" strike="noStrike" kern="0" cap="none" spc="10"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population</a:t>
            </a:r>
            <a:r>
              <a:rPr kumimoji="0" lang="en-US" sz="1400" b="0" i="0" u="none" strike="noStrike" kern="0" cap="none" spc="500"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density.</a:t>
            </a:r>
            <a:r>
              <a:rPr kumimoji="0" lang="en-US" sz="1400" b="0" i="0" u="none" strike="noStrike" kern="0" cap="none" spc="20" normalizeH="0" baseline="0" noProof="0" dirty="0">
                <a:ln>
                  <a:noFill/>
                </a:ln>
                <a:solidFill>
                  <a:srgbClr val="231F20"/>
                </a:solidFill>
                <a:effectLst/>
                <a:uLnTx/>
                <a:uFillTx/>
                <a:latin typeface="Arial"/>
                <a:cs typeface="Arial"/>
              </a:rPr>
              <a:t> </a:t>
            </a:r>
            <a:endParaRPr lang="en-US" sz="1400" dirty="0"/>
          </a:p>
        </p:txBody>
      </p:sp>
      <p:sp>
        <p:nvSpPr>
          <p:cNvPr id="9" name="TextBox 8">
            <a:extLst>
              <a:ext uri="{FF2B5EF4-FFF2-40B4-BE49-F238E27FC236}">
                <a16:creationId xmlns:a16="http://schemas.microsoft.com/office/drawing/2014/main" id="{F168850D-D560-1F11-7D16-73B1B0E565BF}"/>
              </a:ext>
            </a:extLst>
          </p:cNvPr>
          <p:cNvSpPr txBox="1"/>
          <p:nvPr/>
        </p:nvSpPr>
        <p:spPr>
          <a:xfrm>
            <a:off x="246355" y="4495405"/>
            <a:ext cx="5849645" cy="2156296"/>
          </a:xfrm>
          <a:prstGeom prst="rect">
            <a:avLst/>
          </a:prstGeom>
          <a:noFill/>
        </p:spPr>
        <p:txBody>
          <a:bodyPr wrap="square">
            <a:spAutoFit/>
          </a:bodyPr>
          <a:lstStyle/>
          <a:p>
            <a:pPr marL="12700" marR="5080" lvl="0" indent="0" defTabSz="914400" eaLnBrk="1" fontAlgn="auto" latinLnBrk="0" hangingPunct="1">
              <a:lnSpc>
                <a:spcPts val="1810"/>
              </a:lnSpc>
              <a:spcBef>
                <a:spcPts val="5"/>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Rural</a:t>
            </a:r>
            <a:r>
              <a:rPr kumimoji="0" lang="en-US" sz="1600" b="1" i="0" u="none" strike="noStrike" kern="0" cap="none" spc="-50"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Broadband</a:t>
            </a:r>
            <a:r>
              <a:rPr kumimoji="0" lang="en-US" sz="1600" b="1" i="0" u="none" strike="noStrike" kern="0" cap="none" spc="-45"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Loans,</a:t>
            </a:r>
            <a:r>
              <a:rPr kumimoji="0" lang="en-US" sz="1600" b="1" i="0" u="none" strike="noStrike" kern="0" cap="none" spc="-40"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Loan</a:t>
            </a:r>
            <a:r>
              <a:rPr kumimoji="0" lang="en-US" sz="1600" b="1" i="0" u="none" strike="noStrike" kern="0" cap="none" spc="-40" normalizeH="0" baseline="0" noProof="0" dirty="0">
                <a:ln>
                  <a:noFill/>
                </a:ln>
                <a:solidFill>
                  <a:srgbClr val="16254C"/>
                </a:solidFill>
                <a:effectLst/>
                <a:uLnTx/>
                <a:uFillTx/>
                <a:latin typeface="Arial"/>
                <a:cs typeface="Arial"/>
              </a:rPr>
              <a:t> </a:t>
            </a:r>
            <a:r>
              <a:rPr kumimoji="0" lang="en-US" sz="1600" b="1" i="0" u="none" strike="noStrike" kern="0" cap="none" spc="-25" normalizeH="0" baseline="0" noProof="0" dirty="0">
                <a:ln>
                  <a:noFill/>
                </a:ln>
                <a:solidFill>
                  <a:srgbClr val="16254C"/>
                </a:solidFill>
                <a:effectLst/>
                <a:uLnTx/>
                <a:uFillTx/>
                <a:latin typeface="Arial"/>
                <a:cs typeface="Arial"/>
              </a:rPr>
              <a:t>and </a:t>
            </a:r>
            <a:r>
              <a:rPr kumimoji="0" lang="en-US" sz="1600" b="1" i="0" u="none" strike="noStrike" kern="0" cap="none" spc="0" normalizeH="0" baseline="0" noProof="0" dirty="0">
                <a:ln>
                  <a:noFill/>
                </a:ln>
                <a:solidFill>
                  <a:srgbClr val="16254C"/>
                </a:solidFill>
                <a:effectLst/>
                <a:uLnTx/>
                <a:uFillTx/>
                <a:latin typeface="Arial"/>
                <a:cs typeface="Arial"/>
              </a:rPr>
              <a:t>Grant Combinations, and </a:t>
            </a:r>
            <a:r>
              <a:rPr kumimoji="0" lang="en-US" sz="1600" b="1" i="0" u="none" strike="noStrike" kern="0" cap="none" spc="-20" normalizeH="0" baseline="0" noProof="0" dirty="0">
                <a:ln>
                  <a:noFill/>
                </a:ln>
                <a:solidFill>
                  <a:srgbClr val="16254C"/>
                </a:solidFill>
                <a:effectLst/>
                <a:uLnTx/>
                <a:uFillTx/>
                <a:latin typeface="Arial"/>
                <a:cs typeface="Arial"/>
              </a:rPr>
              <a:t>Loan </a:t>
            </a:r>
            <a:r>
              <a:rPr kumimoji="0" lang="en-US" sz="1600" b="1" i="0" u="none" strike="noStrike" kern="0" cap="none" spc="-10" normalizeH="0" baseline="0" noProof="0" dirty="0">
                <a:ln>
                  <a:noFill/>
                </a:ln>
                <a:solidFill>
                  <a:srgbClr val="16254C"/>
                </a:solidFill>
                <a:effectLst/>
                <a:uLnTx/>
                <a:uFillTx/>
                <a:latin typeface="Arial"/>
                <a:cs typeface="Arial"/>
              </a:rPr>
              <a:t>Guarantees - Closed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119380">
              <a:lnSpc>
                <a:spcPct val="107100"/>
              </a:lnSpc>
              <a:spcBef>
                <a:spcPts val="900"/>
              </a:spcBef>
              <a:defRPr/>
            </a:pPr>
            <a:r>
              <a:rPr lang="en-US" sz="1400" kern="0" dirty="0">
                <a:solidFill>
                  <a:srgbClr val="231F20"/>
                </a:solidFill>
                <a:latin typeface="Arial"/>
                <a:cs typeface="Arial"/>
              </a:rPr>
              <a:t>More information</a:t>
            </a:r>
            <a:r>
              <a:rPr lang="en-US" sz="1400" kern="0" spc="-25" dirty="0">
                <a:solidFill>
                  <a:srgbClr val="231F20"/>
                </a:solidFill>
                <a:latin typeface="Arial"/>
                <a:cs typeface="Arial"/>
              </a:rPr>
              <a:t> </a:t>
            </a:r>
            <a:r>
              <a:rPr lang="en-US" sz="1400" kern="0" dirty="0">
                <a:solidFill>
                  <a:srgbClr val="231F20"/>
                </a:solidFill>
                <a:latin typeface="Arial"/>
                <a:cs typeface="Arial"/>
              </a:rPr>
              <a:t>is</a:t>
            </a:r>
            <a:r>
              <a:rPr lang="en-US" sz="1400" kern="0" spc="-25" dirty="0">
                <a:solidFill>
                  <a:srgbClr val="231F20"/>
                </a:solidFill>
                <a:latin typeface="Arial"/>
                <a:cs typeface="Arial"/>
              </a:rPr>
              <a:t> </a:t>
            </a:r>
            <a:r>
              <a:rPr lang="en-US" sz="1400" kern="0" dirty="0">
                <a:solidFill>
                  <a:srgbClr val="231F20"/>
                </a:solidFill>
                <a:latin typeface="Arial"/>
                <a:cs typeface="Arial"/>
              </a:rPr>
              <a:t>available </a:t>
            </a:r>
            <a:r>
              <a:rPr lang="en-US" sz="1400" kern="0" dirty="0">
                <a:solidFill>
                  <a:srgbClr val="231F20"/>
                </a:solidFill>
                <a:latin typeface="Arial"/>
                <a:cs typeface="Arial"/>
                <a:hlinkClick r:id="rId4"/>
              </a:rPr>
              <a:t>here</a:t>
            </a:r>
            <a:r>
              <a:rPr lang="en-US" sz="1400" kern="0" dirty="0">
                <a:solidFill>
                  <a:srgbClr val="231F20"/>
                </a:solidFill>
                <a:latin typeface="Arial"/>
                <a:cs typeface="Arial"/>
              </a:rPr>
              <a:t>. </a:t>
            </a:r>
            <a:endParaRPr kumimoji="0" lang="en-US" sz="1400" b="0" i="0" u="none" strike="noStrike" kern="0" cap="none" spc="-10" normalizeH="0" baseline="0" noProof="0" dirty="0">
              <a:ln>
                <a:noFill/>
              </a:ln>
              <a:solidFill>
                <a:srgbClr val="231F20"/>
              </a:solidFill>
              <a:effectLst/>
              <a:uLnTx/>
              <a:uFillTx/>
              <a:latin typeface="Arial"/>
              <a:cs typeface="Arial"/>
            </a:endParaRPr>
          </a:p>
          <a:p>
            <a:pPr marL="12700" marR="119380" lvl="0" indent="0" defTabSz="914400" eaLnBrk="1" fontAlgn="auto" latinLnBrk="0" hangingPunct="1">
              <a:lnSpc>
                <a:spcPct val="107100"/>
              </a:lnSpc>
              <a:spcBef>
                <a:spcPts val="900"/>
              </a:spcBef>
              <a:spcAft>
                <a:spcPts val="0"/>
              </a:spcAft>
              <a:buClrTx/>
              <a:buSzTx/>
              <a:buFontTx/>
              <a:buNone/>
              <a:tabLst/>
              <a:defRPr/>
            </a:pPr>
            <a:r>
              <a:rPr kumimoji="0" lang="en-US" sz="1400" b="0" i="0" u="none" strike="noStrike" kern="0" cap="none" spc="-10" normalizeH="0" baseline="0" noProof="0" dirty="0">
                <a:ln>
                  <a:noFill/>
                </a:ln>
                <a:solidFill>
                  <a:srgbClr val="231F20"/>
                </a:solidFill>
                <a:effectLst/>
                <a:uLnTx/>
                <a:uFillTx/>
                <a:latin typeface="Arial"/>
                <a:cs typeface="Arial"/>
              </a:rPr>
              <a:t>This</a:t>
            </a:r>
            <a:r>
              <a:rPr kumimoji="0" lang="en-US" sz="1400" b="0" i="0" u="none" strike="noStrike" kern="0" cap="none" spc="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program</a:t>
            </a:r>
            <a:r>
              <a:rPr kumimoji="0" lang="en-US" sz="1400" b="0" i="0" u="none" strike="noStrike" kern="0" cap="none" spc="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offers</a:t>
            </a:r>
            <a:r>
              <a:rPr kumimoji="0" lang="en-US" sz="1400" b="0" i="0" u="none" strike="noStrike" kern="0" cap="none" spc="1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loans,</a:t>
            </a:r>
            <a:r>
              <a:rPr kumimoji="0" lang="en-US" sz="1400" b="0" i="0" u="none" strike="noStrike" kern="0" cap="none" spc="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loan</a:t>
            </a:r>
            <a:r>
              <a:rPr kumimoji="0" lang="en-US" sz="1400" b="0" i="0" u="none" strike="noStrike" kern="0" cap="none" spc="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and</a:t>
            </a:r>
            <a:r>
              <a:rPr kumimoji="0" lang="en-US" sz="1400" b="0" i="0" u="none" strike="noStrike" kern="0" cap="none" spc="10"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grant </a:t>
            </a:r>
            <a:r>
              <a:rPr kumimoji="0" lang="en-US" sz="1400" b="0" i="0" u="none" strike="noStrike" kern="0" cap="none" spc="0" normalizeH="0" baseline="0" noProof="0" dirty="0">
                <a:ln>
                  <a:noFill/>
                </a:ln>
                <a:solidFill>
                  <a:srgbClr val="231F20"/>
                </a:solidFill>
                <a:effectLst/>
                <a:uLnTx/>
                <a:uFillTx/>
                <a:latin typeface="Arial"/>
                <a:cs typeface="Arial"/>
              </a:rPr>
              <a:t>combinations,</a:t>
            </a:r>
            <a:r>
              <a:rPr kumimoji="0" lang="en-US" sz="1400" b="0" i="0" u="none" strike="noStrike" kern="0" cap="none" spc="1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and</a:t>
            </a:r>
            <a:r>
              <a:rPr kumimoji="0" lang="en-US" sz="1400" b="0" i="0" u="none" strike="noStrike" kern="0" cap="none" spc="2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loan</a:t>
            </a:r>
            <a:r>
              <a:rPr kumimoji="0" lang="en-US" sz="1400" b="0" i="0" u="none" strike="noStrike" kern="0" cap="none" spc="2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guarantees</a:t>
            </a:r>
            <a:r>
              <a:rPr kumimoji="0" lang="en-US" sz="1400" b="0" i="0" u="none" strike="noStrike" kern="0" cap="none" spc="2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to</a:t>
            </a:r>
            <a:r>
              <a:rPr kumimoji="0" lang="en-US" sz="1400" b="0" i="0" u="none" strike="noStrike" kern="0" cap="none" spc="20"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eligible </a:t>
            </a:r>
            <a:r>
              <a:rPr kumimoji="0" lang="en-US" sz="1400" b="0" i="0" u="none" strike="noStrike" kern="0" cap="none" spc="0" normalizeH="0" baseline="0" noProof="0" dirty="0">
                <a:ln>
                  <a:noFill/>
                </a:ln>
                <a:solidFill>
                  <a:srgbClr val="231F20"/>
                </a:solidFill>
                <a:effectLst/>
                <a:uLnTx/>
                <a:uFillTx/>
                <a:latin typeface="Arial"/>
                <a:cs typeface="Arial"/>
              </a:rPr>
              <a:t>applicants</a:t>
            </a:r>
            <a:r>
              <a:rPr kumimoji="0" lang="en-US" sz="1400" b="0" i="0" u="none" strike="noStrike" kern="0" cap="none" spc="4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for</a:t>
            </a:r>
            <a:r>
              <a:rPr kumimoji="0" lang="en-US" sz="1400" b="0" i="0" u="none" strike="noStrike" kern="0" cap="none" spc="4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the</a:t>
            </a:r>
            <a:r>
              <a:rPr kumimoji="0" lang="en-US" sz="1400" b="0" i="0" u="none" strike="noStrike" kern="0" cap="none" spc="4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construction,</a:t>
            </a:r>
            <a:r>
              <a:rPr kumimoji="0" lang="en-US" sz="1400" b="0" i="0" u="none" strike="noStrike" kern="0" cap="none" spc="4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improvement,</a:t>
            </a:r>
            <a:r>
              <a:rPr kumimoji="0" lang="en-US" sz="1400" b="0" i="0" u="none" strike="noStrike" kern="0" cap="none" spc="45" normalizeH="0" baseline="0" noProof="0" dirty="0">
                <a:ln>
                  <a:noFill/>
                </a:ln>
                <a:solidFill>
                  <a:srgbClr val="231F20"/>
                </a:solidFill>
                <a:effectLst/>
                <a:uLnTx/>
                <a:uFillTx/>
                <a:latin typeface="Arial"/>
                <a:cs typeface="Arial"/>
              </a:rPr>
              <a:t> </a:t>
            </a:r>
            <a:r>
              <a:rPr kumimoji="0" lang="en-US" sz="1400" b="0" i="0" u="none" strike="noStrike" kern="0" cap="none" spc="-25" normalizeH="0" baseline="0" noProof="0" dirty="0">
                <a:ln>
                  <a:noFill/>
                </a:ln>
                <a:solidFill>
                  <a:srgbClr val="231F20"/>
                </a:solidFill>
                <a:effectLst/>
                <a:uLnTx/>
                <a:uFillTx/>
                <a:latin typeface="Arial"/>
                <a:cs typeface="Arial"/>
              </a:rPr>
              <a:t>or </a:t>
            </a:r>
            <a:r>
              <a:rPr kumimoji="0" lang="en-US" sz="1400" b="0" i="0" u="none" strike="noStrike" kern="0" cap="none" spc="0" normalizeH="0" baseline="0" noProof="0" dirty="0">
                <a:ln>
                  <a:noFill/>
                </a:ln>
                <a:solidFill>
                  <a:srgbClr val="231F20"/>
                </a:solidFill>
                <a:effectLst/>
                <a:uLnTx/>
                <a:uFillTx/>
                <a:latin typeface="Arial"/>
                <a:cs typeface="Arial"/>
              </a:rPr>
              <a:t>purchase</a:t>
            </a:r>
            <a:r>
              <a:rPr kumimoji="0" lang="en-US" sz="1400" b="0" i="0" u="none" strike="noStrike" kern="0" cap="none" spc="5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of</a:t>
            </a:r>
            <a:r>
              <a:rPr kumimoji="0" lang="en-US" sz="1400" b="0" i="0" u="none" strike="noStrike" kern="0" cap="none" spc="21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facilities</a:t>
            </a:r>
            <a:r>
              <a:rPr kumimoji="0" lang="en-US" sz="1400" b="0" i="0" u="none" strike="noStrike" kern="0" cap="none" spc="5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and</a:t>
            </a:r>
            <a:r>
              <a:rPr kumimoji="0" lang="en-US" sz="1400" b="0" i="0" u="none" strike="noStrike" kern="0" cap="none" spc="6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equipment</a:t>
            </a:r>
            <a:r>
              <a:rPr kumimoji="0" lang="en-US" sz="1400" b="0" i="0" u="none" strike="noStrike" kern="0" cap="none" spc="6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needed</a:t>
            </a:r>
            <a:r>
              <a:rPr kumimoji="0" lang="en-US" sz="1400" b="0" i="0" u="none" strike="noStrike" kern="0" cap="none" spc="60" normalizeH="0" baseline="0" noProof="0" dirty="0">
                <a:ln>
                  <a:noFill/>
                </a:ln>
                <a:solidFill>
                  <a:srgbClr val="231F20"/>
                </a:solidFill>
                <a:effectLst/>
                <a:uLnTx/>
                <a:uFillTx/>
                <a:latin typeface="Arial"/>
                <a:cs typeface="Arial"/>
              </a:rPr>
              <a:t> </a:t>
            </a:r>
            <a:r>
              <a:rPr kumimoji="0" lang="en-US" sz="1400" b="0" i="0" u="none" strike="noStrike" kern="0" cap="none" spc="-25" normalizeH="0" baseline="0" noProof="0" dirty="0">
                <a:ln>
                  <a:noFill/>
                </a:ln>
                <a:solidFill>
                  <a:srgbClr val="231F20"/>
                </a:solidFill>
                <a:effectLst/>
                <a:uLnTx/>
                <a:uFillTx/>
                <a:latin typeface="Arial"/>
                <a:cs typeface="Arial"/>
              </a:rPr>
              <a:t>to </a:t>
            </a:r>
            <a:r>
              <a:rPr kumimoji="0" lang="en-US" sz="1400" b="0" i="0" u="none" strike="noStrike" kern="0" cap="none" spc="0" normalizeH="0" baseline="0" noProof="0" dirty="0">
                <a:ln>
                  <a:noFill/>
                </a:ln>
                <a:solidFill>
                  <a:srgbClr val="231F20"/>
                </a:solidFill>
                <a:effectLst/>
                <a:uLnTx/>
                <a:uFillTx/>
                <a:latin typeface="Arial"/>
                <a:cs typeface="Arial"/>
              </a:rPr>
              <a:t>provide</a:t>
            </a:r>
            <a:r>
              <a:rPr kumimoji="0" lang="en-US" sz="1400" b="0" i="0" u="none" strike="noStrike" kern="0" cap="none" spc="7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service</a:t>
            </a:r>
            <a:r>
              <a:rPr kumimoji="0" lang="en-US" sz="1400" b="0" i="0" u="none" strike="noStrike" kern="0" cap="none" spc="7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at</a:t>
            </a:r>
            <a:r>
              <a:rPr kumimoji="0" lang="en-US" sz="1400" b="0" i="0" u="none" strike="noStrike" kern="0" cap="none" spc="7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the</a:t>
            </a:r>
            <a:r>
              <a:rPr kumimoji="0" lang="en-US" sz="1400" b="0" i="0" u="none" strike="noStrike" kern="0" cap="none" spc="7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broadband</a:t>
            </a:r>
            <a:r>
              <a:rPr kumimoji="0" lang="en-US" sz="1400" b="0" i="0" u="none" strike="noStrike" kern="0" cap="none" spc="7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lending</a:t>
            </a:r>
            <a:r>
              <a:rPr kumimoji="0" lang="en-US" sz="1400" b="0" i="0" u="none" strike="noStrike" kern="0" cap="none" spc="75"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speed </a:t>
            </a:r>
            <a:r>
              <a:rPr kumimoji="0" lang="en-US" sz="1400" b="0" i="0" u="none" strike="noStrike" kern="0" cap="none" spc="0" normalizeH="0" baseline="0" noProof="0" dirty="0">
                <a:ln>
                  <a:noFill/>
                </a:ln>
                <a:solidFill>
                  <a:srgbClr val="231F20"/>
                </a:solidFill>
                <a:effectLst/>
                <a:uLnTx/>
                <a:uFillTx/>
                <a:latin typeface="Arial"/>
                <a:cs typeface="Arial"/>
              </a:rPr>
              <a:t>(the</a:t>
            </a:r>
            <a:r>
              <a:rPr kumimoji="0" lang="en-US" sz="1400" b="0" i="0" u="none" strike="noStrike" kern="0" cap="none" spc="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minimum</a:t>
            </a:r>
            <a:r>
              <a:rPr kumimoji="0" lang="en-US" sz="1400" b="0" i="0" u="none" strike="noStrike" kern="0" cap="none" spc="1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bandwidth</a:t>
            </a:r>
            <a:r>
              <a:rPr kumimoji="0" lang="en-US" sz="1400" b="0" i="0" u="none" strike="noStrike" kern="0" cap="none" spc="1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requirement)</a:t>
            </a:r>
            <a:r>
              <a:rPr kumimoji="0" lang="en-US" sz="1400" b="0" i="0" u="none" strike="noStrike" kern="0" cap="none" spc="1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in</a:t>
            </a:r>
            <a:r>
              <a:rPr kumimoji="0" lang="en-US" sz="1400" b="0" i="0" u="none" strike="noStrike" kern="0" cap="none" spc="15"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eligible </a:t>
            </a:r>
            <a:r>
              <a:rPr kumimoji="0" lang="en-US" sz="1400" b="0" i="0" u="none" strike="noStrike" kern="0" cap="none" spc="0" normalizeH="0" baseline="0" noProof="0" dirty="0">
                <a:ln>
                  <a:noFill/>
                </a:ln>
                <a:solidFill>
                  <a:srgbClr val="231F20"/>
                </a:solidFill>
                <a:effectLst/>
                <a:uLnTx/>
                <a:uFillTx/>
                <a:latin typeface="Arial"/>
                <a:cs typeface="Arial"/>
              </a:rPr>
              <a:t>rural</a:t>
            </a:r>
            <a:r>
              <a:rPr kumimoji="0" lang="en-US" sz="1400" b="0" i="0" u="none" strike="noStrike" kern="0" cap="none" spc="1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areas.</a:t>
            </a:r>
            <a:r>
              <a:rPr kumimoji="0" lang="en-US" sz="1400" b="0" i="0" u="none" strike="noStrike" kern="0" cap="none" spc="15" normalizeH="0" baseline="0" noProof="0" dirty="0">
                <a:ln>
                  <a:noFill/>
                </a:ln>
                <a:solidFill>
                  <a:srgbClr val="231F20"/>
                </a:solidFill>
                <a:effectLst/>
                <a:uLnTx/>
                <a:uFillTx/>
                <a:latin typeface="Arial"/>
                <a:cs typeface="Arial"/>
              </a:rPr>
              <a:t> </a:t>
            </a:r>
            <a:endParaRPr lang="en-US" sz="1400" dirty="0"/>
          </a:p>
        </p:txBody>
      </p:sp>
      <p:sp>
        <p:nvSpPr>
          <p:cNvPr id="12" name="TextBox 11">
            <a:extLst>
              <a:ext uri="{FF2B5EF4-FFF2-40B4-BE49-F238E27FC236}">
                <a16:creationId xmlns:a16="http://schemas.microsoft.com/office/drawing/2014/main" id="{944690D7-8133-417B-E94C-CC9F6B5C018B}"/>
              </a:ext>
            </a:extLst>
          </p:cNvPr>
          <p:cNvSpPr txBox="1"/>
          <p:nvPr/>
        </p:nvSpPr>
        <p:spPr>
          <a:xfrm>
            <a:off x="6367508" y="1263107"/>
            <a:ext cx="5923534" cy="1464760"/>
          </a:xfrm>
          <a:prstGeom prst="rect">
            <a:avLst/>
          </a:prstGeom>
          <a:noFill/>
        </p:spPr>
        <p:txBody>
          <a:bodyPr wrap="square">
            <a:spAutoFit/>
          </a:bodyPr>
          <a:lstStyle/>
          <a:p>
            <a:pPr marL="12700" marR="297815" lvl="0" indent="0" defTabSz="914400" eaLnBrk="1" fontAlgn="auto" latinLnBrk="0" hangingPunct="1">
              <a:lnSpc>
                <a:spcPts val="1810"/>
              </a:lnSpc>
              <a:spcBef>
                <a:spcPts val="250"/>
              </a:spcBef>
              <a:spcAft>
                <a:spcPts val="0"/>
              </a:spcAft>
              <a:buClrTx/>
              <a:buSzTx/>
              <a:buFontTx/>
              <a:buNone/>
              <a:tabLst/>
              <a:defRPr/>
            </a:pPr>
            <a:r>
              <a:rPr kumimoji="0" lang="en-US" sz="1600" b="1" i="0" u="none" strike="noStrike" kern="0" cap="none" spc="-10" normalizeH="0" baseline="0" noProof="0" dirty="0">
                <a:ln>
                  <a:noFill/>
                </a:ln>
                <a:solidFill>
                  <a:srgbClr val="16254C"/>
                </a:solidFill>
                <a:effectLst/>
                <a:uLnTx/>
                <a:uFillTx/>
                <a:latin typeface="Arial"/>
                <a:cs typeface="Arial"/>
              </a:rPr>
              <a:t>Telecommunications </a:t>
            </a:r>
            <a:r>
              <a:rPr kumimoji="0" lang="en-US" sz="1600" b="1" i="0" u="none" strike="noStrike" kern="0" cap="none" spc="0" normalizeH="0" baseline="0" noProof="0" dirty="0">
                <a:ln>
                  <a:noFill/>
                </a:ln>
                <a:solidFill>
                  <a:srgbClr val="16254C"/>
                </a:solidFill>
                <a:effectLst/>
                <a:uLnTx/>
                <a:uFillTx/>
                <a:latin typeface="Arial"/>
                <a:cs typeface="Arial"/>
              </a:rPr>
              <a:t>Infrastructure Loans and </a:t>
            </a:r>
            <a:r>
              <a:rPr kumimoji="0" lang="en-US" sz="1600" b="1" i="0" u="none" strike="noStrike" kern="0" cap="none" spc="-20" normalizeH="0" baseline="0" noProof="0" dirty="0">
                <a:ln>
                  <a:noFill/>
                </a:ln>
                <a:solidFill>
                  <a:srgbClr val="16254C"/>
                </a:solidFill>
                <a:effectLst/>
                <a:uLnTx/>
                <a:uFillTx/>
                <a:latin typeface="Arial"/>
                <a:cs typeface="Arial"/>
              </a:rPr>
              <a:t>Loan </a:t>
            </a:r>
            <a:r>
              <a:rPr kumimoji="0" lang="en-US" sz="1600" b="1" i="0" u="none" strike="noStrike" kern="0" cap="none" spc="-10" normalizeH="0" baseline="0" noProof="0" dirty="0">
                <a:ln>
                  <a:noFill/>
                </a:ln>
                <a:solidFill>
                  <a:srgbClr val="16254C"/>
                </a:solidFill>
                <a:effectLst/>
                <a:uLnTx/>
                <a:uFillTx/>
                <a:latin typeface="Arial"/>
                <a:cs typeface="Arial"/>
              </a:rPr>
              <a:t>Guarantees – Open year-round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194310">
              <a:lnSpc>
                <a:spcPct val="106800"/>
              </a:lnSpc>
              <a:spcBef>
                <a:spcPts val="900"/>
              </a:spcBef>
              <a:defRPr/>
            </a:pPr>
            <a:r>
              <a:rPr lang="en-US" sz="1400" kern="0" dirty="0">
                <a:solidFill>
                  <a:srgbClr val="231F20"/>
                </a:solidFill>
                <a:latin typeface="Arial"/>
                <a:cs typeface="Arial"/>
              </a:rPr>
              <a:t>More information</a:t>
            </a:r>
            <a:r>
              <a:rPr lang="en-US" sz="1400" kern="0" spc="-25" dirty="0">
                <a:solidFill>
                  <a:srgbClr val="231F20"/>
                </a:solidFill>
                <a:latin typeface="Arial"/>
                <a:cs typeface="Arial"/>
              </a:rPr>
              <a:t> </a:t>
            </a:r>
            <a:r>
              <a:rPr lang="en-US" sz="1400" kern="0" dirty="0">
                <a:solidFill>
                  <a:srgbClr val="231F20"/>
                </a:solidFill>
                <a:latin typeface="Arial"/>
                <a:cs typeface="Arial"/>
              </a:rPr>
              <a:t>is</a:t>
            </a:r>
            <a:r>
              <a:rPr lang="en-US" sz="1400" kern="0" spc="-25" dirty="0">
                <a:solidFill>
                  <a:srgbClr val="231F20"/>
                </a:solidFill>
                <a:latin typeface="Arial"/>
                <a:cs typeface="Arial"/>
              </a:rPr>
              <a:t> </a:t>
            </a:r>
            <a:r>
              <a:rPr lang="en-US" sz="1400" kern="0" dirty="0">
                <a:solidFill>
                  <a:srgbClr val="231F20"/>
                </a:solidFill>
                <a:latin typeface="Arial"/>
                <a:cs typeface="Arial"/>
              </a:rPr>
              <a:t>available </a:t>
            </a:r>
            <a:r>
              <a:rPr lang="en-US" sz="1400" kern="0" dirty="0">
                <a:solidFill>
                  <a:srgbClr val="231F20"/>
                </a:solidFill>
                <a:latin typeface="Arial"/>
                <a:cs typeface="Arial"/>
                <a:hlinkClick r:id="rId5"/>
              </a:rPr>
              <a:t>here</a:t>
            </a:r>
            <a:r>
              <a:rPr lang="en-US" sz="1400" kern="0" dirty="0">
                <a:solidFill>
                  <a:srgbClr val="231F20"/>
                </a:solidFill>
                <a:latin typeface="Arial"/>
                <a:cs typeface="Arial"/>
              </a:rPr>
              <a:t>.</a:t>
            </a:r>
            <a:endParaRPr kumimoji="0" lang="en-US" sz="1400" b="0" i="0" u="none" strike="noStrike" kern="0" cap="none" spc="-10" normalizeH="0" baseline="0" noProof="0" dirty="0">
              <a:ln>
                <a:noFill/>
              </a:ln>
              <a:solidFill>
                <a:srgbClr val="231F20"/>
              </a:solidFill>
              <a:effectLst/>
              <a:uLnTx/>
              <a:uFillTx/>
              <a:latin typeface="Arial"/>
              <a:cs typeface="Arial"/>
            </a:endParaRPr>
          </a:p>
          <a:p>
            <a:pPr marL="12700" marR="194310" lvl="0" indent="0" defTabSz="914400" eaLnBrk="1" fontAlgn="auto" latinLnBrk="0" hangingPunct="1">
              <a:lnSpc>
                <a:spcPct val="106800"/>
              </a:lnSpc>
              <a:spcBef>
                <a:spcPts val="900"/>
              </a:spcBef>
              <a:spcAft>
                <a:spcPts val="0"/>
              </a:spcAft>
              <a:buClrTx/>
              <a:buSzTx/>
              <a:buFontTx/>
              <a:buNone/>
              <a:tabLst/>
              <a:defRPr/>
            </a:pPr>
            <a:r>
              <a:rPr kumimoji="0" lang="en-US" sz="1400" b="0" i="0" u="none" strike="noStrike" kern="0" cap="none" spc="-10" normalizeH="0" baseline="0" noProof="0" dirty="0">
                <a:ln>
                  <a:noFill/>
                </a:ln>
                <a:solidFill>
                  <a:srgbClr val="231F20"/>
                </a:solidFill>
                <a:effectLst/>
                <a:uLnTx/>
                <a:uFillTx/>
                <a:latin typeface="Arial"/>
                <a:cs typeface="Arial"/>
              </a:rPr>
              <a:t>This</a:t>
            </a:r>
            <a:r>
              <a:rPr kumimoji="0" lang="en-US" sz="1400" b="0" i="0" u="none" strike="noStrike" kern="0" cap="none" spc="3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program</a:t>
            </a:r>
            <a:r>
              <a:rPr kumimoji="0" lang="en-US" sz="1400" b="0" i="0" u="none" strike="noStrike" kern="0" cap="none" spc="3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provides</a:t>
            </a:r>
            <a:r>
              <a:rPr kumimoji="0" lang="en-US" sz="1400" b="0" i="0" u="none" strike="noStrike" kern="0" cap="none" spc="4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funds</a:t>
            </a:r>
            <a:r>
              <a:rPr kumimoji="0" lang="en-US" sz="1400" b="0" i="0" u="none" strike="noStrike" kern="0" cap="none" spc="3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to</a:t>
            </a:r>
            <a:r>
              <a:rPr kumimoji="0" lang="en-US" sz="1400" b="0" i="0" u="none" strike="noStrike" kern="0" cap="none" spc="3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build,</a:t>
            </a:r>
            <a:r>
              <a:rPr kumimoji="0" lang="en-US" sz="1400" b="0" i="0" u="none" strike="noStrike" kern="0" cap="none" spc="40"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maintain, </a:t>
            </a:r>
            <a:r>
              <a:rPr kumimoji="0" lang="en-US" sz="1400" b="0" i="0" u="none" strike="noStrike" kern="0" cap="none" spc="0" normalizeH="0" baseline="0" noProof="0" dirty="0">
                <a:ln>
                  <a:noFill/>
                </a:ln>
                <a:solidFill>
                  <a:srgbClr val="231F20"/>
                </a:solidFill>
                <a:effectLst/>
                <a:uLnTx/>
                <a:uFillTx/>
                <a:latin typeface="Arial"/>
                <a:cs typeface="Arial"/>
              </a:rPr>
              <a:t>improve,</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or</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expand</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telephone</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and</a:t>
            </a:r>
            <a:r>
              <a:rPr kumimoji="0" lang="en-US" sz="1400" b="0" i="0" u="none" strike="noStrike" kern="0" cap="none" spc="25" normalizeH="0" baseline="0" noProof="0" dirty="0">
                <a:ln>
                  <a:noFill/>
                </a:ln>
                <a:solidFill>
                  <a:srgbClr val="231F20"/>
                </a:solidFill>
                <a:effectLst/>
                <a:uLnTx/>
                <a:uFillTx/>
                <a:latin typeface="Arial"/>
                <a:cs typeface="Arial"/>
              </a:rPr>
              <a:t> </a:t>
            </a:r>
            <a:r>
              <a:rPr kumimoji="0" lang="en-US" sz="1400" b="0" i="0" u="none" strike="noStrike" kern="0" cap="none" spc="-10" normalizeH="0" baseline="0" noProof="0" dirty="0">
                <a:ln>
                  <a:noFill/>
                </a:ln>
                <a:solidFill>
                  <a:srgbClr val="231F20"/>
                </a:solidFill>
                <a:effectLst/>
                <a:uLnTx/>
                <a:uFillTx/>
                <a:latin typeface="Arial"/>
                <a:cs typeface="Arial"/>
              </a:rPr>
              <a:t>broadband </a:t>
            </a:r>
            <a:r>
              <a:rPr kumimoji="0" lang="en-US" sz="1400" b="0" i="0" u="none" strike="noStrike" kern="0" cap="none" spc="0" normalizeH="0" baseline="0" noProof="0" dirty="0">
                <a:ln>
                  <a:noFill/>
                </a:ln>
                <a:solidFill>
                  <a:srgbClr val="231F20"/>
                </a:solidFill>
                <a:effectLst/>
                <a:uLnTx/>
                <a:uFillTx/>
                <a:latin typeface="Arial"/>
                <a:cs typeface="Arial"/>
              </a:rPr>
              <a:t>service</a:t>
            </a:r>
            <a:r>
              <a:rPr kumimoji="0" lang="en-US" sz="1400" b="0" i="0" u="none" strike="noStrike" kern="0" cap="none" spc="2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in</a:t>
            </a:r>
            <a:r>
              <a:rPr kumimoji="0" lang="en-US" sz="1400" b="0" i="0" u="none" strike="noStrike" kern="0" cap="none" spc="2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rural</a:t>
            </a:r>
            <a:r>
              <a:rPr kumimoji="0" lang="en-US" sz="1400" b="0" i="0" u="none" strike="noStrike" kern="0" cap="none" spc="20" normalizeH="0" baseline="0" noProof="0" dirty="0">
                <a:ln>
                  <a:noFill/>
                </a:ln>
                <a:solidFill>
                  <a:srgbClr val="231F20"/>
                </a:solidFill>
                <a:effectLst/>
                <a:uLnTx/>
                <a:uFillTx/>
                <a:latin typeface="Arial"/>
                <a:cs typeface="Arial"/>
              </a:rPr>
              <a:t> </a:t>
            </a:r>
            <a:r>
              <a:rPr kumimoji="0" lang="en-US" sz="1400" b="0" i="0" u="none" strike="noStrike" kern="0" cap="none" spc="0" normalizeH="0" baseline="0" noProof="0" dirty="0">
                <a:ln>
                  <a:noFill/>
                </a:ln>
                <a:solidFill>
                  <a:srgbClr val="231F20"/>
                </a:solidFill>
                <a:effectLst/>
                <a:uLnTx/>
                <a:uFillTx/>
                <a:latin typeface="Arial"/>
                <a:cs typeface="Arial"/>
              </a:rPr>
              <a:t>areas.</a:t>
            </a:r>
            <a:r>
              <a:rPr kumimoji="0" lang="en-US" sz="1400" b="0" i="0" u="none" strike="noStrike" kern="0" cap="none" spc="20" normalizeH="0" baseline="0" noProof="0" dirty="0">
                <a:ln>
                  <a:noFill/>
                </a:ln>
                <a:solidFill>
                  <a:srgbClr val="231F20"/>
                </a:solidFill>
                <a:effectLst/>
                <a:uLnTx/>
                <a:uFillTx/>
                <a:latin typeface="Arial"/>
                <a:cs typeface="Arial"/>
              </a:rPr>
              <a:t> </a:t>
            </a:r>
            <a:endParaRPr lang="en-US" sz="1400" dirty="0"/>
          </a:p>
        </p:txBody>
      </p:sp>
    </p:spTree>
    <p:extLst>
      <p:ext uri="{BB962C8B-B14F-4D97-AF65-F5344CB8AC3E}">
        <p14:creationId xmlns:p14="http://schemas.microsoft.com/office/powerpoint/2010/main" val="207521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4559857-58C0-D9BF-30E8-3CC0B7E6CDE1}"/>
              </a:ext>
            </a:extLst>
          </p:cNvPr>
          <p:cNvSpPr txBox="1"/>
          <p:nvPr/>
        </p:nvSpPr>
        <p:spPr>
          <a:xfrm>
            <a:off x="2563426" y="197222"/>
            <a:ext cx="7065147" cy="646331"/>
          </a:xfrm>
          <a:prstGeom prst="rect">
            <a:avLst/>
          </a:prstGeom>
          <a:noFill/>
        </p:spPr>
        <p:txBody>
          <a:bodyPr wrap="square" rtlCol="0">
            <a:spAutoFit/>
          </a:bodyPr>
          <a:lstStyle/>
          <a:p>
            <a:pPr algn="ctr"/>
            <a:r>
              <a:rPr lang="en-US" sz="3600" b="1">
                <a:solidFill>
                  <a:srgbClr val="16254C"/>
                </a:solidFill>
              </a:rPr>
              <a:t>Business and Cooperative Programs</a:t>
            </a:r>
          </a:p>
        </p:txBody>
      </p:sp>
      <p:cxnSp>
        <p:nvCxnSpPr>
          <p:cNvPr id="16" name="Straight Connector 15">
            <a:extLst>
              <a:ext uri="{FF2B5EF4-FFF2-40B4-BE49-F238E27FC236}">
                <a16:creationId xmlns:a16="http://schemas.microsoft.com/office/drawing/2014/main" id="{353FF973-CC7C-5B94-397C-73FCF0C60846}"/>
              </a:ext>
            </a:extLst>
          </p:cNvPr>
          <p:cNvCxnSpPr/>
          <p:nvPr/>
        </p:nvCxnSpPr>
        <p:spPr>
          <a:xfrm>
            <a:off x="-17755" y="958788"/>
            <a:ext cx="12227510" cy="0"/>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C98D645-8173-0574-4CCD-5EADD8D14F9B}"/>
              </a:ext>
            </a:extLst>
          </p:cNvPr>
          <p:cNvSpPr txBox="1"/>
          <p:nvPr/>
        </p:nvSpPr>
        <p:spPr>
          <a:xfrm>
            <a:off x="154618" y="4761103"/>
            <a:ext cx="5941381" cy="1164871"/>
          </a:xfrm>
          <a:prstGeom prst="rect">
            <a:avLst/>
          </a:prstGeom>
          <a:noFill/>
        </p:spPr>
        <p:txBody>
          <a:bodyPr wrap="square">
            <a:spAutoFit/>
          </a:bodyPr>
          <a:lstStyle/>
          <a:p>
            <a:pPr marL="12700" marR="313690" lvl="0" indent="0" defTabSz="914400" eaLnBrk="1" fontAlgn="auto" latinLnBrk="0" hangingPunct="1">
              <a:lnSpc>
                <a:spcPts val="1850"/>
              </a:lnSpc>
              <a:spcBef>
                <a:spcPts val="219"/>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Agriculture Innovation </a:t>
            </a:r>
            <a:r>
              <a:rPr kumimoji="0" lang="en-US" sz="1600" b="1" i="0" u="none" strike="noStrike" kern="0" cap="none" spc="-10" normalizeH="0" baseline="0" noProof="0" dirty="0">
                <a:ln>
                  <a:noFill/>
                </a:ln>
                <a:solidFill>
                  <a:srgbClr val="16254C"/>
                </a:solidFill>
                <a:effectLst/>
                <a:uLnTx/>
                <a:uFillTx/>
                <a:latin typeface="Arial"/>
                <a:cs typeface="Arial"/>
              </a:rPr>
              <a:t>Center Program – TBD/Delayed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229235" lvl="0" indent="0" defTabSz="914400" eaLnBrk="1" fontAlgn="auto" latinLnBrk="0" hangingPunct="1">
              <a:lnSpc>
                <a:spcPct val="109700"/>
              </a:lnSpc>
              <a:spcBef>
                <a:spcPts val="905"/>
              </a:spcBef>
              <a:spcAft>
                <a:spcPts val="0"/>
              </a:spcAft>
              <a:buClrTx/>
              <a:buSzTx/>
              <a:buFontTx/>
              <a:buNone/>
              <a:tabLst/>
              <a:defRPr/>
            </a:pPr>
            <a:r>
              <a:rPr kumimoji="0" lang="en-US" sz="1200" b="0" i="0" u="none" strike="noStrike" kern="0" cap="none" spc="-20" normalizeH="0" baseline="0" noProof="0" dirty="0">
                <a:ln>
                  <a:noFill/>
                </a:ln>
                <a:solidFill>
                  <a:srgbClr val="231F20"/>
                </a:solidFill>
                <a:effectLst/>
                <a:uLnTx/>
                <a:uFillTx/>
                <a:latin typeface="Arial"/>
                <a:cs typeface="Arial"/>
              </a:rPr>
              <a:t>More information is available </a:t>
            </a:r>
            <a:r>
              <a:rPr kumimoji="0" lang="en-US" sz="1200" b="0" i="0" u="none" strike="noStrike" kern="0" cap="none" spc="-20" normalizeH="0" baseline="0" noProof="0" dirty="0">
                <a:ln>
                  <a:noFill/>
                </a:ln>
                <a:solidFill>
                  <a:srgbClr val="231F20"/>
                </a:solidFill>
                <a:effectLst/>
                <a:uLnTx/>
                <a:uFillTx/>
                <a:latin typeface="Arial"/>
                <a:cs typeface="Arial"/>
                <a:hlinkClick r:id="rId2"/>
              </a:rPr>
              <a:t>here</a:t>
            </a:r>
            <a:r>
              <a:rPr kumimoji="0" lang="en-US" sz="1200" b="0" i="0" u="none" strike="noStrike" kern="0" cap="none" spc="-20" normalizeH="0" baseline="0" noProof="0" dirty="0">
                <a:ln>
                  <a:noFill/>
                </a:ln>
                <a:solidFill>
                  <a:srgbClr val="231F20"/>
                </a:solidFill>
                <a:effectLst/>
                <a:uLnTx/>
                <a:uFillTx/>
                <a:latin typeface="Arial"/>
                <a:cs typeface="Arial"/>
              </a:rPr>
              <a:t>.</a:t>
            </a:r>
          </a:p>
          <a:p>
            <a:pPr marL="12700" marR="229235" lvl="0" indent="0" defTabSz="914400" eaLnBrk="1" fontAlgn="auto" latinLnBrk="0" hangingPunct="1">
              <a:lnSpc>
                <a:spcPct val="109700"/>
              </a:lnSpc>
              <a:spcBef>
                <a:spcPts val="905"/>
              </a:spcBef>
              <a:spcAft>
                <a:spcPts val="0"/>
              </a:spcAft>
              <a:buClrTx/>
              <a:buSzTx/>
              <a:buFontTx/>
              <a:buNone/>
              <a:tabLst/>
              <a:defRPr/>
            </a:pPr>
            <a:r>
              <a:rPr kumimoji="0" lang="en-US" sz="1200" b="0" i="0" u="none" strike="noStrike" kern="0" cap="none" spc="-20" normalizeH="0" baseline="0" noProof="0" dirty="0">
                <a:ln>
                  <a:noFill/>
                </a:ln>
                <a:solidFill>
                  <a:srgbClr val="231F20"/>
                </a:solidFill>
                <a:effectLst/>
                <a:uLnTx/>
                <a:uFillTx/>
                <a:latin typeface="Arial"/>
                <a:cs typeface="Arial"/>
              </a:rPr>
              <a:t>The</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AICP</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awards</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technical</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assistance</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grants</a:t>
            </a:r>
            <a:r>
              <a:rPr kumimoji="0" lang="en-US" sz="1200" b="0" i="0" u="none" strike="noStrike" kern="0" cap="none" spc="50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to</a:t>
            </a:r>
            <a:r>
              <a:rPr kumimoji="0" lang="en-US" sz="1200" b="0" i="0" u="none" strike="noStrike" kern="0" cap="none" spc="4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eligible</a:t>
            </a:r>
            <a:r>
              <a:rPr kumimoji="0" lang="en-US" sz="1200" b="0" i="0" u="none" strike="noStrike" kern="0" cap="none" spc="4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agriculture</a:t>
            </a:r>
            <a:r>
              <a:rPr kumimoji="0" lang="en-US" sz="1200" b="0" i="0" u="none" strike="noStrike" kern="0" cap="none" spc="40"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innovation</a:t>
            </a:r>
            <a:r>
              <a:rPr kumimoji="0" lang="en-US" sz="1200" b="0" i="0" u="none" strike="noStrike" kern="0" cap="none" spc="4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centers</a:t>
            </a:r>
            <a:r>
              <a:rPr kumimoji="0" lang="en-US" sz="1200" b="0" i="0" u="none" strike="noStrike" kern="0" cap="none" spc="4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to</a:t>
            </a:r>
            <a:r>
              <a:rPr kumimoji="0" lang="en-US" sz="1200" b="0" i="0" u="none" strike="noStrike" kern="0" cap="none" spc="40" normalizeH="0" baseline="0" noProof="0" dirty="0">
                <a:ln>
                  <a:noFill/>
                </a:ln>
                <a:solidFill>
                  <a:srgbClr val="231F20"/>
                </a:solidFill>
                <a:effectLst/>
                <a:uLnTx/>
                <a:uFillTx/>
                <a:latin typeface="Arial"/>
                <a:cs typeface="Arial"/>
              </a:rPr>
              <a:t> </a:t>
            </a:r>
            <a:r>
              <a:rPr kumimoji="0" lang="en-US" sz="1200" b="0" i="0" u="none" strike="noStrike" kern="0" cap="none" spc="-20" normalizeH="0" baseline="0" noProof="0" dirty="0">
                <a:ln>
                  <a:noFill/>
                </a:ln>
                <a:solidFill>
                  <a:srgbClr val="231F20"/>
                </a:solidFill>
                <a:effectLst/>
                <a:uLnTx/>
                <a:uFillTx/>
                <a:latin typeface="Arial"/>
                <a:cs typeface="Arial"/>
              </a:rPr>
              <a:t>help </a:t>
            </a:r>
            <a:r>
              <a:rPr kumimoji="0" lang="en-US" sz="1200" b="0" i="0" u="none" strike="noStrike" kern="0" cap="none" spc="0" normalizeH="0" baseline="0" noProof="0" dirty="0">
                <a:ln>
                  <a:noFill/>
                </a:ln>
                <a:solidFill>
                  <a:srgbClr val="231F20"/>
                </a:solidFill>
                <a:effectLst/>
                <a:uLnTx/>
                <a:uFillTx/>
                <a:latin typeface="Arial"/>
                <a:cs typeface="Arial"/>
              </a:rPr>
              <a:t>develop</a:t>
            </a:r>
            <a:r>
              <a:rPr kumimoji="0" lang="en-US" sz="1200" b="0" i="0" u="none" strike="noStrike" kern="0" cap="none" spc="4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and</a:t>
            </a:r>
            <a:r>
              <a:rPr kumimoji="0" lang="en-US" sz="1200" b="0" i="0" u="none" strike="noStrike" kern="0" cap="none" spc="5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market</a:t>
            </a:r>
            <a:r>
              <a:rPr kumimoji="0" lang="en-US" sz="1200" b="0" i="0" u="none" strike="noStrike" kern="0" cap="none" spc="4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value-added</a:t>
            </a:r>
            <a:r>
              <a:rPr kumimoji="0" lang="en-US" sz="1200" b="0" i="0" u="none" strike="noStrike" kern="0" cap="none" spc="50"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agricultural </a:t>
            </a:r>
            <a:r>
              <a:rPr kumimoji="0" lang="en-US" sz="1200" b="0" i="0" u="none" strike="noStrike" kern="0" cap="none" spc="0" normalizeH="0" baseline="0" noProof="0" dirty="0">
                <a:ln>
                  <a:noFill/>
                </a:ln>
                <a:solidFill>
                  <a:srgbClr val="231F20"/>
                </a:solidFill>
                <a:effectLst/>
                <a:uLnTx/>
                <a:uFillTx/>
                <a:latin typeface="Arial"/>
                <a:cs typeface="Arial"/>
              </a:rPr>
              <a:t>products.</a:t>
            </a:r>
            <a:endParaRPr lang="en-US" sz="1200" dirty="0"/>
          </a:p>
        </p:txBody>
      </p:sp>
      <p:sp>
        <p:nvSpPr>
          <p:cNvPr id="5" name="TextBox 4">
            <a:extLst>
              <a:ext uri="{FF2B5EF4-FFF2-40B4-BE49-F238E27FC236}">
                <a16:creationId xmlns:a16="http://schemas.microsoft.com/office/drawing/2014/main" id="{582BEF68-A792-B262-1B6A-B753E3902A56}"/>
              </a:ext>
            </a:extLst>
          </p:cNvPr>
          <p:cNvSpPr txBox="1"/>
          <p:nvPr/>
        </p:nvSpPr>
        <p:spPr>
          <a:xfrm>
            <a:off x="147222" y="2887267"/>
            <a:ext cx="5941381" cy="1675459"/>
          </a:xfrm>
          <a:prstGeom prst="rect">
            <a:avLst/>
          </a:prstGeom>
          <a:noFill/>
        </p:spPr>
        <p:txBody>
          <a:bodyPr wrap="square">
            <a:spAutoFit/>
          </a:bodyPr>
          <a:lstStyle/>
          <a:p>
            <a:pPr marL="12700">
              <a:spcBef>
                <a:spcPts val="100"/>
              </a:spcBef>
            </a:pPr>
            <a:r>
              <a:rPr lang="en-US" sz="1600" b="1" kern="0" spc="-15" dirty="0">
                <a:solidFill>
                  <a:srgbClr val="16254C"/>
                </a:solidFill>
                <a:latin typeface="Arial"/>
                <a:cs typeface="Arial"/>
              </a:rPr>
              <a:t>Value-</a:t>
            </a:r>
            <a:r>
              <a:rPr lang="en-US" sz="1600" b="1" kern="0" dirty="0">
                <a:solidFill>
                  <a:srgbClr val="16254C"/>
                </a:solidFill>
                <a:latin typeface="Arial"/>
                <a:cs typeface="Arial"/>
              </a:rPr>
              <a:t>Added Producer </a:t>
            </a:r>
            <a:r>
              <a:rPr lang="en-US" sz="1600" b="1" kern="0" spc="-10" dirty="0">
                <a:solidFill>
                  <a:srgbClr val="16254C"/>
                </a:solidFill>
                <a:latin typeface="Arial"/>
                <a:cs typeface="Arial"/>
              </a:rPr>
              <a:t>Grants – Currently open, closes on April 15th</a:t>
            </a:r>
            <a:endParaRPr lang="en-US" sz="1600" kern="0" dirty="0">
              <a:solidFill>
                <a:sysClr val="windowText" lastClr="000000"/>
              </a:solidFill>
              <a:latin typeface="Arial"/>
              <a:cs typeface="Arial"/>
            </a:endParaRPr>
          </a:p>
          <a:p>
            <a:pPr marL="12700" marR="768985">
              <a:lnSpc>
                <a:spcPct val="107700"/>
              </a:lnSpc>
              <a:spcBef>
                <a:spcPts val="800"/>
              </a:spcBef>
              <a:spcAft>
                <a:spcPts val="800"/>
              </a:spcAft>
            </a:pPr>
            <a:r>
              <a:rPr lang="en-US" sz="1200" kern="0" dirty="0">
                <a:solidFill>
                  <a:srgbClr val="231F20"/>
                </a:solidFill>
                <a:latin typeface="Arial"/>
                <a:cs typeface="Arial"/>
              </a:rPr>
              <a:t>More information</a:t>
            </a:r>
            <a:r>
              <a:rPr lang="en-US" sz="1200" kern="0" spc="-25" dirty="0">
                <a:solidFill>
                  <a:srgbClr val="231F20"/>
                </a:solidFill>
                <a:latin typeface="Arial"/>
                <a:cs typeface="Arial"/>
              </a:rPr>
              <a:t> </a:t>
            </a:r>
            <a:r>
              <a:rPr lang="en-US" sz="1200" kern="0" dirty="0">
                <a:solidFill>
                  <a:srgbClr val="231F20"/>
                </a:solidFill>
                <a:latin typeface="Arial"/>
                <a:cs typeface="Arial"/>
              </a:rPr>
              <a:t>is</a:t>
            </a:r>
            <a:r>
              <a:rPr lang="en-US" sz="1200" kern="0" spc="-25" dirty="0">
                <a:solidFill>
                  <a:srgbClr val="231F20"/>
                </a:solidFill>
                <a:latin typeface="Arial"/>
                <a:cs typeface="Arial"/>
              </a:rPr>
              <a:t> </a:t>
            </a:r>
            <a:r>
              <a:rPr lang="en-US" sz="1200" kern="0" dirty="0">
                <a:solidFill>
                  <a:srgbClr val="231F20"/>
                </a:solidFill>
                <a:latin typeface="Arial"/>
                <a:cs typeface="Arial"/>
              </a:rPr>
              <a:t>available</a:t>
            </a:r>
            <a:r>
              <a:rPr lang="en-US" sz="1200" kern="0" spc="-25" dirty="0">
                <a:solidFill>
                  <a:srgbClr val="231F20"/>
                </a:solidFill>
                <a:latin typeface="Arial"/>
                <a:cs typeface="Arial"/>
              </a:rPr>
              <a:t> </a:t>
            </a:r>
            <a:r>
              <a:rPr lang="en-US" sz="1200" kern="0" spc="-25" dirty="0">
                <a:solidFill>
                  <a:srgbClr val="231F20"/>
                </a:solidFill>
                <a:latin typeface="Arial"/>
                <a:cs typeface="Arial"/>
                <a:hlinkClick r:id="rId3"/>
              </a:rPr>
              <a:t>here</a:t>
            </a:r>
            <a:r>
              <a:rPr lang="en-US" sz="1200" kern="0" spc="-25" dirty="0">
                <a:solidFill>
                  <a:srgbClr val="231F20"/>
                </a:solidFill>
                <a:latin typeface="Arial"/>
                <a:cs typeface="Arial"/>
              </a:rPr>
              <a:t>.</a:t>
            </a:r>
          </a:p>
          <a:p>
            <a:pPr marL="12700" marR="768985">
              <a:lnSpc>
                <a:spcPct val="107700"/>
              </a:lnSpc>
              <a:spcBef>
                <a:spcPts val="800"/>
              </a:spcBef>
              <a:spcAft>
                <a:spcPts val="800"/>
              </a:spcAft>
            </a:pPr>
            <a:r>
              <a:rPr lang="en-US" sz="1200" kern="0" spc="-20" dirty="0">
                <a:solidFill>
                  <a:srgbClr val="231F20"/>
                </a:solidFill>
                <a:latin typeface="Arial"/>
                <a:cs typeface="Arial"/>
              </a:rPr>
              <a:t>The</a:t>
            </a:r>
            <a:r>
              <a:rPr lang="en-US" sz="1200" kern="0" spc="30" dirty="0">
                <a:solidFill>
                  <a:srgbClr val="231F20"/>
                </a:solidFill>
                <a:latin typeface="Arial"/>
                <a:cs typeface="Arial"/>
              </a:rPr>
              <a:t> </a:t>
            </a:r>
            <a:r>
              <a:rPr lang="en-US" sz="1200" kern="0" spc="-55" dirty="0">
                <a:solidFill>
                  <a:srgbClr val="231F20"/>
                </a:solidFill>
                <a:latin typeface="Arial"/>
                <a:cs typeface="Arial"/>
              </a:rPr>
              <a:t>VAPG</a:t>
            </a:r>
            <a:r>
              <a:rPr lang="en-US" sz="1200" kern="0" spc="35" dirty="0">
                <a:solidFill>
                  <a:srgbClr val="231F20"/>
                </a:solidFill>
                <a:latin typeface="Arial"/>
                <a:cs typeface="Arial"/>
              </a:rPr>
              <a:t> </a:t>
            </a:r>
            <a:r>
              <a:rPr lang="en-US" sz="1200" kern="0" dirty="0">
                <a:solidFill>
                  <a:srgbClr val="231F20"/>
                </a:solidFill>
                <a:latin typeface="Arial"/>
                <a:cs typeface="Arial"/>
              </a:rPr>
              <a:t>helps</a:t>
            </a:r>
            <a:r>
              <a:rPr lang="en-US" sz="1200" kern="0" spc="35" dirty="0">
                <a:solidFill>
                  <a:srgbClr val="231F20"/>
                </a:solidFill>
                <a:latin typeface="Arial"/>
                <a:cs typeface="Arial"/>
              </a:rPr>
              <a:t> </a:t>
            </a:r>
            <a:r>
              <a:rPr lang="en-US" sz="1200" kern="0" dirty="0">
                <a:solidFill>
                  <a:srgbClr val="231F20"/>
                </a:solidFill>
                <a:latin typeface="Arial"/>
                <a:cs typeface="Arial"/>
              </a:rPr>
              <a:t>independent</a:t>
            </a:r>
            <a:r>
              <a:rPr lang="en-US" sz="1200" kern="0" spc="35" dirty="0">
                <a:solidFill>
                  <a:srgbClr val="231F20"/>
                </a:solidFill>
                <a:latin typeface="Arial"/>
                <a:cs typeface="Arial"/>
              </a:rPr>
              <a:t> </a:t>
            </a:r>
            <a:r>
              <a:rPr lang="en-US" sz="1200" kern="0" spc="-10" dirty="0">
                <a:solidFill>
                  <a:srgbClr val="231F20"/>
                </a:solidFill>
                <a:latin typeface="Arial"/>
                <a:cs typeface="Arial"/>
              </a:rPr>
              <a:t>agricultural </a:t>
            </a:r>
            <a:r>
              <a:rPr lang="en-US" sz="1200" kern="0" dirty="0">
                <a:solidFill>
                  <a:srgbClr val="231F20"/>
                </a:solidFill>
                <a:latin typeface="Arial"/>
                <a:cs typeface="Arial"/>
              </a:rPr>
              <a:t>producers</a:t>
            </a:r>
            <a:r>
              <a:rPr lang="en-US" sz="1200" kern="0" spc="130" dirty="0">
                <a:solidFill>
                  <a:srgbClr val="231F20"/>
                </a:solidFill>
                <a:latin typeface="Arial"/>
                <a:cs typeface="Arial"/>
              </a:rPr>
              <a:t> </a:t>
            </a:r>
            <a:r>
              <a:rPr lang="en-US" sz="1200" kern="0" dirty="0">
                <a:solidFill>
                  <a:srgbClr val="231F20"/>
                </a:solidFill>
                <a:latin typeface="Arial"/>
                <a:cs typeface="Arial"/>
              </a:rPr>
              <a:t>begin</a:t>
            </a:r>
            <a:r>
              <a:rPr lang="en-US" sz="1200" kern="0" spc="130" dirty="0">
                <a:solidFill>
                  <a:srgbClr val="231F20"/>
                </a:solidFill>
                <a:latin typeface="Arial"/>
                <a:cs typeface="Arial"/>
              </a:rPr>
              <a:t> </a:t>
            </a:r>
            <a:r>
              <a:rPr lang="en-US" sz="1200" kern="0" dirty="0">
                <a:solidFill>
                  <a:srgbClr val="231F20"/>
                </a:solidFill>
                <a:latin typeface="Arial"/>
                <a:cs typeface="Arial"/>
              </a:rPr>
              <a:t>processing</a:t>
            </a:r>
            <a:r>
              <a:rPr lang="en-US" sz="1200" kern="0" spc="130" dirty="0">
                <a:solidFill>
                  <a:srgbClr val="231F20"/>
                </a:solidFill>
                <a:latin typeface="Arial"/>
                <a:cs typeface="Arial"/>
              </a:rPr>
              <a:t> </a:t>
            </a:r>
            <a:r>
              <a:rPr lang="en-US" sz="1200" kern="0" dirty="0">
                <a:solidFill>
                  <a:srgbClr val="231F20"/>
                </a:solidFill>
                <a:latin typeface="Arial"/>
                <a:cs typeface="Arial"/>
              </a:rPr>
              <a:t>and</a:t>
            </a:r>
            <a:r>
              <a:rPr lang="en-US" sz="1200" kern="0" spc="130" dirty="0">
                <a:solidFill>
                  <a:srgbClr val="231F20"/>
                </a:solidFill>
                <a:latin typeface="Arial"/>
                <a:cs typeface="Arial"/>
              </a:rPr>
              <a:t> </a:t>
            </a:r>
            <a:r>
              <a:rPr lang="en-US" sz="1200" kern="0" spc="-10" dirty="0">
                <a:solidFill>
                  <a:srgbClr val="231F20"/>
                </a:solidFill>
                <a:latin typeface="Arial"/>
                <a:cs typeface="Arial"/>
              </a:rPr>
              <a:t>marketing </a:t>
            </a:r>
            <a:r>
              <a:rPr lang="en-US" sz="1200" kern="0" dirty="0">
                <a:solidFill>
                  <a:srgbClr val="231F20"/>
                </a:solidFill>
                <a:latin typeface="Arial"/>
                <a:cs typeface="Arial"/>
              </a:rPr>
              <a:t>activities</a:t>
            </a:r>
            <a:r>
              <a:rPr lang="en-US" sz="1200" kern="0" spc="25" dirty="0">
                <a:solidFill>
                  <a:srgbClr val="231F20"/>
                </a:solidFill>
                <a:latin typeface="Arial"/>
                <a:cs typeface="Arial"/>
              </a:rPr>
              <a:t> </a:t>
            </a:r>
            <a:r>
              <a:rPr lang="en-US" sz="1200" kern="0" dirty="0">
                <a:solidFill>
                  <a:srgbClr val="231F20"/>
                </a:solidFill>
                <a:latin typeface="Arial"/>
                <a:cs typeface="Arial"/>
              </a:rPr>
              <a:t>that</a:t>
            </a:r>
            <a:r>
              <a:rPr lang="en-US" sz="1200" kern="0" spc="30" dirty="0">
                <a:solidFill>
                  <a:srgbClr val="231F20"/>
                </a:solidFill>
                <a:latin typeface="Arial"/>
                <a:cs typeface="Arial"/>
              </a:rPr>
              <a:t> </a:t>
            </a:r>
            <a:r>
              <a:rPr lang="en-US" sz="1200" kern="0" dirty="0">
                <a:solidFill>
                  <a:srgbClr val="231F20"/>
                </a:solidFill>
                <a:latin typeface="Arial"/>
                <a:cs typeface="Arial"/>
              </a:rPr>
              <a:t>add</a:t>
            </a:r>
            <a:r>
              <a:rPr lang="en-US" sz="1200" kern="0" spc="25" dirty="0">
                <a:solidFill>
                  <a:srgbClr val="231F20"/>
                </a:solidFill>
                <a:latin typeface="Arial"/>
                <a:cs typeface="Arial"/>
              </a:rPr>
              <a:t> </a:t>
            </a:r>
            <a:r>
              <a:rPr lang="en-US" sz="1200" kern="0" dirty="0">
                <a:solidFill>
                  <a:srgbClr val="231F20"/>
                </a:solidFill>
                <a:latin typeface="Arial"/>
                <a:cs typeface="Arial"/>
              </a:rPr>
              <a:t>value</a:t>
            </a:r>
            <a:r>
              <a:rPr lang="en-US" sz="1200" kern="0" spc="30" dirty="0">
                <a:solidFill>
                  <a:srgbClr val="231F20"/>
                </a:solidFill>
                <a:latin typeface="Arial"/>
                <a:cs typeface="Arial"/>
              </a:rPr>
              <a:t> </a:t>
            </a:r>
            <a:r>
              <a:rPr lang="en-US" sz="1200" kern="0" dirty="0">
                <a:solidFill>
                  <a:srgbClr val="231F20"/>
                </a:solidFill>
                <a:latin typeface="Arial"/>
                <a:cs typeface="Arial"/>
              </a:rPr>
              <a:t>to</a:t>
            </a:r>
            <a:r>
              <a:rPr lang="en-US" sz="1200" kern="0" spc="25" dirty="0">
                <a:solidFill>
                  <a:srgbClr val="231F20"/>
                </a:solidFill>
                <a:latin typeface="Arial"/>
                <a:cs typeface="Arial"/>
              </a:rPr>
              <a:t> </a:t>
            </a:r>
            <a:r>
              <a:rPr lang="en-US" sz="1200" kern="0" dirty="0">
                <a:solidFill>
                  <a:srgbClr val="231F20"/>
                </a:solidFill>
                <a:latin typeface="Arial"/>
                <a:cs typeface="Arial"/>
              </a:rPr>
              <a:t>their</a:t>
            </a:r>
            <a:r>
              <a:rPr lang="en-US" sz="1200" kern="0" spc="30" dirty="0">
                <a:solidFill>
                  <a:srgbClr val="231F20"/>
                </a:solidFill>
                <a:latin typeface="Arial"/>
                <a:cs typeface="Arial"/>
              </a:rPr>
              <a:t> </a:t>
            </a:r>
            <a:r>
              <a:rPr lang="en-US" sz="1200" kern="0" dirty="0">
                <a:solidFill>
                  <a:srgbClr val="231F20"/>
                </a:solidFill>
                <a:latin typeface="Arial"/>
                <a:cs typeface="Arial"/>
              </a:rPr>
              <a:t>products.</a:t>
            </a:r>
            <a:r>
              <a:rPr lang="en-US" sz="1200" kern="0" spc="25" dirty="0">
                <a:solidFill>
                  <a:srgbClr val="231F20"/>
                </a:solidFill>
                <a:latin typeface="Arial"/>
                <a:cs typeface="Arial"/>
              </a:rPr>
              <a:t> $200,000 for working capital and $50,000 for planning grants.</a:t>
            </a:r>
            <a:endParaRPr lang="en-US" sz="1200" kern="0" dirty="0">
              <a:solidFill>
                <a:sysClr val="windowText" lastClr="000000"/>
              </a:solidFill>
              <a:latin typeface="Arial"/>
              <a:cs typeface="Arial"/>
            </a:endParaRPr>
          </a:p>
        </p:txBody>
      </p:sp>
      <p:sp>
        <p:nvSpPr>
          <p:cNvPr id="7" name="TextBox 6">
            <a:extLst>
              <a:ext uri="{FF2B5EF4-FFF2-40B4-BE49-F238E27FC236}">
                <a16:creationId xmlns:a16="http://schemas.microsoft.com/office/drawing/2014/main" id="{1386DE1E-3ADE-02F0-DEB8-84829A1D5CC0}"/>
              </a:ext>
            </a:extLst>
          </p:cNvPr>
          <p:cNvSpPr txBox="1"/>
          <p:nvPr/>
        </p:nvSpPr>
        <p:spPr>
          <a:xfrm>
            <a:off x="165347" y="1207709"/>
            <a:ext cx="6121152" cy="1559273"/>
          </a:xfrm>
          <a:prstGeom prst="rect">
            <a:avLst/>
          </a:prstGeom>
          <a:noFill/>
        </p:spPr>
        <p:txBody>
          <a:bodyPr wrap="square">
            <a:spAutoFit/>
          </a:bodyPr>
          <a:lstStyle/>
          <a:p>
            <a:pPr marL="12700" marR="325755" lvl="0" indent="0" defTabSz="914400" eaLnBrk="1" fontAlgn="auto" latinLnBrk="0" hangingPunct="1">
              <a:lnSpc>
                <a:spcPts val="1820"/>
              </a:lnSpc>
              <a:spcBef>
                <a:spcPts val="240"/>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Business</a:t>
            </a:r>
            <a:r>
              <a:rPr kumimoji="0" lang="en-US" sz="1600" b="1" i="0" u="none" strike="noStrike" kern="0" cap="none" spc="-30"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and</a:t>
            </a:r>
            <a:r>
              <a:rPr kumimoji="0" lang="en-US" sz="1600" b="1" i="0" u="none" strike="noStrike" kern="0" cap="none" spc="-25"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Industry</a:t>
            </a:r>
            <a:r>
              <a:rPr kumimoji="0" lang="en-US" sz="1600" b="1" i="0" u="none" strike="noStrike" kern="0" cap="none" spc="-25" normalizeH="0" baseline="0" noProof="0" dirty="0">
                <a:ln>
                  <a:noFill/>
                </a:ln>
                <a:solidFill>
                  <a:srgbClr val="16254C"/>
                </a:solidFill>
                <a:effectLst/>
                <a:uLnTx/>
                <a:uFillTx/>
                <a:latin typeface="Arial"/>
                <a:cs typeface="Arial"/>
              </a:rPr>
              <a:t> </a:t>
            </a:r>
            <a:r>
              <a:rPr kumimoji="0" lang="en-US" sz="1600" b="1" i="0" u="none" strike="noStrike" kern="0" cap="none" spc="-20" normalizeH="0" baseline="0" noProof="0" dirty="0">
                <a:ln>
                  <a:noFill/>
                </a:ln>
                <a:solidFill>
                  <a:srgbClr val="16254C"/>
                </a:solidFill>
                <a:effectLst/>
                <a:uLnTx/>
                <a:uFillTx/>
                <a:latin typeface="Arial"/>
                <a:cs typeface="Arial"/>
              </a:rPr>
              <a:t>Loan </a:t>
            </a:r>
            <a:r>
              <a:rPr kumimoji="0" lang="en-US" sz="1600" b="1" i="0" u="none" strike="noStrike" kern="0" cap="none" spc="-10" normalizeH="0" baseline="0" noProof="0" dirty="0">
                <a:ln>
                  <a:noFill/>
                </a:ln>
                <a:solidFill>
                  <a:srgbClr val="16254C"/>
                </a:solidFill>
                <a:effectLst/>
                <a:uLnTx/>
                <a:uFillTx/>
                <a:latin typeface="Arial"/>
                <a:cs typeface="Arial"/>
              </a:rPr>
              <a:t>Guarantees – Open year-round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920115" lvl="0" indent="0" defTabSz="914400" eaLnBrk="1" fontAlgn="auto" latinLnBrk="0" hangingPunct="1">
              <a:lnSpc>
                <a:spcPct val="107500"/>
              </a:lnSpc>
              <a:spcBef>
                <a:spcPts val="760"/>
              </a:spcBef>
              <a:spcAft>
                <a:spcPts val="0"/>
              </a:spcAft>
              <a:buClrTx/>
              <a:buSzTx/>
              <a:buFontTx/>
              <a:buNone/>
              <a:tabLst/>
              <a:defRPr/>
            </a:pPr>
            <a:r>
              <a:rPr lang="en-US" sz="1200" kern="0" dirty="0">
                <a:solidFill>
                  <a:srgbClr val="231F20"/>
                </a:solidFill>
                <a:latin typeface="Arial"/>
                <a:cs typeface="Arial"/>
              </a:rPr>
              <a:t>More information is available </a:t>
            </a:r>
            <a:r>
              <a:rPr lang="en-US" sz="1200" kern="0" dirty="0">
                <a:solidFill>
                  <a:srgbClr val="231F20"/>
                </a:solidFill>
                <a:latin typeface="Arial"/>
                <a:cs typeface="Arial"/>
                <a:hlinkClick r:id="rId4"/>
              </a:rPr>
              <a:t>here</a:t>
            </a:r>
            <a:r>
              <a:rPr lang="en-US" sz="1200" kern="0" dirty="0">
                <a:solidFill>
                  <a:srgbClr val="231F20"/>
                </a:solidFill>
                <a:latin typeface="Arial"/>
                <a:cs typeface="Arial"/>
              </a:rPr>
              <a:t>.</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a:p>
            <a:pPr marL="12700" marR="89535" lvl="0" indent="0" defTabSz="914400" eaLnBrk="1" fontAlgn="auto" latinLnBrk="0" hangingPunct="1">
              <a:lnSpc>
                <a:spcPct val="107500"/>
              </a:lnSpc>
              <a:spcBef>
                <a:spcPts val="900"/>
              </a:spcBef>
              <a:spcAft>
                <a:spcPts val="0"/>
              </a:spcAft>
              <a:buClrTx/>
              <a:buSzTx/>
              <a:buFontTx/>
              <a:buNone/>
              <a:tabLst/>
              <a:defRPr/>
            </a:pPr>
            <a:r>
              <a:rPr kumimoji="0" lang="en-US" sz="1200" b="0" i="0" u="none" strike="noStrike" kern="0" cap="none" spc="-10" normalizeH="0" baseline="0" noProof="0" dirty="0">
                <a:ln>
                  <a:noFill/>
                </a:ln>
                <a:solidFill>
                  <a:srgbClr val="231F20"/>
                </a:solidFill>
                <a:effectLst/>
                <a:uLnTx/>
                <a:uFillTx/>
                <a:latin typeface="Arial"/>
                <a:cs typeface="Arial"/>
              </a:rPr>
              <a:t>This</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program</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offers</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loan</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guarantees</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to</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lenders </a:t>
            </a:r>
            <a:r>
              <a:rPr kumimoji="0" lang="en-US" sz="1200" b="0" i="0" u="none" strike="noStrike" kern="0" cap="none" spc="0" normalizeH="0" baseline="0" noProof="0" dirty="0">
                <a:ln>
                  <a:noFill/>
                </a:ln>
                <a:solidFill>
                  <a:srgbClr val="231F20"/>
                </a:solidFill>
                <a:effectLst/>
                <a:uLnTx/>
                <a:uFillTx/>
                <a:latin typeface="Arial"/>
                <a:cs typeface="Arial"/>
              </a:rPr>
              <a:t>for</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their</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loans</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to</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rural</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businesses.</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Funds</a:t>
            </a:r>
            <a:r>
              <a:rPr kumimoji="0" lang="en-US" sz="1200" b="0" i="0" u="none" strike="noStrike" kern="0" cap="none" spc="-25" normalizeH="0" baseline="0" noProof="0" dirty="0">
                <a:ln>
                  <a:noFill/>
                </a:ln>
                <a:solidFill>
                  <a:srgbClr val="231F20"/>
                </a:solidFill>
                <a:effectLst/>
                <a:uLnTx/>
                <a:uFillTx/>
                <a:latin typeface="Arial"/>
                <a:cs typeface="Arial"/>
              </a:rPr>
              <a:t> can</a:t>
            </a:r>
            <a:r>
              <a:rPr kumimoji="0" lang="en-US" sz="1200" b="0" i="0" u="none" strike="noStrike" kern="0" cap="none" spc="50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be</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used for business</a:t>
            </a:r>
            <a:r>
              <a:rPr kumimoji="0" lang="en-US" sz="1200" b="0" i="0" u="none" strike="noStrike" kern="0" cap="none" spc="-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conversions, </a:t>
            </a:r>
            <a:r>
              <a:rPr kumimoji="0" lang="en-US" sz="1200" b="0" i="0" u="none" strike="noStrike" kern="0" cap="none" spc="-10" normalizeH="0" baseline="0" noProof="0" dirty="0">
                <a:ln>
                  <a:noFill/>
                </a:ln>
                <a:solidFill>
                  <a:srgbClr val="231F20"/>
                </a:solidFill>
                <a:effectLst/>
                <a:uLnTx/>
                <a:uFillTx/>
                <a:latin typeface="Arial"/>
                <a:cs typeface="Arial"/>
              </a:rPr>
              <a:t>expansion, repair,</a:t>
            </a:r>
            <a:r>
              <a:rPr kumimoji="0" lang="en-US" sz="1200" b="0" i="0" u="none" strike="noStrike" kern="0" cap="none" spc="0" normalizeH="0" baseline="0" noProof="0" dirty="0">
                <a:ln>
                  <a:noFill/>
                </a:ln>
                <a:solidFill>
                  <a:srgbClr val="231F20"/>
                </a:solidFill>
                <a:effectLst/>
                <a:uLnTx/>
                <a:uFillTx/>
                <a:latin typeface="Arial"/>
                <a:cs typeface="Arial"/>
              </a:rPr>
              <a:t> modernization,</a:t>
            </a:r>
            <a:r>
              <a:rPr kumimoji="0" lang="en-US" sz="1200" b="0" i="0" u="none" strike="noStrike" kern="0" cap="none" spc="-1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or development. Up to $25 million. </a:t>
            </a:r>
            <a:endParaRPr lang="en-US" sz="1200" dirty="0"/>
          </a:p>
        </p:txBody>
      </p:sp>
      <p:sp>
        <p:nvSpPr>
          <p:cNvPr id="2" name="TextBox 1">
            <a:extLst>
              <a:ext uri="{FF2B5EF4-FFF2-40B4-BE49-F238E27FC236}">
                <a16:creationId xmlns:a16="http://schemas.microsoft.com/office/drawing/2014/main" id="{85E0C490-CECD-E101-DDED-745F31AE6180}"/>
              </a:ext>
            </a:extLst>
          </p:cNvPr>
          <p:cNvSpPr txBox="1"/>
          <p:nvPr/>
        </p:nvSpPr>
        <p:spPr>
          <a:xfrm>
            <a:off x="6095999" y="1195436"/>
            <a:ext cx="5941380" cy="1275221"/>
          </a:xfrm>
          <a:prstGeom prst="rect">
            <a:avLst/>
          </a:prstGeom>
          <a:noFill/>
        </p:spPr>
        <p:txBody>
          <a:bodyPr wrap="square">
            <a:spAutoFit/>
          </a:bodyPr>
          <a:lstStyle/>
          <a:p>
            <a:pPr marL="12700" marR="532765" lvl="0" indent="0" defTabSz="914400" eaLnBrk="1" fontAlgn="auto" latinLnBrk="0" hangingPunct="1">
              <a:lnSpc>
                <a:spcPts val="1839"/>
              </a:lnSpc>
              <a:spcBef>
                <a:spcPts val="225"/>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Rural</a:t>
            </a:r>
            <a:r>
              <a:rPr kumimoji="0" lang="en-US" sz="1600" b="1" i="0" u="none" strike="noStrike" kern="0" cap="none" spc="-65"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Business</a:t>
            </a:r>
            <a:r>
              <a:rPr kumimoji="0" lang="en-US" sz="1600" b="1" i="0" u="none" strike="noStrike" kern="0" cap="none" spc="-60"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Development Grants – Closed</a:t>
            </a:r>
          </a:p>
          <a:p>
            <a:pPr marL="12700" marR="532765" lvl="0" indent="0" defTabSz="914400" eaLnBrk="1" fontAlgn="auto" latinLnBrk="0" hangingPunct="1">
              <a:lnSpc>
                <a:spcPts val="1839"/>
              </a:lnSpc>
              <a:spcBef>
                <a:spcPts val="225"/>
              </a:spcBef>
              <a:spcAft>
                <a:spcPts val="0"/>
              </a:spcAft>
              <a:buClrTx/>
              <a:buSzTx/>
              <a:buFontTx/>
              <a:buNone/>
              <a:tabLst/>
              <a:defRPr/>
            </a:pPr>
            <a:r>
              <a:rPr lang="en-US" sz="1200" kern="0" dirty="0">
                <a:solidFill>
                  <a:srgbClr val="231F20"/>
                </a:solidFill>
                <a:latin typeface="Arial"/>
                <a:cs typeface="Arial"/>
              </a:rPr>
              <a:t>More i</a:t>
            </a:r>
            <a:r>
              <a:rPr kumimoji="0" lang="en-US" sz="1200" b="0" i="0" u="none" strike="noStrike" kern="0" cap="none" spc="0" normalizeH="0" baseline="0" noProof="0" dirty="0" err="1">
                <a:ln>
                  <a:noFill/>
                </a:ln>
                <a:solidFill>
                  <a:srgbClr val="231F20"/>
                </a:solidFill>
                <a:effectLst/>
                <a:uLnTx/>
                <a:uFillTx/>
                <a:latin typeface="Arial"/>
                <a:cs typeface="Arial"/>
              </a:rPr>
              <a:t>nformation</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is</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available</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25" normalizeH="0" baseline="0" noProof="0" dirty="0">
                <a:ln>
                  <a:noFill/>
                </a:ln>
                <a:solidFill>
                  <a:srgbClr val="231F20"/>
                </a:solidFill>
                <a:effectLst/>
                <a:uLnTx/>
                <a:uFillTx/>
                <a:latin typeface="Arial"/>
                <a:cs typeface="Arial"/>
                <a:hlinkClick r:id="rId5"/>
              </a:rPr>
              <a:t>here</a:t>
            </a:r>
            <a:r>
              <a:rPr kumimoji="0" lang="en-US" sz="1200" b="0" i="0" u="none" strike="noStrike" kern="0" cap="none" spc="-25" normalizeH="0" baseline="0" noProof="0" dirty="0">
                <a:ln>
                  <a:noFill/>
                </a:ln>
                <a:solidFill>
                  <a:srgbClr val="231F20"/>
                </a:solidFill>
                <a:effectLst/>
                <a:uLnTx/>
                <a:uFillTx/>
                <a:latin typeface="Arial"/>
                <a:cs typeface="Arial"/>
              </a:rPr>
              <a:t>.</a:t>
            </a:r>
            <a:endParaRPr lang="en-US" sz="1200" kern="0" spc="-25" dirty="0">
              <a:solidFill>
                <a:srgbClr val="231F20"/>
              </a:solidFill>
              <a:latin typeface="Arial"/>
              <a:cs typeface="Arial"/>
            </a:endParaRPr>
          </a:p>
          <a:p>
            <a:pPr marL="12700" marR="1217930" lvl="0" indent="0" defTabSz="914400" eaLnBrk="1" fontAlgn="auto" latinLnBrk="0" hangingPunct="1">
              <a:lnSpc>
                <a:spcPct val="108900"/>
              </a:lnSpc>
              <a:spcBef>
                <a:spcPts val="750"/>
              </a:spcBef>
              <a:spcAft>
                <a:spcPts val="0"/>
              </a:spcAft>
              <a:buClrTx/>
              <a:buSzTx/>
              <a:buFontTx/>
              <a:buNone/>
              <a:tabLst/>
              <a:defRPr/>
            </a:pPr>
            <a:r>
              <a:rPr kumimoji="0" lang="en-US" sz="1200" b="0" i="0" u="none" strike="noStrike" kern="0" cap="none" spc="-10" normalizeH="0" baseline="0" noProof="0" dirty="0">
                <a:ln>
                  <a:noFill/>
                </a:ln>
                <a:solidFill>
                  <a:srgbClr val="231F20"/>
                </a:solidFill>
                <a:effectLst/>
                <a:uLnTx/>
                <a:uFillTx/>
                <a:latin typeface="Arial"/>
                <a:cs typeface="Arial"/>
              </a:rPr>
              <a:t>These</a:t>
            </a:r>
            <a:r>
              <a:rPr kumimoji="0" lang="en-US" sz="1200" b="0" i="0" u="none" strike="noStrike" kern="0" cap="none" spc="5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grants</a:t>
            </a:r>
            <a:r>
              <a:rPr kumimoji="0" lang="en-US" sz="1200" b="0" i="0" u="none" strike="noStrike" kern="0" cap="none" spc="5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funds</a:t>
            </a:r>
            <a:r>
              <a:rPr kumimoji="0" lang="en-US" sz="1200" b="0" i="0" u="none" strike="noStrike" kern="0" cap="none" spc="5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public</a:t>
            </a:r>
            <a:r>
              <a:rPr kumimoji="0" lang="en-US" sz="1200" b="0" i="0" u="none" strike="noStrike" kern="0" cap="none" spc="5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economic</a:t>
            </a:r>
            <a:r>
              <a:rPr kumimoji="0" lang="en-US" sz="1200" b="0" i="0" u="none" strike="noStrike" kern="0" cap="none" spc="55"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development </a:t>
            </a:r>
            <a:r>
              <a:rPr kumimoji="0" lang="en-US" sz="1200" b="0" i="0" u="none" strike="noStrike" kern="0" cap="none" spc="0" normalizeH="0" baseline="0" noProof="0" dirty="0">
                <a:ln>
                  <a:noFill/>
                </a:ln>
                <a:solidFill>
                  <a:srgbClr val="231F20"/>
                </a:solidFill>
                <a:effectLst/>
                <a:uLnTx/>
                <a:uFillTx/>
                <a:latin typeface="Arial"/>
                <a:cs typeface="Arial"/>
              </a:rPr>
              <a:t>activities</a:t>
            </a:r>
            <a:r>
              <a:rPr kumimoji="0" lang="en-US" sz="1200" b="0" i="0" u="none" strike="noStrike" kern="0" cap="none" spc="3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to</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help</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small</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and</a:t>
            </a:r>
            <a:r>
              <a:rPr kumimoji="0" lang="en-US" sz="1200" b="0" i="0" u="none" strike="noStrike" kern="0" cap="none" spc="3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emerging</a:t>
            </a:r>
            <a:r>
              <a:rPr kumimoji="0" lang="en-US" sz="1200" b="0" i="0" u="none" strike="noStrike" kern="0" cap="none" spc="30" normalizeH="0" baseline="0" noProof="0" dirty="0">
                <a:ln>
                  <a:noFill/>
                </a:ln>
                <a:solidFill>
                  <a:srgbClr val="231F20"/>
                </a:solidFill>
                <a:effectLst/>
                <a:uLnTx/>
                <a:uFillTx/>
                <a:latin typeface="Arial"/>
                <a:cs typeface="Arial"/>
              </a:rPr>
              <a:t> </a:t>
            </a:r>
            <a:r>
              <a:rPr kumimoji="0" lang="en-US" sz="1200" b="0" i="0" u="none" strike="noStrike" kern="0" cap="none" spc="-10" normalizeH="0" baseline="0" noProof="0" dirty="0">
                <a:ln>
                  <a:noFill/>
                </a:ln>
                <a:solidFill>
                  <a:srgbClr val="231F20"/>
                </a:solidFill>
                <a:effectLst/>
                <a:uLnTx/>
                <a:uFillTx/>
                <a:latin typeface="Arial"/>
                <a:cs typeface="Arial"/>
              </a:rPr>
              <a:t>private </a:t>
            </a:r>
            <a:r>
              <a:rPr kumimoji="0" lang="en-US" sz="1200" b="0" i="0" u="none" strike="noStrike" kern="0" cap="none" spc="0" normalizeH="0" baseline="0" noProof="0" dirty="0">
                <a:ln>
                  <a:noFill/>
                </a:ln>
                <a:solidFill>
                  <a:srgbClr val="231F20"/>
                </a:solidFill>
                <a:effectLst/>
                <a:uLnTx/>
                <a:uFillTx/>
                <a:latin typeface="Arial"/>
                <a:cs typeface="Arial"/>
              </a:rPr>
              <a:t>businesses</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and</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nonprofits</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in</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rural</a:t>
            </a:r>
            <a:r>
              <a:rPr kumimoji="0" lang="en-US" sz="1200" b="0" i="0" u="none" strike="noStrike" kern="0" cap="none" spc="1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communities</a:t>
            </a:r>
            <a:r>
              <a:rPr kumimoji="0" lang="en-US" sz="1200" b="0" i="0" u="none" strike="noStrike" kern="0" cap="none" spc="20" normalizeH="0" baseline="0" noProof="0" dirty="0">
                <a:ln>
                  <a:noFill/>
                </a:ln>
                <a:solidFill>
                  <a:srgbClr val="231F20"/>
                </a:solidFill>
                <a:effectLst/>
                <a:uLnTx/>
                <a:uFillTx/>
                <a:latin typeface="Arial"/>
                <a:cs typeface="Arial"/>
              </a:rPr>
              <a:t> </a:t>
            </a:r>
            <a:r>
              <a:rPr kumimoji="0" lang="en-US" sz="1200" b="0" i="0" u="none" strike="noStrike" kern="0" cap="none" spc="-20" normalizeH="0" baseline="0" noProof="0" dirty="0">
                <a:ln>
                  <a:noFill/>
                </a:ln>
                <a:solidFill>
                  <a:srgbClr val="231F20"/>
                </a:solidFill>
                <a:effectLst/>
                <a:uLnTx/>
                <a:uFillTx/>
                <a:latin typeface="Arial"/>
                <a:cs typeface="Arial"/>
              </a:rPr>
              <a:t>start </a:t>
            </a:r>
            <a:r>
              <a:rPr kumimoji="0" lang="en-US" sz="1200" b="0" i="0" u="none" strike="noStrike" kern="0" cap="none" spc="0" normalizeH="0" baseline="0" noProof="0" dirty="0">
                <a:ln>
                  <a:noFill/>
                </a:ln>
                <a:solidFill>
                  <a:srgbClr val="231F20"/>
                </a:solidFill>
                <a:effectLst/>
                <a:uLnTx/>
                <a:uFillTx/>
                <a:latin typeface="Arial"/>
                <a:cs typeface="Arial"/>
              </a:rPr>
              <a:t>or</a:t>
            </a:r>
            <a:r>
              <a:rPr kumimoji="0" lang="en-US" sz="1200" b="0" i="0" u="none" strike="noStrike" kern="0" cap="none" spc="30"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expand.</a:t>
            </a:r>
            <a:endParaRPr lang="en-US" sz="1200" dirty="0"/>
          </a:p>
        </p:txBody>
      </p:sp>
      <p:sp>
        <p:nvSpPr>
          <p:cNvPr id="4" name="TextBox 3">
            <a:extLst>
              <a:ext uri="{FF2B5EF4-FFF2-40B4-BE49-F238E27FC236}">
                <a16:creationId xmlns:a16="http://schemas.microsoft.com/office/drawing/2014/main" id="{5DD7BCE6-56E3-671B-C647-87D969A0F395}"/>
              </a:ext>
            </a:extLst>
          </p:cNvPr>
          <p:cNvSpPr txBox="1"/>
          <p:nvPr/>
        </p:nvSpPr>
        <p:spPr>
          <a:xfrm>
            <a:off x="6088603" y="2754533"/>
            <a:ext cx="6121152" cy="1318246"/>
          </a:xfrm>
          <a:prstGeom prst="rect">
            <a:avLst/>
          </a:prstGeom>
          <a:noFill/>
        </p:spPr>
        <p:txBody>
          <a:bodyPr wrap="square">
            <a:spAutoFit/>
          </a:bodyPr>
          <a:lstStyle/>
          <a:p>
            <a:pPr marL="12700" marR="5080" lvl="0" indent="0" defTabSz="914400" eaLnBrk="1" fontAlgn="auto" latinLnBrk="0" hangingPunct="1">
              <a:lnSpc>
                <a:spcPts val="1839"/>
              </a:lnSpc>
              <a:spcBef>
                <a:spcPts val="225"/>
              </a:spcBef>
              <a:spcAft>
                <a:spcPts val="0"/>
              </a:spcAft>
              <a:buClrTx/>
              <a:buSzTx/>
              <a:buFontTx/>
              <a:buNone/>
              <a:tabLst/>
              <a:defRPr/>
            </a:pPr>
            <a:r>
              <a:rPr kumimoji="0" lang="en-US" sz="1600" b="1" i="0" u="none" strike="noStrike" kern="0" cap="none" spc="0" normalizeH="0" baseline="0" noProof="0" dirty="0">
                <a:ln>
                  <a:noFill/>
                </a:ln>
                <a:solidFill>
                  <a:srgbClr val="16254C"/>
                </a:solidFill>
                <a:effectLst/>
                <a:uLnTx/>
                <a:uFillTx/>
                <a:latin typeface="Arial"/>
                <a:cs typeface="Arial"/>
              </a:rPr>
              <a:t>Rural</a:t>
            </a:r>
            <a:r>
              <a:rPr kumimoji="0" lang="en-US" sz="1600" b="1" i="0" u="none" strike="noStrike" kern="0" cap="none" spc="-65" normalizeH="0" baseline="0" noProof="0" dirty="0">
                <a:ln>
                  <a:noFill/>
                </a:ln>
                <a:solidFill>
                  <a:srgbClr val="16254C"/>
                </a:solidFill>
                <a:effectLst/>
                <a:uLnTx/>
                <a:uFillTx/>
                <a:latin typeface="Arial"/>
                <a:cs typeface="Arial"/>
              </a:rPr>
              <a:t> </a:t>
            </a:r>
            <a:r>
              <a:rPr kumimoji="0" lang="en-US" sz="1600" b="1" i="0" u="none" strike="noStrike" kern="0" cap="none" spc="0" normalizeH="0" baseline="0" noProof="0" dirty="0">
                <a:ln>
                  <a:noFill/>
                </a:ln>
                <a:solidFill>
                  <a:srgbClr val="16254C"/>
                </a:solidFill>
                <a:effectLst/>
                <a:uLnTx/>
                <a:uFillTx/>
                <a:latin typeface="Arial"/>
                <a:cs typeface="Arial"/>
              </a:rPr>
              <a:t>Business</a:t>
            </a:r>
            <a:r>
              <a:rPr kumimoji="0" lang="en-US" sz="1600" b="1" i="0" u="none" strike="noStrike" kern="0" cap="none" spc="-60"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Investment Program – Open year-round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486409" lvl="0" indent="0" defTabSz="914400" eaLnBrk="1" fontAlgn="auto" latinLnBrk="0" hangingPunct="1">
              <a:lnSpc>
                <a:spcPct val="108900"/>
              </a:lnSpc>
              <a:spcBef>
                <a:spcPts val="750"/>
              </a:spcBef>
              <a:spcAft>
                <a:spcPts val="0"/>
              </a:spcAft>
              <a:buClrTx/>
              <a:buSzTx/>
              <a:buFontTx/>
              <a:buNone/>
              <a:tabLst/>
              <a:defRPr/>
            </a:pPr>
            <a:r>
              <a:rPr kumimoji="0" lang="en-US" sz="1200" b="0" i="0" u="none" strike="noStrike" kern="0" cap="none" spc="0" normalizeH="0" baseline="0" noProof="0" dirty="0">
                <a:ln>
                  <a:noFill/>
                </a:ln>
                <a:solidFill>
                  <a:srgbClr val="231F20"/>
                </a:solidFill>
                <a:effectLst/>
                <a:uLnTx/>
                <a:uFillTx/>
                <a:latin typeface="Arial"/>
                <a:cs typeface="Arial"/>
              </a:rPr>
              <a:t>More Information</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is</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available</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25" normalizeH="0" baseline="0" noProof="0" dirty="0">
                <a:ln>
                  <a:noFill/>
                </a:ln>
                <a:solidFill>
                  <a:srgbClr val="231F20"/>
                </a:solidFill>
                <a:effectLst/>
                <a:uLnTx/>
                <a:uFillTx/>
                <a:latin typeface="Arial"/>
                <a:cs typeface="Arial"/>
                <a:hlinkClick r:id="rId6"/>
              </a:rPr>
              <a:t>here</a:t>
            </a:r>
            <a:r>
              <a:rPr kumimoji="0" lang="en-US" sz="1200" b="0" i="0" u="none" strike="noStrike" kern="0" cap="none" spc="-25" normalizeH="0" baseline="0" noProof="0" dirty="0">
                <a:ln>
                  <a:noFill/>
                </a:ln>
                <a:solidFill>
                  <a:srgbClr val="231F20"/>
                </a:solidFill>
                <a:effectLst/>
                <a:uLnTx/>
                <a:uFillTx/>
                <a:latin typeface="Arial"/>
                <a:cs typeface="Arial"/>
              </a:rPr>
              <a:t>. </a:t>
            </a:r>
          </a:p>
          <a:p>
            <a:pPr marL="12700" marR="486409" lvl="0" indent="0" defTabSz="914400" eaLnBrk="1" fontAlgn="auto" latinLnBrk="0" hangingPunct="1">
              <a:lnSpc>
                <a:spcPct val="108900"/>
              </a:lnSpc>
              <a:spcBef>
                <a:spcPts val="750"/>
              </a:spcBef>
              <a:spcAft>
                <a:spcPts val="0"/>
              </a:spcAft>
              <a:buClrTx/>
              <a:buSzTx/>
              <a:buFontTx/>
              <a:buNone/>
              <a:tabLst/>
              <a:defRPr/>
            </a:pPr>
            <a:r>
              <a:rPr lang="en-US" sz="1200" spc="-10" dirty="0">
                <a:solidFill>
                  <a:srgbClr val="231F20"/>
                </a:solidFill>
                <a:latin typeface="Arial"/>
                <a:cs typeface="Arial"/>
              </a:rPr>
              <a:t>This</a:t>
            </a:r>
            <a:r>
              <a:rPr lang="en-US" sz="1200" spc="-5" dirty="0">
                <a:solidFill>
                  <a:srgbClr val="231F20"/>
                </a:solidFill>
                <a:latin typeface="Arial"/>
                <a:cs typeface="Arial"/>
              </a:rPr>
              <a:t> </a:t>
            </a:r>
            <a:r>
              <a:rPr lang="en-US" sz="1200" dirty="0">
                <a:solidFill>
                  <a:srgbClr val="231F20"/>
                </a:solidFill>
                <a:latin typeface="Arial"/>
                <a:cs typeface="Arial"/>
              </a:rPr>
              <a:t>program</a:t>
            </a:r>
            <a:r>
              <a:rPr lang="en-US" sz="1200" spc="-5" dirty="0">
                <a:solidFill>
                  <a:srgbClr val="231F20"/>
                </a:solidFill>
                <a:latin typeface="Arial"/>
                <a:cs typeface="Arial"/>
              </a:rPr>
              <a:t> </a:t>
            </a:r>
            <a:r>
              <a:rPr lang="en-US" sz="1200" dirty="0">
                <a:solidFill>
                  <a:srgbClr val="231F20"/>
                </a:solidFill>
                <a:latin typeface="Arial"/>
                <a:cs typeface="Arial"/>
              </a:rPr>
              <a:t>provides </a:t>
            </a:r>
            <a:r>
              <a:rPr lang="en-US" sz="1200" spc="-10" dirty="0">
                <a:solidFill>
                  <a:srgbClr val="231F20"/>
                </a:solidFill>
                <a:latin typeface="Arial"/>
                <a:cs typeface="Arial"/>
              </a:rPr>
              <a:t>Rural</a:t>
            </a:r>
            <a:r>
              <a:rPr lang="en-US" sz="1200" spc="-5" dirty="0">
                <a:solidFill>
                  <a:srgbClr val="231F20"/>
                </a:solidFill>
                <a:latin typeface="Arial"/>
                <a:cs typeface="Arial"/>
              </a:rPr>
              <a:t> </a:t>
            </a:r>
            <a:r>
              <a:rPr lang="en-US" sz="1200" dirty="0">
                <a:solidFill>
                  <a:srgbClr val="231F20"/>
                </a:solidFill>
                <a:latin typeface="Arial"/>
                <a:cs typeface="Arial"/>
              </a:rPr>
              <a:t>Business</a:t>
            </a:r>
            <a:r>
              <a:rPr lang="en-US" sz="1200" spc="-5" dirty="0">
                <a:solidFill>
                  <a:srgbClr val="231F20"/>
                </a:solidFill>
                <a:latin typeface="Arial"/>
                <a:cs typeface="Arial"/>
              </a:rPr>
              <a:t> </a:t>
            </a:r>
            <a:r>
              <a:rPr lang="en-US" sz="1200" spc="-10" dirty="0">
                <a:solidFill>
                  <a:srgbClr val="231F20"/>
                </a:solidFill>
                <a:latin typeface="Arial"/>
                <a:cs typeface="Arial"/>
              </a:rPr>
              <a:t>Investment </a:t>
            </a:r>
            <a:r>
              <a:rPr lang="en-US" sz="1200" dirty="0">
                <a:solidFill>
                  <a:srgbClr val="231F20"/>
                </a:solidFill>
                <a:latin typeface="Arial"/>
                <a:cs typeface="Arial"/>
              </a:rPr>
              <a:t>Company (RBIC)</a:t>
            </a:r>
            <a:r>
              <a:rPr lang="en-US" sz="1200" spc="5" dirty="0">
                <a:solidFill>
                  <a:srgbClr val="231F20"/>
                </a:solidFill>
                <a:latin typeface="Arial"/>
                <a:cs typeface="Arial"/>
              </a:rPr>
              <a:t> </a:t>
            </a:r>
            <a:r>
              <a:rPr lang="en-US" sz="1200" dirty="0">
                <a:solidFill>
                  <a:srgbClr val="231F20"/>
                </a:solidFill>
                <a:latin typeface="Arial"/>
                <a:cs typeface="Arial"/>
              </a:rPr>
              <a:t>licenses to</a:t>
            </a:r>
            <a:r>
              <a:rPr lang="en-US" sz="1200" spc="5" dirty="0">
                <a:solidFill>
                  <a:srgbClr val="231F20"/>
                </a:solidFill>
                <a:latin typeface="Arial"/>
                <a:cs typeface="Arial"/>
              </a:rPr>
              <a:t> </a:t>
            </a:r>
            <a:r>
              <a:rPr lang="en-US" sz="1200" spc="-10" dirty="0">
                <a:solidFill>
                  <a:srgbClr val="231F20"/>
                </a:solidFill>
                <a:latin typeface="Arial"/>
                <a:cs typeface="Arial"/>
              </a:rPr>
              <a:t>newly-formed </a:t>
            </a:r>
            <a:r>
              <a:rPr lang="en-US" sz="1200" dirty="0">
                <a:solidFill>
                  <a:srgbClr val="231F20"/>
                </a:solidFill>
                <a:latin typeface="Arial"/>
                <a:cs typeface="Arial"/>
              </a:rPr>
              <a:t>developmental</a:t>
            </a:r>
            <a:r>
              <a:rPr lang="en-US" sz="1200" spc="25" dirty="0">
                <a:solidFill>
                  <a:srgbClr val="231F20"/>
                </a:solidFill>
                <a:latin typeface="Arial"/>
                <a:cs typeface="Arial"/>
              </a:rPr>
              <a:t> </a:t>
            </a:r>
            <a:r>
              <a:rPr lang="en-US" sz="1200" dirty="0">
                <a:solidFill>
                  <a:srgbClr val="231F20"/>
                </a:solidFill>
                <a:latin typeface="Arial"/>
                <a:cs typeface="Arial"/>
              </a:rPr>
              <a:t>capital</a:t>
            </a:r>
            <a:r>
              <a:rPr lang="en-US" sz="1200" spc="30" dirty="0">
                <a:solidFill>
                  <a:srgbClr val="231F20"/>
                </a:solidFill>
                <a:latin typeface="Arial"/>
                <a:cs typeface="Arial"/>
              </a:rPr>
              <a:t> </a:t>
            </a:r>
            <a:r>
              <a:rPr lang="en-US" sz="1200" dirty="0">
                <a:solidFill>
                  <a:srgbClr val="231F20"/>
                </a:solidFill>
                <a:latin typeface="Arial"/>
                <a:cs typeface="Arial"/>
              </a:rPr>
              <a:t>organizations</a:t>
            </a:r>
            <a:r>
              <a:rPr lang="en-US" sz="1200" spc="25" dirty="0">
                <a:solidFill>
                  <a:srgbClr val="231F20"/>
                </a:solidFill>
                <a:latin typeface="Arial"/>
                <a:cs typeface="Arial"/>
              </a:rPr>
              <a:t> </a:t>
            </a:r>
            <a:r>
              <a:rPr lang="en-US" sz="1200" dirty="0">
                <a:solidFill>
                  <a:srgbClr val="231F20"/>
                </a:solidFill>
                <a:latin typeface="Arial"/>
                <a:cs typeface="Arial"/>
              </a:rPr>
              <a:t>to</a:t>
            </a:r>
            <a:r>
              <a:rPr lang="en-US" sz="1200" spc="30" dirty="0">
                <a:solidFill>
                  <a:srgbClr val="231F20"/>
                </a:solidFill>
                <a:latin typeface="Arial"/>
                <a:cs typeface="Arial"/>
              </a:rPr>
              <a:t> </a:t>
            </a:r>
            <a:r>
              <a:rPr lang="en-US" sz="1200" dirty="0">
                <a:solidFill>
                  <a:srgbClr val="231F20"/>
                </a:solidFill>
                <a:latin typeface="Arial"/>
                <a:cs typeface="Arial"/>
              </a:rPr>
              <a:t>help</a:t>
            </a:r>
            <a:r>
              <a:rPr lang="en-US" sz="1200" spc="25" dirty="0">
                <a:solidFill>
                  <a:srgbClr val="231F20"/>
                </a:solidFill>
                <a:latin typeface="Arial"/>
                <a:cs typeface="Arial"/>
              </a:rPr>
              <a:t> </a:t>
            </a:r>
            <a:r>
              <a:rPr lang="en-US" sz="1200" spc="-20" dirty="0">
                <a:solidFill>
                  <a:srgbClr val="231F20"/>
                </a:solidFill>
                <a:latin typeface="Arial"/>
                <a:cs typeface="Arial"/>
              </a:rPr>
              <a:t>meet </a:t>
            </a:r>
            <a:r>
              <a:rPr lang="en-US" sz="1200" dirty="0">
                <a:solidFill>
                  <a:srgbClr val="231F20"/>
                </a:solidFill>
                <a:latin typeface="Arial"/>
                <a:cs typeface="Arial"/>
              </a:rPr>
              <a:t>equity</a:t>
            </a:r>
            <a:r>
              <a:rPr lang="en-US" sz="1200" spc="30" dirty="0">
                <a:solidFill>
                  <a:srgbClr val="231F20"/>
                </a:solidFill>
                <a:latin typeface="Arial"/>
                <a:cs typeface="Arial"/>
              </a:rPr>
              <a:t> </a:t>
            </a:r>
            <a:r>
              <a:rPr lang="en-US" sz="1200" dirty="0">
                <a:solidFill>
                  <a:srgbClr val="231F20"/>
                </a:solidFill>
                <a:latin typeface="Arial"/>
                <a:cs typeface="Arial"/>
              </a:rPr>
              <a:t>capital</a:t>
            </a:r>
            <a:r>
              <a:rPr lang="en-US" sz="1200" spc="30" dirty="0">
                <a:solidFill>
                  <a:srgbClr val="231F20"/>
                </a:solidFill>
                <a:latin typeface="Arial"/>
                <a:cs typeface="Arial"/>
              </a:rPr>
              <a:t> </a:t>
            </a:r>
            <a:r>
              <a:rPr lang="en-US" sz="1200" spc="-10" dirty="0">
                <a:solidFill>
                  <a:srgbClr val="231F20"/>
                </a:solidFill>
                <a:latin typeface="Arial"/>
                <a:cs typeface="Arial"/>
              </a:rPr>
              <a:t>investment</a:t>
            </a:r>
            <a:r>
              <a:rPr lang="en-US" sz="1200" spc="35" dirty="0">
                <a:solidFill>
                  <a:srgbClr val="231F20"/>
                </a:solidFill>
                <a:latin typeface="Arial"/>
                <a:cs typeface="Arial"/>
              </a:rPr>
              <a:t> </a:t>
            </a:r>
            <a:r>
              <a:rPr lang="en-US" sz="1200" dirty="0">
                <a:solidFill>
                  <a:srgbClr val="231F20"/>
                </a:solidFill>
                <a:latin typeface="Arial"/>
                <a:cs typeface="Arial"/>
              </a:rPr>
              <a:t>needs</a:t>
            </a:r>
            <a:r>
              <a:rPr lang="en-US" sz="1200" spc="30" dirty="0">
                <a:solidFill>
                  <a:srgbClr val="231F20"/>
                </a:solidFill>
                <a:latin typeface="Arial"/>
                <a:cs typeface="Arial"/>
              </a:rPr>
              <a:t> </a:t>
            </a:r>
            <a:r>
              <a:rPr lang="en-US" sz="1200" dirty="0">
                <a:solidFill>
                  <a:srgbClr val="231F20"/>
                </a:solidFill>
                <a:latin typeface="Arial"/>
                <a:cs typeface="Arial"/>
              </a:rPr>
              <a:t>in</a:t>
            </a:r>
            <a:r>
              <a:rPr lang="en-US" sz="1200" spc="35" dirty="0">
                <a:solidFill>
                  <a:srgbClr val="231F20"/>
                </a:solidFill>
                <a:latin typeface="Arial"/>
                <a:cs typeface="Arial"/>
              </a:rPr>
              <a:t> </a:t>
            </a:r>
            <a:r>
              <a:rPr lang="en-US" sz="1200" dirty="0">
                <a:solidFill>
                  <a:srgbClr val="231F20"/>
                </a:solidFill>
                <a:latin typeface="Arial"/>
                <a:cs typeface="Arial"/>
              </a:rPr>
              <a:t>rural</a:t>
            </a:r>
            <a:r>
              <a:rPr lang="en-US" sz="1200" spc="30" dirty="0">
                <a:solidFill>
                  <a:srgbClr val="231F20"/>
                </a:solidFill>
                <a:latin typeface="Arial"/>
                <a:cs typeface="Arial"/>
              </a:rPr>
              <a:t> </a:t>
            </a:r>
            <a:r>
              <a:rPr lang="en-US" sz="1200" spc="-10" dirty="0">
                <a:solidFill>
                  <a:srgbClr val="231F20"/>
                </a:solidFill>
                <a:latin typeface="Arial"/>
                <a:cs typeface="Arial"/>
              </a:rPr>
              <a:t>communities.</a:t>
            </a:r>
            <a:endParaRPr lang="en-US" sz="1200" dirty="0">
              <a:latin typeface="Arial"/>
              <a:cs typeface="Arial"/>
            </a:endParaRPr>
          </a:p>
        </p:txBody>
      </p:sp>
      <p:sp>
        <p:nvSpPr>
          <p:cNvPr id="6" name="TextBox 5">
            <a:extLst>
              <a:ext uri="{FF2B5EF4-FFF2-40B4-BE49-F238E27FC236}">
                <a16:creationId xmlns:a16="http://schemas.microsoft.com/office/drawing/2014/main" id="{81BBEF54-5007-1C4E-2A25-48118EB54198}"/>
              </a:ext>
            </a:extLst>
          </p:cNvPr>
          <p:cNvSpPr txBox="1"/>
          <p:nvPr/>
        </p:nvSpPr>
        <p:spPr>
          <a:xfrm>
            <a:off x="6095999" y="4365482"/>
            <a:ext cx="5805255" cy="1580433"/>
          </a:xfrm>
          <a:prstGeom prst="rect">
            <a:avLst/>
          </a:prstGeom>
          <a:noFill/>
        </p:spPr>
        <p:txBody>
          <a:bodyPr wrap="square">
            <a:spAutoFit/>
          </a:bodyPr>
          <a:lstStyle/>
          <a:p>
            <a:pPr marL="12700" marR="5080" lvl="0" indent="0" defTabSz="914400" eaLnBrk="1" fontAlgn="auto" latinLnBrk="0" hangingPunct="1">
              <a:lnSpc>
                <a:spcPts val="1860"/>
              </a:lnSpc>
              <a:spcBef>
                <a:spcPts val="210"/>
              </a:spcBef>
              <a:spcAft>
                <a:spcPts val="0"/>
              </a:spcAft>
              <a:buClrTx/>
              <a:buSzTx/>
              <a:buFontTx/>
              <a:buNone/>
              <a:tabLst/>
              <a:defRPr/>
            </a:pPr>
            <a:r>
              <a:rPr kumimoji="0" lang="en-US" sz="1600" b="1" i="0" u="none" strike="noStrike" kern="0" cap="none" spc="-10" normalizeH="0" baseline="0" noProof="0" dirty="0">
                <a:ln>
                  <a:noFill/>
                </a:ln>
                <a:solidFill>
                  <a:srgbClr val="16254C"/>
                </a:solidFill>
                <a:effectLst/>
                <a:uLnTx/>
                <a:uFillTx/>
                <a:latin typeface="Arial"/>
                <a:cs typeface="Arial"/>
              </a:rPr>
              <a:t>Biorefinery,</a:t>
            </a:r>
            <a:r>
              <a:rPr kumimoji="0" lang="en-US" sz="1600" b="1" i="0" u="none" strike="noStrike" kern="0" cap="none" spc="-85"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Renewable </a:t>
            </a:r>
            <a:r>
              <a:rPr kumimoji="0" lang="en-US" sz="1600" b="1" i="0" u="none" strike="noStrike" kern="0" cap="none" spc="0" normalizeH="0" baseline="0" noProof="0" dirty="0">
                <a:ln>
                  <a:noFill/>
                </a:ln>
                <a:solidFill>
                  <a:srgbClr val="16254C"/>
                </a:solidFill>
                <a:effectLst/>
                <a:uLnTx/>
                <a:uFillTx/>
                <a:latin typeface="Arial"/>
                <a:cs typeface="Arial"/>
              </a:rPr>
              <a:t>Chemical, and Biobased </a:t>
            </a:r>
            <a:r>
              <a:rPr kumimoji="0" lang="en-US" sz="1600" b="1" i="0" u="none" strike="noStrike" kern="0" cap="none" spc="-10" normalizeH="0" baseline="0" noProof="0" dirty="0">
                <a:ln>
                  <a:noFill/>
                </a:ln>
                <a:solidFill>
                  <a:srgbClr val="16254C"/>
                </a:solidFill>
                <a:effectLst/>
                <a:uLnTx/>
                <a:uFillTx/>
                <a:latin typeface="Arial"/>
                <a:cs typeface="Arial"/>
              </a:rPr>
              <a:t>Product </a:t>
            </a:r>
            <a:r>
              <a:rPr kumimoji="0" lang="en-US" sz="1600" b="1" i="0" u="none" strike="noStrike" kern="0" cap="none" spc="0" normalizeH="0" baseline="0" noProof="0" dirty="0">
                <a:ln>
                  <a:noFill/>
                </a:ln>
                <a:solidFill>
                  <a:srgbClr val="16254C"/>
                </a:solidFill>
                <a:effectLst/>
                <a:uLnTx/>
                <a:uFillTx/>
                <a:latin typeface="Arial"/>
                <a:cs typeface="Arial"/>
              </a:rPr>
              <a:t>Manufacturing</a:t>
            </a:r>
            <a:r>
              <a:rPr kumimoji="0" lang="en-US" sz="1600" b="1" i="0" u="none" strike="noStrike" kern="0" cap="none" spc="-70" normalizeH="0" baseline="0" noProof="0" dirty="0">
                <a:ln>
                  <a:noFill/>
                </a:ln>
                <a:solidFill>
                  <a:srgbClr val="16254C"/>
                </a:solidFill>
                <a:effectLst/>
                <a:uLnTx/>
                <a:uFillTx/>
                <a:latin typeface="Arial"/>
                <a:cs typeface="Arial"/>
              </a:rPr>
              <a:t> </a:t>
            </a:r>
            <a:r>
              <a:rPr kumimoji="0" lang="en-US" sz="1600" b="1" i="0" u="none" strike="noStrike" kern="0" cap="none" spc="-10" normalizeH="0" baseline="0" noProof="0" dirty="0">
                <a:ln>
                  <a:noFill/>
                </a:ln>
                <a:solidFill>
                  <a:srgbClr val="16254C"/>
                </a:solidFill>
                <a:effectLst/>
                <a:uLnTx/>
                <a:uFillTx/>
                <a:latin typeface="Arial"/>
                <a:cs typeface="Arial"/>
              </a:rPr>
              <a:t>Assistance Program – Open year-round</a:t>
            </a:r>
            <a:endParaRPr kumimoji="0" lang="en-US" sz="1600" b="0" i="0" u="none" strike="noStrike" kern="0" cap="none" spc="0" normalizeH="0" baseline="0" noProof="0" dirty="0">
              <a:ln>
                <a:noFill/>
              </a:ln>
              <a:solidFill>
                <a:sysClr val="windowText" lastClr="000000"/>
              </a:solidFill>
              <a:effectLst/>
              <a:uLnTx/>
              <a:uFillTx/>
              <a:latin typeface="Arial"/>
              <a:cs typeface="Arial"/>
            </a:endParaRPr>
          </a:p>
          <a:p>
            <a:pPr marL="12700" marR="1050925" lvl="0" indent="0" defTabSz="914400" eaLnBrk="1" fontAlgn="auto" latinLnBrk="0" hangingPunct="1">
              <a:lnSpc>
                <a:spcPct val="110400"/>
              </a:lnSpc>
              <a:spcBef>
                <a:spcPts val="750"/>
              </a:spcBef>
              <a:spcAft>
                <a:spcPts val="750"/>
              </a:spcAft>
              <a:buClrTx/>
              <a:buSzTx/>
              <a:buFontTx/>
              <a:buNone/>
              <a:tabLst/>
              <a:defRPr/>
            </a:pPr>
            <a:r>
              <a:rPr lang="en-US" sz="1200" kern="0" dirty="0">
                <a:solidFill>
                  <a:srgbClr val="231F20"/>
                </a:solidFill>
                <a:latin typeface="Arial"/>
                <a:cs typeface="Arial"/>
              </a:rPr>
              <a:t>More i</a:t>
            </a:r>
            <a:r>
              <a:rPr kumimoji="0" lang="en-US" sz="1200" b="0" i="0" u="none" strike="noStrike" kern="0" cap="none" spc="0" normalizeH="0" baseline="0" noProof="0" dirty="0" err="1">
                <a:ln>
                  <a:noFill/>
                </a:ln>
                <a:solidFill>
                  <a:srgbClr val="231F20"/>
                </a:solidFill>
                <a:effectLst/>
                <a:uLnTx/>
                <a:uFillTx/>
                <a:latin typeface="Arial"/>
                <a:cs typeface="Arial"/>
              </a:rPr>
              <a:t>nformation</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is</a:t>
            </a:r>
            <a:r>
              <a:rPr kumimoji="0" lang="en-US" sz="1200" b="0" i="0" u="none" strike="noStrike" kern="0" cap="none" spc="-25" normalizeH="0" baseline="0" noProof="0" dirty="0">
                <a:ln>
                  <a:noFill/>
                </a:ln>
                <a:solidFill>
                  <a:srgbClr val="231F20"/>
                </a:solidFill>
                <a:effectLst/>
                <a:uLnTx/>
                <a:uFillTx/>
                <a:latin typeface="Arial"/>
                <a:cs typeface="Arial"/>
              </a:rPr>
              <a:t> </a:t>
            </a:r>
            <a:r>
              <a:rPr kumimoji="0" lang="en-US" sz="1200" b="0" i="0" u="none" strike="noStrike" kern="0" cap="none" spc="0" normalizeH="0" baseline="0" noProof="0" dirty="0">
                <a:ln>
                  <a:noFill/>
                </a:ln>
                <a:solidFill>
                  <a:srgbClr val="231F20"/>
                </a:solidFill>
                <a:effectLst/>
                <a:uLnTx/>
                <a:uFillTx/>
                <a:latin typeface="Arial"/>
                <a:cs typeface="Arial"/>
              </a:rPr>
              <a:t>available</a:t>
            </a:r>
            <a:r>
              <a:rPr kumimoji="0" lang="en-US" sz="1200" b="0" i="0" u="none" strike="noStrike" kern="0" cap="none" spc="-25" normalizeH="0" baseline="0" noProof="0" dirty="0">
                <a:ln>
                  <a:noFill/>
                </a:ln>
                <a:solidFill>
                  <a:srgbClr val="231F20"/>
                </a:solidFill>
                <a:effectLst/>
                <a:uLnTx/>
                <a:uFillTx/>
                <a:latin typeface="Arial"/>
                <a:cs typeface="Arial"/>
              </a:rPr>
              <a:t> </a:t>
            </a:r>
            <a:r>
              <a:rPr lang="en-US" sz="1200" kern="0" dirty="0">
                <a:solidFill>
                  <a:srgbClr val="231F20"/>
                </a:solidFill>
                <a:latin typeface="Arial"/>
                <a:cs typeface="Arial"/>
                <a:hlinkClick r:id="rId7"/>
              </a:rPr>
              <a:t>here</a:t>
            </a:r>
            <a:r>
              <a:rPr lang="en-US" sz="1200" kern="0" dirty="0">
                <a:solidFill>
                  <a:srgbClr val="231F20"/>
                </a:solidFill>
                <a:latin typeface="Arial"/>
                <a:cs typeface="Arial"/>
              </a:rPr>
              <a:t>.</a:t>
            </a:r>
            <a:endParaRPr kumimoji="0" lang="en-US" sz="1200" b="0" i="0" u="sng" strike="noStrike" kern="0" cap="none" spc="-10" normalizeH="0" baseline="0" noProof="0" dirty="0">
              <a:ln>
                <a:noFill/>
              </a:ln>
              <a:solidFill>
                <a:srgbClr val="2E5395"/>
              </a:solidFill>
              <a:effectLst/>
              <a:uLnTx/>
              <a:uFill>
                <a:solidFill>
                  <a:srgbClr val="2E5395"/>
                </a:solidFill>
              </a:uFill>
              <a:latin typeface="Arial"/>
              <a:cs typeface="Arial"/>
            </a:endParaRPr>
          </a:p>
          <a:p>
            <a:pPr marL="12700" algn="just">
              <a:lnSpc>
                <a:spcPct val="100000"/>
              </a:lnSpc>
              <a:spcBef>
                <a:spcPts val="335"/>
              </a:spcBef>
            </a:pPr>
            <a:r>
              <a:rPr lang="en-US" sz="1200" spc="-10" dirty="0">
                <a:solidFill>
                  <a:srgbClr val="231F20"/>
                </a:solidFill>
                <a:latin typeface="Arial"/>
                <a:cs typeface="Arial"/>
              </a:rPr>
              <a:t>This</a:t>
            </a:r>
            <a:r>
              <a:rPr lang="en-US" sz="1200" spc="25" dirty="0">
                <a:solidFill>
                  <a:srgbClr val="231F20"/>
                </a:solidFill>
                <a:latin typeface="Arial"/>
                <a:cs typeface="Arial"/>
              </a:rPr>
              <a:t> </a:t>
            </a:r>
            <a:r>
              <a:rPr lang="en-US" sz="1200" dirty="0">
                <a:solidFill>
                  <a:srgbClr val="231F20"/>
                </a:solidFill>
                <a:latin typeface="Arial"/>
                <a:cs typeface="Arial"/>
              </a:rPr>
              <a:t>program</a:t>
            </a:r>
            <a:r>
              <a:rPr lang="en-US" sz="1200" spc="30" dirty="0">
                <a:solidFill>
                  <a:srgbClr val="231F20"/>
                </a:solidFill>
                <a:latin typeface="Arial"/>
                <a:cs typeface="Arial"/>
              </a:rPr>
              <a:t> </a:t>
            </a:r>
            <a:r>
              <a:rPr lang="en-US" sz="1200" dirty="0">
                <a:solidFill>
                  <a:srgbClr val="231F20"/>
                </a:solidFill>
                <a:latin typeface="Arial"/>
                <a:cs typeface="Arial"/>
              </a:rPr>
              <a:t>provides</a:t>
            </a:r>
            <a:r>
              <a:rPr lang="en-US" sz="1200" spc="25" dirty="0">
                <a:solidFill>
                  <a:srgbClr val="231F20"/>
                </a:solidFill>
                <a:latin typeface="Arial"/>
                <a:cs typeface="Arial"/>
              </a:rPr>
              <a:t> </a:t>
            </a:r>
            <a:r>
              <a:rPr lang="en-US" sz="1200" dirty="0">
                <a:solidFill>
                  <a:srgbClr val="231F20"/>
                </a:solidFill>
                <a:latin typeface="Arial"/>
                <a:cs typeface="Arial"/>
              </a:rPr>
              <a:t>loan</a:t>
            </a:r>
            <a:r>
              <a:rPr lang="en-US" sz="1200" spc="30" dirty="0">
                <a:solidFill>
                  <a:srgbClr val="231F20"/>
                </a:solidFill>
                <a:latin typeface="Arial"/>
                <a:cs typeface="Arial"/>
              </a:rPr>
              <a:t> </a:t>
            </a:r>
            <a:r>
              <a:rPr lang="en-US" sz="1200" dirty="0">
                <a:solidFill>
                  <a:srgbClr val="231F20"/>
                </a:solidFill>
                <a:latin typeface="Arial"/>
                <a:cs typeface="Arial"/>
              </a:rPr>
              <a:t>guarantees</a:t>
            </a:r>
            <a:r>
              <a:rPr lang="en-US" sz="1200" spc="30" dirty="0">
                <a:solidFill>
                  <a:srgbClr val="231F20"/>
                </a:solidFill>
                <a:latin typeface="Arial"/>
                <a:cs typeface="Arial"/>
              </a:rPr>
              <a:t> </a:t>
            </a:r>
            <a:r>
              <a:rPr lang="en-US" sz="1200" dirty="0">
                <a:solidFill>
                  <a:srgbClr val="231F20"/>
                </a:solidFill>
                <a:latin typeface="Arial"/>
                <a:cs typeface="Arial"/>
              </a:rPr>
              <a:t>up</a:t>
            </a:r>
            <a:r>
              <a:rPr lang="en-US" sz="1200" spc="25" dirty="0">
                <a:solidFill>
                  <a:srgbClr val="231F20"/>
                </a:solidFill>
                <a:latin typeface="Arial"/>
                <a:cs typeface="Arial"/>
              </a:rPr>
              <a:t> </a:t>
            </a:r>
            <a:r>
              <a:rPr lang="en-US" sz="1200" spc="-25" dirty="0">
                <a:solidFill>
                  <a:srgbClr val="231F20"/>
                </a:solidFill>
                <a:latin typeface="Arial"/>
                <a:cs typeface="Arial"/>
              </a:rPr>
              <a:t>to</a:t>
            </a:r>
            <a:r>
              <a:rPr lang="en-US" sz="1200" spc="-25" dirty="0">
                <a:latin typeface="Arial"/>
                <a:cs typeface="Arial"/>
              </a:rPr>
              <a:t> </a:t>
            </a:r>
            <a:r>
              <a:rPr lang="en-US" sz="1200" dirty="0">
                <a:solidFill>
                  <a:srgbClr val="231F20"/>
                </a:solidFill>
                <a:latin typeface="Arial"/>
                <a:cs typeface="Arial"/>
              </a:rPr>
              <a:t>$250</a:t>
            </a:r>
            <a:r>
              <a:rPr lang="en-US" sz="1200" spc="-10" dirty="0">
                <a:solidFill>
                  <a:srgbClr val="231F20"/>
                </a:solidFill>
                <a:latin typeface="Arial"/>
                <a:cs typeface="Arial"/>
              </a:rPr>
              <a:t> </a:t>
            </a:r>
            <a:r>
              <a:rPr lang="en-US" sz="1200" dirty="0">
                <a:solidFill>
                  <a:srgbClr val="231F20"/>
                </a:solidFill>
                <a:latin typeface="Arial"/>
                <a:cs typeface="Arial"/>
              </a:rPr>
              <a:t>million</a:t>
            </a:r>
            <a:r>
              <a:rPr lang="en-US" sz="1200" spc="-5" dirty="0">
                <a:solidFill>
                  <a:srgbClr val="231F20"/>
                </a:solidFill>
                <a:latin typeface="Arial"/>
                <a:cs typeface="Arial"/>
              </a:rPr>
              <a:t> </a:t>
            </a:r>
            <a:r>
              <a:rPr lang="en-US" sz="1200" dirty="0">
                <a:solidFill>
                  <a:srgbClr val="231F20"/>
                </a:solidFill>
                <a:latin typeface="Arial"/>
                <a:cs typeface="Arial"/>
              </a:rPr>
              <a:t>to</a:t>
            </a:r>
            <a:r>
              <a:rPr lang="en-US" sz="1200" spc="-5" dirty="0">
                <a:solidFill>
                  <a:srgbClr val="231F20"/>
                </a:solidFill>
                <a:latin typeface="Arial"/>
                <a:cs typeface="Arial"/>
              </a:rPr>
              <a:t> </a:t>
            </a:r>
            <a:r>
              <a:rPr lang="en-US" sz="1200" dirty="0">
                <a:solidFill>
                  <a:srgbClr val="231F20"/>
                </a:solidFill>
                <a:latin typeface="Arial"/>
                <a:cs typeface="Arial"/>
              </a:rPr>
              <a:t>develop,</a:t>
            </a:r>
            <a:r>
              <a:rPr lang="en-US" sz="1200" spc="-5" dirty="0">
                <a:solidFill>
                  <a:srgbClr val="231F20"/>
                </a:solidFill>
                <a:latin typeface="Arial"/>
                <a:cs typeface="Arial"/>
              </a:rPr>
              <a:t> </a:t>
            </a:r>
            <a:r>
              <a:rPr lang="en-US" sz="1200" dirty="0">
                <a:solidFill>
                  <a:srgbClr val="231F20"/>
                </a:solidFill>
                <a:latin typeface="Arial"/>
                <a:cs typeface="Arial"/>
              </a:rPr>
              <a:t>build,</a:t>
            </a:r>
            <a:r>
              <a:rPr lang="en-US" sz="1200" spc="-5" dirty="0">
                <a:solidFill>
                  <a:srgbClr val="231F20"/>
                </a:solidFill>
                <a:latin typeface="Arial"/>
                <a:cs typeface="Arial"/>
              </a:rPr>
              <a:t> </a:t>
            </a:r>
            <a:r>
              <a:rPr lang="en-US" sz="1200" dirty="0">
                <a:solidFill>
                  <a:srgbClr val="231F20"/>
                </a:solidFill>
                <a:latin typeface="Arial"/>
                <a:cs typeface="Arial"/>
              </a:rPr>
              <a:t>or</a:t>
            </a:r>
            <a:r>
              <a:rPr lang="en-US" sz="1200" spc="-5" dirty="0">
                <a:solidFill>
                  <a:srgbClr val="231F20"/>
                </a:solidFill>
                <a:latin typeface="Arial"/>
                <a:cs typeface="Arial"/>
              </a:rPr>
              <a:t> </a:t>
            </a:r>
            <a:r>
              <a:rPr lang="en-US" sz="1200" dirty="0">
                <a:solidFill>
                  <a:srgbClr val="231F20"/>
                </a:solidFill>
                <a:latin typeface="Arial"/>
                <a:cs typeface="Arial"/>
              </a:rPr>
              <a:t>retrofit</a:t>
            </a:r>
            <a:r>
              <a:rPr lang="en-US" sz="1200" spc="-5" dirty="0">
                <a:solidFill>
                  <a:srgbClr val="231F20"/>
                </a:solidFill>
                <a:latin typeface="Arial"/>
                <a:cs typeface="Arial"/>
              </a:rPr>
              <a:t> </a:t>
            </a:r>
            <a:r>
              <a:rPr lang="en-US" sz="1200" spc="-10" dirty="0">
                <a:solidFill>
                  <a:srgbClr val="231F20"/>
                </a:solidFill>
                <a:latin typeface="Arial"/>
                <a:cs typeface="Arial"/>
              </a:rPr>
              <a:t>facilities </a:t>
            </a:r>
            <a:r>
              <a:rPr lang="en-US" sz="1200" dirty="0">
                <a:solidFill>
                  <a:srgbClr val="231F20"/>
                </a:solidFill>
                <a:latin typeface="Arial"/>
                <a:cs typeface="Arial"/>
              </a:rPr>
              <a:t>to</a:t>
            </a:r>
            <a:r>
              <a:rPr lang="en-US" sz="1200" spc="55" dirty="0">
                <a:solidFill>
                  <a:srgbClr val="231F20"/>
                </a:solidFill>
                <a:latin typeface="Arial"/>
                <a:cs typeface="Arial"/>
              </a:rPr>
              <a:t> </a:t>
            </a:r>
            <a:r>
              <a:rPr lang="en-US" sz="1200" dirty="0">
                <a:solidFill>
                  <a:srgbClr val="231F20"/>
                </a:solidFill>
                <a:latin typeface="Arial"/>
                <a:cs typeface="Arial"/>
              </a:rPr>
              <a:t>support</a:t>
            </a:r>
            <a:r>
              <a:rPr lang="en-US" sz="1200" spc="60" dirty="0">
                <a:solidFill>
                  <a:srgbClr val="231F20"/>
                </a:solidFill>
                <a:latin typeface="Arial"/>
                <a:cs typeface="Arial"/>
              </a:rPr>
              <a:t> </a:t>
            </a:r>
            <a:r>
              <a:rPr lang="en-US" sz="1200" dirty="0">
                <a:solidFill>
                  <a:srgbClr val="231F20"/>
                </a:solidFill>
                <a:latin typeface="Arial"/>
                <a:cs typeface="Arial"/>
              </a:rPr>
              <a:t>new</a:t>
            </a:r>
            <a:r>
              <a:rPr lang="en-US" sz="1200" spc="55" dirty="0">
                <a:solidFill>
                  <a:srgbClr val="231F20"/>
                </a:solidFill>
                <a:latin typeface="Arial"/>
                <a:cs typeface="Arial"/>
              </a:rPr>
              <a:t> </a:t>
            </a:r>
            <a:r>
              <a:rPr lang="en-US" sz="1200" dirty="0">
                <a:solidFill>
                  <a:srgbClr val="231F20"/>
                </a:solidFill>
                <a:latin typeface="Arial"/>
                <a:cs typeface="Arial"/>
              </a:rPr>
              <a:t>and</a:t>
            </a:r>
            <a:r>
              <a:rPr lang="en-US" sz="1200" spc="60" dirty="0">
                <a:solidFill>
                  <a:srgbClr val="231F20"/>
                </a:solidFill>
                <a:latin typeface="Arial"/>
                <a:cs typeface="Arial"/>
              </a:rPr>
              <a:t> </a:t>
            </a:r>
            <a:r>
              <a:rPr lang="en-US" sz="1200" dirty="0">
                <a:solidFill>
                  <a:srgbClr val="231F20"/>
                </a:solidFill>
                <a:latin typeface="Arial"/>
                <a:cs typeface="Arial"/>
              </a:rPr>
              <a:t>emerging</a:t>
            </a:r>
            <a:r>
              <a:rPr lang="en-US" sz="1200" spc="60" dirty="0">
                <a:solidFill>
                  <a:srgbClr val="231F20"/>
                </a:solidFill>
                <a:latin typeface="Arial"/>
                <a:cs typeface="Arial"/>
              </a:rPr>
              <a:t> </a:t>
            </a:r>
            <a:r>
              <a:rPr lang="en-US" sz="1200" dirty="0">
                <a:solidFill>
                  <a:srgbClr val="231F20"/>
                </a:solidFill>
                <a:latin typeface="Arial"/>
                <a:cs typeface="Arial"/>
              </a:rPr>
              <a:t>technologies,</a:t>
            </a:r>
            <a:r>
              <a:rPr lang="en-US" sz="1200" spc="55" dirty="0">
                <a:solidFill>
                  <a:srgbClr val="231F20"/>
                </a:solidFill>
                <a:latin typeface="Arial"/>
                <a:cs typeface="Arial"/>
              </a:rPr>
              <a:t> </a:t>
            </a:r>
            <a:r>
              <a:rPr lang="en-US" sz="1200" spc="-25" dirty="0">
                <a:solidFill>
                  <a:srgbClr val="231F20"/>
                </a:solidFill>
                <a:latin typeface="Arial"/>
                <a:cs typeface="Arial"/>
              </a:rPr>
              <a:t>and</a:t>
            </a:r>
            <a:r>
              <a:rPr lang="en-US" sz="1200" spc="-25" dirty="0">
                <a:latin typeface="Arial"/>
                <a:cs typeface="Arial"/>
              </a:rPr>
              <a:t> </a:t>
            </a:r>
            <a:r>
              <a:rPr lang="en-US" sz="1200" dirty="0">
                <a:solidFill>
                  <a:srgbClr val="231F20"/>
                </a:solidFill>
                <a:latin typeface="Arial"/>
                <a:cs typeface="Arial"/>
              </a:rPr>
              <a:t>produce</a:t>
            </a:r>
            <a:r>
              <a:rPr lang="en-US" sz="1200" spc="75" dirty="0">
                <a:solidFill>
                  <a:srgbClr val="231F20"/>
                </a:solidFill>
                <a:latin typeface="Arial"/>
                <a:cs typeface="Arial"/>
              </a:rPr>
              <a:t> </a:t>
            </a:r>
            <a:r>
              <a:rPr lang="en-US" sz="1200" dirty="0">
                <a:solidFill>
                  <a:srgbClr val="231F20"/>
                </a:solidFill>
                <a:latin typeface="Arial"/>
                <a:cs typeface="Arial"/>
              </a:rPr>
              <a:t>advanced</a:t>
            </a:r>
            <a:r>
              <a:rPr lang="en-US" sz="1200" spc="75" dirty="0">
                <a:solidFill>
                  <a:srgbClr val="231F20"/>
                </a:solidFill>
                <a:latin typeface="Arial"/>
                <a:cs typeface="Arial"/>
              </a:rPr>
              <a:t> </a:t>
            </a:r>
            <a:r>
              <a:rPr lang="en-US" sz="1200" dirty="0">
                <a:solidFill>
                  <a:srgbClr val="231F20"/>
                </a:solidFill>
                <a:latin typeface="Arial"/>
                <a:cs typeface="Arial"/>
              </a:rPr>
              <a:t>biofuels,</a:t>
            </a:r>
            <a:r>
              <a:rPr lang="en-US" sz="1200" spc="80" dirty="0">
                <a:solidFill>
                  <a:srgbClr val="231F20"/>
                </a:solidFill>
                <a:latin typeface="Arial"/>
                <a:cs typeface="Arial"/>
              </a:rPr>
              <a:t> </a:t>
            </a:r>
            <a:r>
              <a:rPr lang="en-US" sz="1200" dirty="0">
                <a:solidFill>
                  <a:srgbClr val="231F20"/>
                </a:solidFill>
                <a:latin typeface="Arial"/>
                <a:cs typeface="Arial"/>
              </a:rPr>
              <a:t>renewable</a:t>
            </a:r>
            <a:r>
              <a:rPr lang="en-US" sz="1200" spc="75" dirty="0">
                <a:solidFill>
                  <a:srgbClr val="231F20"/>
                </a:solidFill>
                <a:latin typeface="Arial"/>
                <a:cs typeface="Arial"/>
              </a:rPr>
              <a:t> </a:t>
            </a:r>
            <a:r>
              <a:rPr lang="en-US" sz="1200" spc="-10" dirty="0">
                <a:solidFill>
                  <a:srgbClr val="231F20"/>
                </a:solidFill>
                <a:latin typeface="Arial"/>
                <a:cs typeface="Arial"/>
              </a:rPr>
              <a:t>chemicals, </a:t>
            </a:r>
            <a:r>
              <a:rPr lang="en-US" sz="1200" dirty="0">
                <a:solidFill>
                  <a:srgbClr val="231F20"/>
                </a:solidFill>
                <a:latin typeface="Arial"/>
                <a:cs typeface="Arial"/>
              </a:rPr>
              <a:t>and</a:t>
            </a:r>
            <a:r>
              <a:rPr lang="en-US" sz="1200" spc="45" dirty="0">
                <a:solidFill>
                  <a:srgbClr val="231F20"/>
                </a:solidFill>
                <a:latin typeface="Arial"/>
                <a:cs typeface="Arial"/>
              </a:rPr>
              <a:t> </a:t>
            </a:r>
            <a:r>
              <a:rPr lang="en-US" sz="1200" dirty="0">
                <a:solidFill>
                  <a:srgbClr val="231F20"/>
                </a:solidFill>
                <a:latin typeface="Arial"/>
                <a:cs typeface="Arial"/>
              </a:rPr>
              <a:t>biobased</a:t>
            </a:r>
            <a:r>
              <a:rPr lang="en-US" sz="1200" spc="45" dirty="0">
                <a:solidFill>
                  <a:srgbClr val="231F20"/>
                </a:solidFill>
                <a:latin typeface="Arial"/>
                <a:cs typeface="Arial"/>
              </a:rPr>
              <a:t> </a:t>
            </a:r>
            <a:r>
              <a:rPr lang="en-US" sz="1200" dirty="0">
                <a:solidFill>
                  <a:srgbClr val="231F20"/>
                </a:solidFill>
                <a:latin typeface="Arial"/>
                <a:cs typeface="Arial"/>
              </a:rPr>
              <a:t>products.</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2943288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D754647-0658-1995-12EC-714E38A57E09}"/>
              </a:ext>
            </a:extLst>
          </p:cNvPr>
          <p:cNvPicPr>
            <a:picLocks noGrp="1" noChangeAspect="1"/>
          </p:cNvPicPr>
          <p:nvPr>
            <p:ph idx="1"/>
          </p:nvPr>
        </p:nvPicPr>
        <p:blipFill>
          <a:blip r:embed="rId2"/>
          <a:stretch>
            <a:fillRect/>
          </a:stretch>
        </p:blipFill>
        <p:spPr>
          <a:xfrm>
            <a:off x="3393541" y="171284"/>
            <a:ext cx="5665601" cy="6486942"/>
          </a:xfrm>
          <a:prstGeom prst="rect">
            <a:avLst/>
          </a:prstGeom>
        </p:spPr>
      </p:pic>
    </p:spTree>
    <p:extLst>
      <p:ext uri="{BB962C8B-B14F-4D97-AF65-F5344CB8AC3E}">
        <p14:creationId xmlns:p14="http://schemas.microsoft.com/office/powerpoint/2010/main" val="242396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D659-1173-E18D-1310-8EFC8A3932EC}"/>
              </a:ext>
            </a:extLst>
          </p:cNvPr>
          <p:cNvSpPr>
            <a:spLocks noGrp="1"/>
          </p:cNvSpPr>
          <p:nvPr>
            <p:ph type="title"/>
          </p:nvPr>
        </p:nvSpPr>
        <p:spPr>
          <a:xfrm>
            <a:off x="838200" y="18255"/>
            <a:ext cx="10515600" cy="1325563"/>
          </a:xfrm>
        </p:spPr>
        <p:txBody>
          <a:bodyPr>
            <a:normAutofit/>
          </a:bodyPr>
          <a:lstStyle/>
          <a:p>
            <a:pPr algn="ctr"/>
            <a:r>
              <a:rPr lang="en-US" sz="3600" b="1">
                <a:solidFill>
                  <a:srgbClr val="16254C"/>
                </a:solidFill>
                <a:latin typeface="+mn-lt"/>
              </a:rPr>
              <a:t>Key Contacts</a:t>
            </a:r>
          </a:p>
        </p:txBody>
      </p:sp>
      <p:cxnSp>
        <p:nvCxnSpPr>
          <p:cNvPr id="4" name="Straight Connector 3">
            <a:extLst>
              <a:ext uri="{FF2B5EF4-FFF2-40B4-BE49-F238E27FC236}">
                <a16:creationId xmlns:a16="http://schemas.microsoft.com/office/drawing/2014/main" id="{5B597FF0-3EA0-64ED-A5DD-5C5DC64B712E}"/>
              </a:ext>
            </a:extLst>
          </p:cNvPr>
          <p:cNvCxnSpPr/>
          <p:nvPr/>
        </p:nvCxnSpPr>
        <p:spPr>
          <a:xfrm>
            <a:off x="-17755" y="1078531"/>
            <a:ext cx="12227510" cy="0"/>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F64F1B5-38FF-D747-4AFA-CA009376F2D6}"/>
              </a:ext>
            </a:extLst>
          </p:cNvPr>
          <p:cNvSpPr txBox="1"/>
          <p:nvPr/>
        </p:nvSpPr>
        <p:spPr>
          <a:xfrm>
            <a:off x="332014" y="2074784"/>
            <a:ext cx="3880757" cy="1138773"/>
          </a:xfrm>
          <a:prstGeom prst="rect">
            <a:avLst/>
          </a:prstGeom>
          <a:noFill/>
        </p:spPr>
        <p:txBody>
          <a:bodyPr wrap="square" lIns="91440" tIns="45720" rIns="91440" bIns="45720" rtlCol="0" anchor="t">
            <a:spAutoFit/>
          </a:bodyPr>
          <a:lstStyle/>
          <a:p>
            <a:r>
              <a:rPr lang="en-US" b="1" dirty="0">
                <a:solidFill>
                  <a:srgbClr val="16254C"/>
                </a:solidFill>
                <a:latin typeface="Arial"/>
                <a:cs typeface="Arial"/>
              </a:rPr>
              <a:t>James Redfield – State Director</a:t>
            </a:r>
          </a:p>
          <a:p>
            <a:r>
              <a:rPr lang="en-US" sz="1600" dirty="0">
                <a:latin typeface="Arial"/>
                <a:cs typeface="Arial"/>
              </a:rPr>
              <a:t>James.Redfield@USDA.gov</a:t>
            </a:r>
          </a:p>
          <a:p>
            <a:r>
              <a:rPr lang="en-US" sz="1600" dirty="0">
                <a:latin typeface="Arial"/>
                <a:cs typeface="Arial"/>
              </a:rPr>
              <a:t>Cell: (254) 935-8957</a:t>
            </a:r>
          </a:p>
          <a:p>
            <a:endParaRPr lang="en-US" b="1" dirty="0">
              <a:solidFill>
                <a:srgbClr val="16254C"/>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7F8E434-40D0-52B4-6F2F-36AD8B43153A}"/>
              </a:ext>
            </a:extLst>
          </p:cNvPr>
          <p:cNvSpPr txBox="1"/>
          <p:nvPr/>
        </p:nvSpPr>
        <p:spPr>
          <a:xfrm>
            <a:off x="332014" y="3705998"/>
            <a:ext cx="3880757" cy="1415772"/>
          </a:xfrm>
          <a:prstGeom prst="rect">
            <a:avLst/>
          </a:prstGeom>
          <a:noFill/>
        </p:spPr>
        <p:txBody>
          <a:bodyPr wrap="square" lIns="91440" tIns="45720" rIns="91440" bIns="45720" rtlCol="0" anchor="t">
            <a:spAutoFit/>
          </a:bodyPr>
          <a:lstStyle/>
          <a:p>
            <a:r>
              <a:rPr lang="en-US" b="1" dirty="0">
                <a:solidFill>
                  <a:srgbClr val="16254C"/>
                </a:solidFill>
                <a:latin typeface="Arial"/>
                <a:cs typeface="Arial"/>
              </a:rPr>
              <a:t>Matthew Armato – Deputy State Director</a:t>
            </a:r>
          </a:p>
          <a:p>
            <a:r>
              <a:rPr lang="en-US" sz="1600" dirty="0">
                <a:latin typeface="Arial"/>
                <a:cs typeface="Arial"/>
              </a:rPr>
              <a:t>Matthew.Armato@USDA.gov</a:t>
            </a:r>
          </a:p>
          <a:p>
            <a:r>
              <a:rPr lang="en-US" sz="1600" dirty="0">
                <a:latin typeface="Arial"/>
                <a:cs typeface="Arial"/>
              </a:rPr>
              <a:t>Cell: (202) 748-1717</a:t>
            </a:r>
          </a:p>
          <a:p>
            <a:endParaRPr lang="en-US" b="1" dirty="0">
              <a:solidFill>
                <a:srgbClr val="16254C"/>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57C3B28-21E0-4D3C-3677-98659EB13233}"/>
              </a:ext>
            </a:extLst>
          </p:cNvPr>
          <p:cNvSpPr txBox="1"/>
          <p:nvPr/>
        </p:nvSpPr>
        <p:spPr>
          <a:xfrm>
            <a:off x="6456708" y="3054928"/>
            <a:ext cx="3880757" cy="1692771"/>
          </a:xfrm>
          <a:prstGeom prst="rect">
            <a:avLst/>
          </a:prstGeom>
          <a:noFill/>
        </p:spPr>
        <p:txBody>
          <a:bodyPr wrap="square" lIns="91440" tIns="45720" rIns="91440" bIns="45720" rtlCol="0" anchor="t">
            <a:spAutoFit/>
          </a:bodyPr>
          <a:lstStyle/>
          <a:p>
            <a:r>
              <a:rPr lang="en-US" b="1" dirty="0">
                <a:solidFill>
                  <a:srgbClr val="16254C"/>
                </a:solidFill>
                <a:latin typeface="Arial"/>
                <a:cs typeface="Arial"/>
              </a:rPr>
              <a:t>Micheal Self– Business Programs Director</a:t>
            </a:r>
          </a:p>
          <a:p>
            <a:endParaRPr lang="en-US" b="1">
              <a:solidFill>
                <a:srgbClr val="16254C"/>
              </a:solidFill>
              <a:latin typeface="Arial" panose="020B0604020202020204" pitchFamily="34" charset="0"/>
              <a:cs typeface="Arial" panose="020B0604020202020204" pitchFamily="34" charset="0"/>
            </a:endParaRPr>
          </a:p>
          <a:p>
            <a:r>
              <a:rPr lang="en-US" sz="1600" dirty="0">
                <a:latin typeface="Arial"/>
                <a:cs typeface="Arial"/>
              </a:rPr>
              <a:t>Micheal.Self@USDA.gov</a:t>
            </a:r>
          </a:p>
          <a:p>
            <a:r>
              <a:rPr lang="en-US" sz="1600" dirty="0">
                <a:latin typeface="Arial"/>
                <a:cs typeface="Arial"/>
              </a:rPr>
              <a:t>Cell: (254) 742-9779</a:t>
            </a:r>
          </a:p>
          <a:p>
            <a:endParaRPr lang="en-US" b="1">
              <a:solidFill>
                <a:srgbClr val="16254C"/>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D0ED56-B334-18DC-39BC-99375183C9C1}"/>
              </a:ext>
            </a:extLst>
          </p:cNvPr>
          <p:cNvSpPr txBox="1"/>
          <p:nvPr/>
        </p:nvSpPr>
        <p:spPr>
          <a:xfrm>
            <a:off x="6456709" y="1588486"/>
            <a:ext cx="3880757" cy="1692771"/>
          </a:xfrm>
          <a:prstGeom prst="rect">
            <a:avLst/>
          </a:prstGeom>
          <a:noFill/>
        </p:spPr>
        <p:txBody>
          <a:bodyPr wrap="square" lIns="91440" tIns="45720" rIns="91440" bIns="45720" rtlCol="0" anchor="t">
            <a:spAutoFit/>
          </a:bodyPr>
          <a:lstStyle/>
          <a:p>
            <a:r>
              <a:rPr lang="en-US" b="1" dirty="0">
                <a:solidFill>
                  <a:srgbClr val="16254C"/>
                </a:solidFill>
                <a:latin typeface="Arial"/>
                <a:cs typeface="Arial"/>
              </a:rPr>
              <a:t>John Powell – Acting Single Family Housing Director</a:t>
            </a:r>
          </a:p>
          <a:p>
            <a:endParaRPr lang="en-US" b="1">
              <a:solidFill>
                <a:srgbClr val="16254C"/>
              </a:solidFill>
              <a:latin typeface="Arial" panose="020B0604020202020204" pitchFamily="34" charset="0"/>
              <a:cs typeface="Arial" panose="020B0604020202020204" pitchFamily="34" charset="0"/>
            </a:endParaRPr>
          </a:p>
          <a:p>
            <a:r>
              <a:rPr lang="en-US" sz="1600" dirty="0">
                <a:latin typeface="Arial"/>
                <a:cs typeface="Arial"/>
              </a:rPr>
              <a:t>John.Powell@USDA.gov</a:t>
            </a:r>
          </a:p>
          <a:p>
            <a:r>
              <a:rPr lang="en-US" sz="1600" dirty="0">
                <a:latin typeface="Arial"/>
                <a:cs typeface="Arial"/>
              </a:rPr>
              <a:t>Cell: (325) 201-9828</a:t>
            </a:r>
          </a:p>
          <a:p>
            <a:endParaRPr lang="en-US" b="1">
              <a:solidFill>
                <a:srgbClr val="16254C"/>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914FD8F-A9E2-1F20-B72C-1806C42FA7F3}"/>
              </a:ext>
            </a:extLst>
          </p:cNvPr>
          <p:cNvSpPr txBox="1"/>
          <p:nvPr/>
        </p:nvSpPr>
        <p:spPr>
          <a:xfrm>
            <a:off x="6456707" y="4686144"/>
            <a:ext cx="3880757" cy="1692771"/>
          </a:xfrm>
          <a:prstGeom prst="rect">
            <a:avLst/>
          </a:prstGeom>
          <a:noFill/>
        </p:spPr>
        <p:txBody>
          <a:bodyPr wrap="square" lIns="91440" tIns="45720" rIns="91440" bIns="45720" rtlCol="0" anchor="t">
            <a:spAutoFit/>
          </a:bodyPr>
          <a:lstStyle/>
          <a:p>
            <a:r>
              <a:rPr lang="en-US" b="1" dirty="0">
                <a:solidFill>
                  <a:srgbClr val="16254C"/>
                </a:solidFill>
                <a:latin typeface="Arial"/>
                <a:cs typeface="Arial"/>
              </a:rPr>
              <a:t>Micheal Canales – Community Programs Director</a:t>
            </a:r>
          </a:p>
          <a:p>
            <a:endParaRPr lang="en-US" b="1">
              <a:solidFill>
                <a:srgbClr val="16254C"/>
              </a:solidFill>
              <a:latin typeface="Arial" panose="020B0604020202020204" pitchFamily="34" charset="0"/>
              <a:cs typeface="Arial" panose="020B0604020202020204" pitchFamily="34" charset="0"/>
            </a:endParaRPr>
          </a:p>
          <a:p>
            <a:r>
              <a:rPr lang="en-US" sz="1600" dirty="0">
                <a:latin typeface="Arial"/>
                <a:cs typeface="Arial"/>
              </a:rPr>
              <a:t>Micheal.Canales@USDA.gov</a:t>
            </a:r>
          </a:p>
          <a:p>
            <a:r>
              <a:rPr lang="en-US" sz="1600" dirty="0">
                <a:latin typeface="Arial"/>
                <a:cs typeface="Arial"/>
              </a:rPr>
              <a:t>Cell: (254) 913-3102</a:t>
            </a:r>
          </a:p>
          <a:p>
            <a:endParaRPr lang="en-US" b="1">
              <a:solidFill>
                <a:srgbClr val="16254C"/>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A6701AB-FFDA-3DB5-8D9A-28070013178D}"/>
              </a:ext>
            </a:extLst>
          </p:cNvPr>
          <p:cNvSpPr txBox="1"/>
          <p:nvPr/>
        </p:nvSpPr>
        <p:spPr>
          <a:xfrm>
            <a:off x="334798" y="5429545"/>
            <a:ext cx="6121908" cy="369332"/>
          </a:xfrm>
          <a:prstGeom prst="rect">
            <a:avLst/>
          </a:prstGeom>
          <a:noFill/>
        </p:spPr>
        <p:txBody>
          <a:bodyPr wrap="square">
            <a:spAutoFit/>
          </a:bodyPr>
          <a:lstStyle/>
          <a:p>
            <a:r>
              <a:rPr lang="en-US" dirty="0">
                <a:hlinkClick r:id="rId2"/>
              </a:rPr>
              <a:t>https://www.rd.usda.gov/</a:t>
            </a:r>
            <a:r>
              <a:rPr lang="en-US" dirty="0"/>
              <a:t> </a:t>
            </a:r>
          </a:p>
        </p:txBody>
      </p:sp>
    </p:spTree>
    <p:extLst>
      <p:ext uri="{BB962C8B-B14F-4D97-AF65-F5344CB8AC3E}">
        <p14:creationId xmlns:p14="http://schemas.microsoft.com/office/powerpoint/2010/main" val="409756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B31CF-68E1-A5A6-73FA-354B68214AF2}"/>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3CEC600E-EAE5-84D6-CF77-370308F7BD42}"/>
              </a:ext>
            </a:extLst>
          </p:cNvPr>
          <p:cNvSpPr txBox="1"/>
          <p:nvPr/>
        </p:nvSpPr>
        <p:spPr>
          <a:xfrm>
            <a:off x="1705845" y="183847"/>
            <a:ext cx="8780310" cy="584775"/>
          </a:xfrm>
          <a:prstGeom prst="rect">
            <a:avLst/>
          </a:prstGeom>
          <a:noFill/>
        </p:spPr>
        <p:txBody>
          <a:bodyPr wrap="square" rtlCol="0">
            <a:spAutoFit/>
          </a:bodyPr>
          <a:lstStyle/>
          <a:p>
            <a:r>
              <a:rPr lang="en-US" sz="3200" b="1" dirty="0">
                <a:solidFill>
                  <a:srgbClr val="16254C"/>
                </a:solidFill>
                <a:latin typeface="Arial" panose="020B0604020202020204" pitchFamily="34" charset="0"/>
                <a:cs typeface="Arial" panose="020B0604020202020204" pitchFamily="34" charset="0"/>
              </a:rPr>
              <a:t>USDA Rural Development Texas Leadership</a:t>
            </a:r>
          </a:p>
        </p:txBody>
      </p:sp>
      <p:cxnSp>
        <p:nvCxnSpPr>
          <p:cNvPr id="16" name="Straight Connector 15">
            <a:extLst>
              <a:ext uri="{FF2B5EF4-FFF2-40B4-BE49-F238E27FC236}">
                <a16:creationId xmlns:a16="http://schemas.microsoft.com/office/drawing/2014/main" id="{1A6874EB-7274-08D1-B39D-D055A07DDD3B}"/>
              </a:ext>
            </a:extLst>
          </p:cNvPr>
          <p:cNvCxnSpPr/>
          <p:nvPr/>
        </p:nvCxnSpPr>
        <p:spPr>
          <a:xfrm>
            <a:off x="-17755" y="958788"/>
            <a:ext cx="12227510" cy="0"/>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9D187C-6D88-4291-FC37-7BE62F6BFE6F}"/>
              </a:ext>
            </a:extLst>
          </p:cNvPr>
          <p:cNvSpPr txBox="1"/>
          <p:nvPr/>
        </p:nvSpPr>
        <p:spPr>
          <a:xfrm>
            <a:off x="5037826" y="1355603"/>
            <a:ext cx="6185139" cy="4678204"/>
          </a:xfrm>
          <a:prstGeom prst="rect">
            <a:avLst/>
          </a:prstGeom>
          <a:noFill/>
        </p:spPr>
        <p:txBody>
          <a:bodyPr wrap="square" rtlCol="0">
            <a:spAutoFit/>
          </a:bodyPr>
          <a:lstStyle/>
          <a:p>
            <a:r>
              <a:rPr lang="en-US" sz="2000" dirty="0">
                <a:solidFill>
                  <a:srgbClr val="16254C"/>
                </a:solidFill>
                <a:latin typeface="Arial" panose="020B0604020202020204" pitchFamily="34" charset="0"/>
                <a:cs typeface="Arial" panose="020B0604020202020204" pitchFamily="34" charset="0"/>
              </a:rPr>
              <a:t>James Redfield serves as the State Director for Rural Development in Texas. Prior to this role, he managed government and external relations at the Texas Department of Agriculture. Earlier, James was a policy advisor at the U.S. Department of Housing and Urban Development under Secretary Ben Carson, where he worked concurrently for the Office of Policy Development and Research and the Government National Mortgage Association (Ginnie Mae). He also served as a legislative staffer in the U.S. House of Representatives for two former Texas members, focusing on agriculture and financial services policy. A native of Nacogdoches, Texas, James holds a degree in Agribusiness from Texas A&amp;M University.</a:t>
            </a:r>
          </a:p>
          <a:p>
            <a:endParaRPr lang="en-US" dirty="0"/>
          </a:p>
        </p:txBody>
      </p:sp>
      <p:pic>
        <p:nvPicPr>
          <p:cNvPr id="1026" name="Picture 2" descr="James Redfield">
            <a:extLst>
              <a:ext uri="{FF2B5EF4-FFF2-40B4-BE49-F238E27FC236}">
                <a16:creationId xmlns:a16="http://schemas.microsoft.com/office/drawing/2014/main" id="{9B04AE5F-6859-80F9-3B52-3402C2AC1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64" y="1265830"/>
            <a:ext cx="342900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62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91D8-876E-ED23-36EC-692E726F8C04}"/>
              </a:ext>
            </a:extLst>
          </p:cNvPr>
          <p:cNvSpPr>
            <a:spLocks noGrp="1"/>
          </p:cNvSpPr>
          <p:nvPr>
            <p:ph type="title"/>
          </p:nvPr>
        </p:nvSpPr>
        <p:spPr/>
        <p:txBody>
          <a:bodyPr>
            <a:normAutofit/>
          </a:bodyPr>
          <a:lstStyle/>
          <a:p>
            <a:pPr algn="ctr"/>
            <a:r>
              <a:rPr lang="en-US" sz="3600" b="1" dirty="0">
                <a:solidFill>
                  <a:srgbClr val="16254C"/>
                </a:solidFill>
                <a:latin typeface="Arial" panose="020B0604020202020204" pitchFamily="34" charset="0"/>
                <a:ea typeface="Calibri Light"/>
                <a:cs typeface="Arial" panose="020B0604020202020204" pitchFamily="34" charset="0"/>
              </a:rPr>
              <a:t>History of USDA Rural Development</a:t>
            </a:r>
            <a:r>
              <a:rPr lang="en-US" sz="3600" dirty="0">
                <a:solidFill>
                  <a:srgbClr val="16254C"/>
                </a:solidFill>
                <a:latin typeface="Arial" panose="020B0604020202020204" pitchFamily="34" charset="0"/>
                <a:ea typeface="Calibri Light"/>
                <a:cs typeface="Arial" panose="020B0604020202020204" pitchFamily="34" charset="0"/>
              </a:rPr>
              <a:t> </a:t>
            </a:r>
          </a:p>
        </p:txBody>
      </p:sp>
      <p:sp>
        <p:nvSpPr>
          <p:cNvPr id="3" name="Content Placeholder 2">
            <a:extLst>
              <a:ext uri="{FF2B5EF4-FFF2-40B4-BE49-F238E27FC236}">
                <a16:creationId xmlns:a16="http://schemas.microsoft.com/office/drawing/2014/main" id="{E0155EF1-8C6A-7BDA-E7B8-C2815D5FAB00}"/>
              </a:ext>
            </a:extLst>
          </p:cNvPr>
          <p:cNvSpPr>
            <a:spLocks noGrp="1"/>
          </p:cNvSpPr>
          <p:nvPr>
            <p:ph idx="1"/>
          </p:nvPr>
        </p:nvSpPr>
        <p:spPr>
          <a:xfrm>
            <a:off x="838200" y="1454652"/>
            <a:ext cx="10515600" cy="4722311"/>
          </a:xfrm>
        </p:spPr>
        <p:txBody>
          <a:bodyPr vert="horz" lIns="91440" tIns="45720" rIns="91440" bIns="45720" rtlCol="0" anchor="t">
            <a:noAutofit/>
          </a:bodyPr>
          <a:lstStyle/>
          <a:p>
            <a:r>
              <a:rPr lang="en-US" sz="2000" dirty="0">
                <a:latin typeface="Arial" panose="020B0604020202020204" pitchFamily="34" charset="0"/>
                <a:ea typeface="+mn-lt"/>
                <a:cs typeface="Arial" panose="020B0604020202020204" pitchFamily="34" charset="0"/>
              </a:rPr>
              <a:t>The history of RD starts under Franklin Delanor Roosevelt and the New Deal and continues through today.</a:t>
            </a:r>
          </a:p>
          <a:p>
            <a:r>
              <a:rPr lang="en-US" sz="2000" dirty="0">
                <a:solidFill>
                  <a:srgbClr val="323130"/>
                </a:solidFill>
                <a:highlight>
                  <a:srgbClr val="FFFFFF"/>
                </a:highlight>
                <a:latin typeface="Arial" panose="020B0604020202020204" pitchFamily="34" charset="0"/>
                <a:ea typeface="Calibri"/>
                <a:cs typeface="Arial" panose="020B0604020202020204" pitchFamily="34" charset="0"/>
              </a:rPr>
              <a:t>1935 – President Roosevelt signed </a:t>
            </a:r>
            <a:r>
              <a:rPr lang="en-US" sz="2000" dirty="0">
                <a:solidFill>
                  <a:srgbClr val="16254C"/>
                </a:solidFill>
                <a:highlight>
                  <a:srgbClr val="FFFFFF"/>
                </a:highlight>
                <a:latin typeface="Arial" panose="020B0604020202020204" pitchFamily="34" charset="0"/>
                <a:ea typeface="Calibri"/>
                <a:cs typeface="Arial" panose="020B0604020202020204" pitchFamily="34" charset="0"/>
              </a:rPr>
              <a:t>Executive Orders </a:t>
            </a:r>
            <a:r>
              <a:rPr lang="en-US" sz="2000" dirty="0">
                <a:solidFill>
                  <a:srgbClr val="323130"/>
                </a:solidFill>
                <a:highlight>
                  <a:srgbClr val="FFFFFF"/>
                </a:highlight>
                <a:latin typeface="Arial" panose="020B0604020202020204" pitchFamily="34" charset="0"/>
                <a:ea typeface="Calibri"/>
                <a:cs typeface="Arial" panose="020B0604020202020204" pitchFamily="34" charset="0"/>
              </a:rPr>
              <a:t>establishing the Resettlement Administration &amp; Rural Electrification Administration. </a:t>
            </a:r>
          </a:p>
          <a:p>
            <a:r>
              <a:rPr lang="en-US" sz="2000" dirty="0">
                <a:solidFill>
                  <a:srgbClr val="323130"/>
                </a:solidFill>
                <a:highlight>
                  <a:srgbClr val="FFFFFF"/>
                </a:highlight>
                <a:latin typeface="Arial" panose="020B0604020202020204" pitchFamily="34" charset="0"/>
                <a:ea typeface="Calibri"/>
                <a:cs typeface="Arial" panose="020B0604020202020204" pitchFamily="34" charset="0"/>
              </a:rPr>
              <a:t>1937 – The Roosevelt Administration transfers the funds, personnel, functions, and properties of the Resettlement Administration to the USDA. Name changes to the Farm Security Administration (FSA). </a:t>
            </a:r>
            <a:endParaRPr lang="en-US" sz="2000" dirty="0">
              <a:solidFill>
                <a:srgbClr val="000000"/>
              </a:solidFill>
              <a:latin typeface="Arial" panose="020B0604020202020204" pitchFamily="34" charset="0"/>
              <a:ea typeface="Calibri"/>
              <a:cs typeface="Arial" panose="020B0604020202020204" pitchFamily="34" charset="0"/>
            </a:endParaRPr>
          </a:p>
          <a:p>
            <a:r>
              <a:rPr lang="en-US" sz="2000" dirty="0">
                <a:solidFill>
                  <a:srgbClr val="323130"/>
                </a:solidFill>
                <a:highlight>
                  <a:srgbClr val="FFFFFF"/>
                </a:highlight>
                <a:latin typeface="Arial" panose="020B0604020202020204" pitchFamily="34" charset="0"/>
                <a:ea typeface="Calibri"/>
                <a:cs typeface="Arial" panose="020B0604020202020204" pitchFamily="34" charset="0"/>
              </a:rPr>
              <a:t>1947 - USDA changes the name of the FSA to the Farmers Home Administration (</a:t>
            </a:r>
            <a:r>
              <a:rPr lang="en-US" sz="2000" dirty="0" err="1">
                <a:solidFill>
                  <a:srgbClr val="323130"/>
                </a:solidFill>
                <a:highlight>
                  <a:srgbClr val="FFFFFF"/>
                </a:highlight>
                <a:latin typeface="Arial" panose="020B0604020202020204" pitchFamily="34" charset="0"/>
                <a:ea typeface="Calibri"/>
                <a:cs typeface="Arial" panose="020B0604020202020204" pitchFamily="34" charset="0"/>
              </a:rPr>
              <a:t>FmHA</a:t>
            </a:r>
            <a:r>
              <a:rPr lang="en-US" sz="2000" dirty="0">
                <a:solidFill>
                  <a:srgbClr val="323130"/>
                </a:solidFill>
                <a:highlight>
                  <a:srgbClr val="FFFFFF"/>
                </a:highlight>
                <a:latin typeface="Arial" panose="020B0604020202020204" pitchFamily="34" charset="0"/>
                <a:ea typeface="Calibri"/>
                <a:cs typeface="Arial" panose="020B0604020202020204" pitchFamily="34" charset="0"/>
              </a:rPr>
              <a:t>). </a:t>
            </a:r>
            <a:endParaRPr lang="en-US" sz="2000" dirty="0">
              <a:solidFill>
                <a:srgbClr val="000000"/>
              </a:solidFill>
              <a:latin typeface="Arial" panose="020B0604020202020204" pitchFamily="34" charset="0"/>
              <a:ea typeface="Calibri"/>
              <a:cs typeface="Arial" panose="020B0604020202020204" pitchFamily="34" charset="0"/>
            </a:endParaRPr>
          </a:p>
          <a:p>
            <a:r>
              <a:rPr lang="en-US" sz="2000" dirty="0">
                <a:solidFill>
                  <a:srgbClr val="323130"/>
                </a:solidFill>
                <a:highlight>
                  <a:srgbClr val="FFFFFF"/>
                </a:highlight>
                <a:latin typeface="Arial" panose="020B0604020202020204" pitchFamily="34" charset="0"/>
                <a:ea typeface="Calibri"/>
                <a:cs typeface="Arial" panose="020B0604020202020204" pitchFamily="34" charset="0"/>
              </a:rPr>
              <a:t>Over the years, Acts of Congress have added programs to the agency’s mission.</a:t>
            </a:r>
            <a:endParaRPr lang="en-US" sz="2000" dirty="0">
              <a:latin typeface="Arial" panose="020B0604020202020204" pitchFamily="34" charset="0"/>
              <a:ea typeface="Calibri"/>
              <a:cs typeface="Arial" panose="020B0604020202020204" pitchFamily="34" charset="0"/>
            </a:endParaRPr>
          </a:p>
          <a:p>
            <a:r>
              <a:rPr lang="en-US" sz="2000" dirty="0">
                <a:solidFill>
                  <a:srgbClr val="0A0A0A"/>
                </a:solidFill>
                <a:highlight>
                  <a:srgbClr val="FFFFFF"/>
                </a:highlight>
                <a:latin typeface="Arial" panose="020B0604020202020204" pitchFamily="34" charset="0"/>
                <a:ea typeface="Calibri"/>
                <a:cs typeface="Arial" panose="020B0604020202020204" pitchFamily="34" charset="0"/>
              </a:rPr>
              <a:t>The</a:t>
            </a:r>
            <a:r>
              <a:rPr lang="en-US" sz="2000" dirty="0">
                <a:solidFill>
                  <a:srgbClr val="0A0A0A"/>
                </a:solidFill>
                <a:highlight>
                  <a:srgbClr val="FFFFFF"/>
                </a:highlight>
                <a:latin typeface="Arial" panose="020B0604020202020204" pitchFamily="34" charset="0"/>
                <a:ea typeface="+mn-lt"/>
                <a:cs typeface="Arial" panose="020B0604020202020204" pitchFamily="34" charset="0"/>
              </a:rPr>
              <a:t> Federal Crop Insurance Reform and Department of Agriculture Reorganization Act of 1994 finalized the structure, creating the current Rural Development mission area.</a:t>
            </a:r>
          </a:p>
          <a:p>
            <a:r>
              <a:rPr lang="en-US" sz="2000" dirty="0">
                <a:solidFill>
                  <a:srgbClr val="0A0A0A"/>
                </a:solidFill>
                <a:highlight>
                  <a:srgbClr val="FFFFFF"/>
                </a:highlight>
                <a:latin typeface="Arial" panose="020B0604020202020204" pitchFamily="34" charset="0"/>
                <a:ea typeface="Calibri"/>
                <a:cs typeface="Arial" panose="020B0604020202020204" pitchFamily="34" charset="0"/>
              </a:rPr>
              <a:t>RD falls under Title VI of the Farm Bill. November funding bill </a:t>
            </a:r>
            <a:r>
              <a:rPr lang="en-US" sz="2000" dirty="0">
                <a:solidFill>
                  <a:srgbClr val="040C28"/>
                </a:solidFill>
                <a:highlight>
                  <a:srgbClr val="FFFFFF"/>
                </a:highlight>
                <a:latin typeface="Arial" panose="020B0604020202020204" pitchFamily="34" charset="0"/>
                <a:ea typeface="Calibri"/>
                <a:cs typeface="Arial" panose="020B0604020202020204" pitchFamily="34" charset="0"/>
              </a:rPr>
              <a:t>extended</a:t>
            </a:r>
            <a:r>
              <a:rPr lang="en-US" sz="2000" dirty="0">
                <a:solidFill>
                  <a:srgbClr val="040C28"/>
                </a:solidFill>
                <a:highlight>
                  <a:srgbClr val="FFFFFF"/>
                </a:highlight>
                <a:latin typeface="Arial" panose="020B0604020202020204" pitchFamily="34" charset="0"/>
                <a:ea typeface="+mn-lt"/>
                <a:cs typeface="Arial" panose="020B0604020202020204" pitchFamily="34" charset="0"/>
              </a:rPr>
              <a:t> 2018 Farm Bill at existing funding levels for one year through September 30, 2026</a:t>
            </a:r>
            <a:r>
              <a:rPr lang="en-US" sz="2000" dirty="0">
                <a:solidFill>
                  <a:srgbClr val="1F1F1F"/>
                </a:solidFill>
                <a:highlight>
                  <a:srgbClr val="FFFFFF"/>
                </a:highlight>
                <a:latin typeface="Arial" panose="020B0604020202020204" pitchFamily="34" charset="0"/>
                <a:ea typeface="+mn-lt"/>
                <a:cs typeface="Arial" panose="020B0604020202020204" pitchFamily="34" charset="0"/>
              </a:rPr>
              <a:t>.</a:t>
            </a:r>
            <a:endParaRPr lang="en-US" sz="2000" dirty="0">
              <a:solidFill>
                <a:srgbClr val="0A0A0A"/>
              </a:solidFill>
              <a:highlight>
                <a:srgbClr val="FFFFFF"/>
              </a:highlight>
              <a:latin typeface="Arial" panose="020B0604020202020204" pitchFamily="34" charset="0"/>
              <a:ea typeface="Calibri"/>
              <a:cs typeface="Arial" panose="020B0604020202020204" pitchFamily="34" charset="0"/>
            </a:endParaRPr>
          </a:p>
          <a:p>
            <a:endParaRPr lang="en-US" sz="2000" dirty="0">
              <a:solidFill>
                <a:srgbClr val="0A0A0A"/>
              </a:solidFill>
              <a:highlight>
                <a:srgbClr val="FFFFFF"/>
              </a:highlight>
              <a:ea typeface="Calibri"/>
              <a:cs typeface="Calibri"/>
            </a:endParaRPr>
          </a:p>
          <a:p>
            <a:endParaRPr lang="en-US" dirty="0">
              <a:ea typeface="Calibri"/>
              <a:cs typeface="Calibri"/>
            </a:endParaRPr>
          </a:p>
        </p:txBody>
      </p:sp>
      <p:cxnSp>
        <p:nvCxnSpPr>
          <p:cNvPr id="4" name="Straight Connector 3">
            <a:extLst>
              <a:ext uri="{FF2B5EF4-FFF2-40B4-BE49-F238E27FC236}">
                <a16:creationId xmlns:a16="http://schemas.microsoft.com/office/drawing/2014/main" id="{955A6733-2526-8DFB-7B5C-B8F640920D65}"/>
              </a:ext>
            </a:extLst>
          </p:cNvPr>
          <p:cNvCxnSpPr/>
          <p:nvPr/>
        </p:nvCxnSpPr>
        <p:spPr>
          <a:xfrm>
            <a:off x="-35510" y="1361124"/>
            <a:ext cx="12227510" cy="0"/>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873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2423-052D-9919-5F95-FDDEBA3D67CB}"/>
              </a:ext>
            </a:extLst>
          </p:cNvPr>
          <p:cNvSpPr>
            <a:spLocks noGrp="1"/>
          </p:cNvSpPr>
          <p:nvPr>
            <p:ph type="title"/>
          </p:nvPr>
        </p:nvSpPr>
        <p:spPr>
          <a:xfrm>
            <a:off x="838200" y="204704"/>
            <a:ext cx="10515600" cy="1325563"/>
          </a:xfrm>
        </p:spPr>
        <p:txBody>
          <a:bodyPr>
            <a:normAutofit/>
          </a:bodyPr>
          <a:lstStyle/>
          <a:p>
            <a:pPr algn="ctr"/>
            <a:r>
              <a:rPr lang="en-US" sz="3600" b="1" dirty="0">
                <a:solidFill>
                  <a:srgbClr val="16254C"/>
                </a:solidFill>
                <a:latin typeface="Arial" panose="020B0604020202020204" pitchFamily="34" charset="0"/>
                <a:ea typeface="Calibri Light"/>
                <a:cs typeface="Arial" panose="020B0604020202020204" pitchFamily="34" charset="0"/>
              </a:rPr>
              <a:t>USDA RD Mission</a:t>
            </a:r>
          </a:p>
        </p:txBody>
      </p:sp>
      <p:sp>
        <p:nvSpPr>
          <p:cNvPr id="3" name="Content Placeholder 2">
            <a:extLst>
              <a:ext uri="{FF2B5EF4-FFF2-40B4-BE49-F238E27FC236}">
                <a16:creationId xmlns:a16="http://schemas.microsoft.com/office/drawing/2014/main" id="{596C5B77-0472-D9A9-926F-3E04EE504762}"/>
              </a:ext>
            </a:extLst>
          </p:cNvPr>
          <p:cNvSpPr>
            <a:spLocks noGrp="1"/>
          </p:cNvSpPr>
          <p:nvPr>
            <p:ph idx="1"/>
          </p:nvPr>
        </p:nvSpPr>
        <p:spPr>
          <a:xfrm>
            <a:off x="838200" y="1294230"/>
            <a:ext cx="10515600" cy="4551864"/>
          </a:xfrm>
        </p:spPr>
        <p:txBody>
          <a:bodyPr vert="horz" lIns="91440" tIns="45720" rIns="91440" bIns="45720" rtlCol="0" anchor="t">
            <a:noAutofit/>
          </a:bodyPr>
          <a:lstStyle/>
          <a:p>
            <a:pPr marL="0" indent="0">
              <a:buNone/>
            </a:pPr>
            <a:endParaRPr lang="en-US" sz="2000" dirty="0">
              <a:solidFill>
                <a:srgbClr val="1B1B1B"/>
              </a:solidFill>
              <a:highlight>
                <a:srgbClr val="FFFFFF"/>
              </a:highlight>
              <a:latin typeface="Arial" panose="020B0604020202020204" pitchFamily="34" charset="0"/>
              <a:ea typeface="+mn-lt"/>
              <a:cs typeface="Arial" panose="020B0604020202020204" pitchFamily="34" charset="0"/>
            </a:endParaRPr>
          </a:p>
          <a:p>
            <a:pPr marL="0" indent="0">
              <a:buNone/>
            </a:pPr>
            <a:r>
              <a:rPr lang="en-US" sz="2000" dirty="0">
                <a:solidFill>
                  <a:srgbClr val="1B1B1B"/>
                </a:solidFill>
                <a:highlight>
                  <a:srgbClr val="FFFFFF"/>
                </a:highlight>
                <a:latin typeface="Arial" panose="020B0604020202020204" pitchFamily="34" charset="0"/>
                <a:ea typeface="+mn-lt"/>
                <a:cs typeface="Arial" panose="020B0604020202020204" pitchFamily="34" charset="0"/>
              </a:rPr>
              <a:t>We are committed to helping improve the economy and quality of life in rural America. Through our programs, we help rural Americans in many ways.</a:t>
            </a:r>
            <a:endParaRPr lang="en-US" sz="2000" dirty="0">
              <a:latin typeface="Arial" panose="020B0604020202020204" pitchFamily="34" charset="0"/>
              <a:ea typeface="Calibri" panose="020F0502020204030204"/>
              <a:cs typeface="Arial" panose="020B0604020202020204" pitchFamily="34" charset="0"/>
            </a:endParaRPr>
          </a:p>
          <a:p>
            <a:r>
              <a:rPr lang="en-US" sz="2000" dirty="0">
                <a:solidFill>
                  <a:srgbClr val="1B1B1B"/>
                </a:solidFill>
                <a:highlight>
                  <a:srgbClr val="FFFFFF"/>
                </a:highlight>
                <a:latin typeface="Arial" panose="020B0604020202020204" pitchFamily="34" charset="0"/>
                <a:ea typeface="+mn-lt"/>
                <a:cs typeface="Arial" panose="020B0604020202020204" pitchFamily="34" charset="0"/>
              </a:rPr>
              <a:t>We offer loans, grants and loan guarantees to help create jobs and support economic development and essential services such as housing; health care; first responder services and equipment; and water, electric and communications infrastructure.</a:t>
            </a:r>
            <a:endParaRPr lang="en-US" sz="2000" dirty="0">
              <a:latin typeface="Arial" panose="020B0604020202020204" pitchFamily="34" charset="0"/>
              <a:ea typeface="Calibri"/>
              <a:cs typeface="Arial" panose="020B0604020202020204" pitchFamily="34" charset="0"/>
            </a:endParaRPr>
          </a:p>
          <a:p>
            <a:r>
              <a:rPr lang="en-US" sz="2000" dirty="0">
                <a:solidFill>
                  <a:srgbClr val="1B1B1B"/>
                </a:solidFill>
                <a:highlight>
                  <a:srgbClr val="FFFFFF"/>
                </a:highlight>
                <a:latin typeface="Arial" panose="020B0604020202020204" pitchFamily="34" charset="0"/>
                <a:ea typeface="+mn-lt"/>
                <a:cs typeface="Arial" panose="020B0604020202020204" pitchFamily="34" charset="0"/>
              </a:rPr>
              <a:t>We promote economic development by supporting loans to businesses through banks, credit unions and community-managed lending pools. We offer technical assistance and information to help agricultural producers and cooperatives get started and improve the effectiveness of their operations.</a:t>
            </a:r>
            <a:endParaRPr lang="en-US" sz="2000" dirty="0">
              <a:latin typeface="Arial" panose="020B0604020202020204" pitchFamily="34" charset="0"/>
              <a:ea typeface="Calibri"/>
              <a:cs typeface="Arial" panose="020B0604020202020204" pitchFamily="34" charset="0"/>
            </a:endParaRPr>
          </a:p>
          <a:p>
            <a:r>
              <a:rPr lang="en-US" sz="2000" dirty="0">
                <a:solidFill>
                  <a:srgbClr val="1B1B1B"/>
                </a:solidFill>
                <a:highlight>
                  <a:srgbClr val="FFFFFF"/>
                </a:highlight>
                <a:latin typeface="Arial" panose="020B0604020202020204" pitchFamily="34" charset="0"/>
                <a:ea typeface="+mn-lt"/>
                <a:cs typeface="Arial" panose="020B0604020202020204" pitchFamily="34" charset="0"/>
              </a:rPr>
              <a:t>We provide technical assistance to help communities undertake community programs.</a:t>
            </a:r>
            <a:endParaRPr lang="en-US" sz="2000" dirty="0">
              <a:latin typeface="Arial" panose="020B0604020202020204" pitchFamily="34" charset="0"/>
              <a:ea typeface="Calibri"/>
              <a:cs typeface="Arial" panose="020B0604020202020204" pitchFamily="34" charset="0"/>
            </a:endParaRPr>
          </a:p>
          <a:p>
            <a:r>
              <a:rPr lang="en-US" sz="2000" dirty="0">
                <a:solidFill>
                  <a:srgbClr val="1B1B1B"/>
                </a:solidFill>
                <a:highlight>
                  <a:srgbClr val="FFFFFF"/>
                </a:highlight>
                <a:latin typeface="Arial" panose="020B0604020202020204" pitchFamily="34" charset="0"/>
                <a:ea typeface="+mn-lt"/>
                <a:cs typeface="Arial" panose="020B0604020202020204" pitchFamily="34" charset="0"/>
              </a:rPr>
              <a:t>We help rural residents buy or rent safe, affordable housing and make health and safety repairs to their homes.</a:t>
            </a:r>
            <a:endParaRPr lang="en-US" sz="2000" dirty="0">
              <a:latin typeface="Arial" panose="020B0604020202020204" pitchFamily="34" charset="0"/>
              <a:cs typeface="Arial" panose="020B0604020202020204" pitchFamily="34" charset="0"/>
            </a:endParaRPr>
          </a:p>
          <a:p>
            <a:endParaRPr lang="en-US" dirty="0">
              <a:ea typeface="Calibri"/>
              <a:cs typeface="Calibri"/>
            </a:endParaRPr>
          </a:p>
        </p:txBody>
      </p:sp>
      <p:cxnSp>
        <p:nvCxnSpPr>
          <p:cNvPr id="4" name="Straight Connector 3">
            <a:extLst>
              <a:ext uri="{FF2B5EF4-FFF2-40B4-BE49-F238E27FC236}">
                <a16:creationId xmlns:a16="http://schemas.microsoft.com/office/drawing/2014/main" id="{B4D02F60-FCD4-6385-D8EA-7B3590CAC515}"/>
              </a:ext>
            </a:extLst>
          </p:cNvPr>
          <p:cNvCxnSpPr/>
          <p:nvPr/>
        </p:nvCxnSpPr>
        <p:spPr>
          <a:xfrm>
            <a:off x="0" y="1320330"/>
            <a:ext cx="12227510" cy="0"/>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58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987C2-0B37-5CB0-4AD9-F84358E6724E}"/>
              </a:ext>
            </a:extLst>
          </p:cNvPr>
          <p:cNvSpPr>
            <a:spLocks noGrp="1"/>
          </p:cNvSpPr>
          <p:nvPr>
            <p:ph type="title"/>
          </p:nvPr>
        </p:nvSpPr>
        <p:spPr>
          <a:xfrm>
            <a:off x="838200" y="18255"/>
            <a:ext cx="10515600" cy="1325563"/>
          </a:xfrm>
        </p:spPr>
        <p:txBody>
          <a:bodyPr>
            <a:normAutofit/>
          </a:bodyPr>
          <a:lstStyle/>
          <a:p>
            <a:pPr algn="ctr"/>
            <a:r>
              <a:rPr lang="en-US" sz="3600" b="1" dirty="0">
                <a:solidFill>
                  <a:srgbClr val="16254C"/>
                </a:solidFill>
                <a:latin typeface="+mn-lt"/>
              </a:rPr>
              <a:t>Our Priorities</a:t>
            </a:r>
          </a:p>
        </p:txBody>
      </p:sp>
      <p:cxnSp>
        <p:nvCxnSpPr>
          <p:cNvPr id="4" name="Straight Connector 3">
            <a:extLst>
              <a:ext uri="{FF2B5EF4-FFF2-40B4-BE49-F238E27FC236}">
                <a16:creationId xmlns:a16="http://schemas.microsoft.com/office/drawing/2014/main" id="{ED2183C0-2755-CAB5-A837-52425CF53578}"/>
              </a:ext>
            </a:extLst>
          </p:cNvPr>
          <p:cNvCxnSpPr/>
          <p:nvPr/>
        </p:nvCxnSpPr>
        <p:spPr>
          <a:xfrm>
            <a:off x="0" y="1007901"/>
            <a:ext cx="12227510" cy="0"/>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A378F07-B37A-33B9-2FB3-62680052B1DA}"/>
              </a:ext>
            </a:extLst>
          </p:cNvPr>
          <p:cNvSpPr txBox="1"/>
          <p:nvPr/>
        </p:nvSpPr>
        <p:spPr>
          <a:xfrm>
            <a:off x="544286" y="1447799"/>
            <a:ext cx="4767943" cy="4801314"/>
          </a:xfrm>
          <a:prstGeom prst="rect">
            <a:avLst/>
          </a:prstGeom>
          <a:noFill/>
        </p:spPr>
        <p:txBody>
          <a:bodyPr wrap="square" rtlCol="0">
            <a:spAutoFit/>
          </a:bodyPr>
          <a:lstStyle/>
          <a:p>
            <a:r>
              <a:rPr lang="en-US" sz="1600" b="1" dirty="0">
                <a:solidFill>
                  <a:srgbClr val="16254C"/>
                </a:solidFill>
                <a:latin typeface="Arial" panose="020B0604020202020204" pitchFamily="34" charset="0"/>
                <a:cs typeface="Arial" panose="020B0604020202020204" pitchFamily="34" charset="0"/>
              </a:rPr>
              <a:t>Secretary of Agriculture Brooke Rollins on Rural Prosperity</a:t>
            </a:r>
          </a:p>
          <a:p>
            <a:endParaRPr lang="en-US" sz="1600" b="1" dirty="0">
              <a:solidFill>
                <a:srgbClr val="16254C"/>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“America’s rural towns have and always will be the beating heart of our nation…. Families moved west to start a new life in a new land. They came together to build churches, schools, and city halls. They settled fields and forests and weathered hardships beyond what we can comprehend. They risked all they had to open storefronts and stand up Main Streets. They celebrated life’s joys together and cared for those who fell on hard times….</a:t>
            </a:r>
          </a:p>
          <a:p>
            <a:r>
              <a:rPr lang="en-US" sz="1600" dirty="0">
                <a:latin typeface="Arial" panose="020B0604020202020204" pitchFamily="34" charset="0"/>
                <a:cs typeface="Arial" panose="020B0604020202020204" pitchFamily="34" charset="0"/>
              </a:rPr>
              <a:t>“That is why I truly believe that restoring rural prosperity isn’t simply about bringing back jobs, although that is important. It’s about restoring hope to our communities. It’s about protecting and preserving the quintessential </a:t>
            </a:r>
            <a:r>
              <a:rPr lang="en-US" sz="1600" i="1" dirty="0">
                <a:latin typeface="Arial" panose="020B0604020202020204" pitchFamily="34" charset="0"/>
                <a:cs typeface="Arial" panose="020B0604020202020204" pitchFamily="34" charset="0"/>
              </a:rPr>
              <a:t>American way of life</a:t>
            </a:r>
            <a:r>
              <a:rPr lang="en-US" sz="1600" dirty="0">
                <a:latin typeface="Arial" panose="020B0604020202020204" pitchFamily="34" charset="0"/>
                <a:cs typeface="Arial" panose="020B0604020202020204" pitchFamily="34" charset="0"/>
              </a:rPr>
              <a:t>.”</a:t>
            </a:r>
          </a:p>
          <a:p>
            <a:endParaRPr lang="en-US" b="1" dirty="0">
              <a:solidFill>
                <a:srgbClr val="16254C"/>
              </a:solidFill>
            </a:endParaRPr>
          </a:p>
        </p:txBody>
      </p:sp>
      <p:sp>
        <p:nvSpPr>
          <p:cNvPr id="6" name="TextBox 5">
            <a:extLst>
              <a:ext uri="{FF2B5EF4-FFF2-40B4-BE49-F238E27FC236}">
                <a16:creationId xmlns:a16="http://schemas.microsoft.com/office/drawing/2014/main" id="{BE1AA6AE-184C-ED7E-D7B7-8F929377BE52}"/>
              </a:ext>
            </a:extLst>
          </p:cNvPr>
          <p:cNvSpPr txBox="1"/>
          <p:nvPr/>
        </p:nvSpPr>
        <p:spPr>
          <a:xfrm>
            <a:off x="6869745" y="1446100"/>
            <a:ext cx="4767943" cy="4524315"/>
          </a:xfrm>
          <a:prstGeom prst="rect">
            <a:avLst/>
          </a:prstGeom>
          <a:noFill/>
        </p:spPr>
        <p:txBody>
          <a:bodyPr wrap="square" lIns="91440" tIns="45720" rIns="91440" bIns="45720" rtlCol="0" anchor="t">
            <a:spAutoFit/>
          </a:bodyPr>
          <a:lstStyle/>
          <a:p>
            <a:r>
              <a:rPr lang="en-US" b="1" dirty="0">
                <a:solidFill>
                  <a:srgbClr val="16254C"/>
                </a:solidFill>
                <a:latin typeface="Arial" panose="020B0604020202020204" pitchFamily="34" charset="0"/>
                <a:ea typeface="Calibri"/>
                <a:cs typeface="Arial" panose="020B0604020202020204" pitchFamily="34" charset="0"/>
              </a:rPr>
              <a:t>Role of State Director</a:t>
            </a:r>
            <a:endParaRPr lang="en-US" b="1" dirty="0">
              <a:solidFill>
                <a:srgbClr val="16254C"/>
              </a:solidFill>
              <a:latin typeface="Arial" panose="020B0604020202020204" pitchFamily="34" charset="0"/>
              <a:cs typeface="Arial" panose="020B0604020202020204" pitchFamily="34" charset="0"/>
            </a:endParaRPr>
          </a:p>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cs typeface="Arial" panose="020B0604020202020204" pitchFamily="34" charset="0"/>
              </a:rPr>
              <a:t>It is my duty as State Director to implement the priorities of the administration here in the state of Texas and to well and faithfully serve the people of this state. Through partnerships and collaborations with private capital, the governor’s office, municipalities, and, of course, organizations like yours, we aim to play a part in tackling the many issues facing our rural communities in Texas. Through our programs we can help communities and the state tackle challenges with water, outdated infrastructure, housing, and the viability of businesses in rural America.</a:t>
            </a:r>
          </a:p>
        </p:txBody>
      </p:sp>
      <p:cxnSp>
        <p:nvCxnSpPr>
          <p:cNvPr id="9" name="Straight Connector 8">
            <a:extLst>
              <a:ext uri="{FF2B5EF4-FFF2-40B4-BE49-F238E27FC236}">
                <a16:creationId xmlns:a16="http://schemas.microsoft.com/office/drawing/2014/main" id="{F866839D-1B2F-9883-E769-02C85FB56466}"/>
              </a:ext>
            </a:extLst>
          </p:cNvPr>
          <p:cNvCxnSpPr>
            <a:cxnSpLocks/>
          </p:cNvCxnSpPr>
          <p:nvPr/>
        </p:nvCxnSpPr>
        <p:spPr>
          <a:xfrm>
            <a:off x="6051423" y="1005840"/>
            <a:ext cx="44577" cy="5833905"/>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26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648BD4-4109-4239-8A81-448233F2C51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197" b="96358" l="3600" r="90750">
                        <a14:foregroundMark x1="3600" y1="44798" x2="12450" y2="45376"/>
                        <a14:foregroundMark x1="12450" y1="45376" x2="12700" y2="45260"/>
                        <a14:foregroundMark x1="28150" y1="2312" x2="28450" y2="2428"/>
                        <a14:foregroundMark x1="30450" y1="3179" x2="43800" y2="5434"/>
                        <a14:foregroundMark x1="43800" y1="5434" x2="46250" y2="6705"/>
                        <a14:foregroundMark x1="66350" y1="96879" x2="58300" y2="90289"/>
                        <a14:foregroundMark x1="58300" y1="90289" x2="58200" y2="90058"/>
                        <a14:foregroundMark x1="63250" y1="95896" x2="67800" y2="96416"/>
                        <a14:foregroundMark x1="90750" y1="53237" x2="90750" y2="53237"/>
                      </a14:backgroundRemoval>
                    </a14:imgEffect>
                  </a14:imgLayer>
                </a14:imgProps>
              </a:ext>
            </a:extLst>
          </a:blip>
          <a:stretch>
            <a:fillRect/>
          </a:stretch>
        </p:blipFill>
        <p:spPr>
          <a:xfrm>
            <a:off x="1259383" y="0"/>
            <a:ext cx="7928324" cy="6858000"/>
          </a:xfrm>
          <a:prstGeom prst="rect">
            <a:avLst/>
          </a:prstGeom>
          <a:ln w="3175">
            <a:noFill/>
          </a:ln>
          <a:effectLst>
            <a:glow rad="25400">
              <a:schemeClr val="tx1">
                <a:alpha val="99000"/>
              </a:schemeClr>
            </a:glow>
          </a:effectLst>
        </p:spPr>
      </p:pic>
      <p:sp>
        <p:nvSpPr>
          <p:cNvPr id="3" name="Speech Bubble: Rectangle 2">
            <a:extLst>
              <a:ext uri="{FF2B5EF4-FFF2-40B4-BE49-F238E27FC236}">
                <a16:creationId xmlns:a16="http://schemas.microsoft.com/office/drawing/2014/main" id="{27E566FA-36B0-4D1B-B493-7079936E65F9}"/>
              </a:ext>
            </a:extLst>
          </p:cNvPr>
          <p:cNvSpPr/>
          <p:nvPr/>
        </p:nvSpPr>
        <p:spPr>
          <a:xfrm>
            <a:off x="2306973" y="337172"/>
            <a:ext cx="721452" cy="233519"/>
          </a:xfrm>
          <a:prstGeom prst="wedgeRectCallout">
            <a:avLst>
              <a:gd name="adj1" fmla="val 187192"/>
              <a:gd name="adj2" fmla="val 19542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Amarillo</a:t>
            </a:r>
          </a:p>
        </p:txBody>
      </p:sp>
      <p:sp>
        <p:nvSpPr>
          <p:cNvPr id="4" name="Speech Bubble: Rectangle 3">
            <a:extLst>
              <a:ext uri="{FF2B5EF4-FFF2-40B4-BE49-F238E27FC236}">
                <a16:creationId xmlns:a16="http://schemas.microsoft.com/office/drawing/2014/main" id="{21680B23-44F9-4240-BA73-5729D38E079F}"/>
              </a:ext>
            </a:extLst>
          </p:cNvPr>
          <p:cNvSpPr/>
          <p:nvPr/>
        </p:nvSpPr>
        <p:spPr>
          <a:xfrm>
            <a:off x="2306973" y="1410840"/>
            <a:ext cx="721452" cy="233519"/>
          </a:xfrm>
          <a:prstGeom prst="wedgeRectCallout">
            <a:avLst>
              <a:gd name="adj1" fmla="val 187192"/>
              <a:gd name="adj2" fmla="val 20260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Lubbock</a:t>
            </a:r>
          </a:p>
        </p:txBody>
      </p:sp>
      <p:sp>
        <p:nvSpPr>
          <p:cNvPr id="5" name="Speech Bubble: Rectangle 4">
            <a:extLst>
              <a:ext uri="{FF2B5EF4-FFF2-40B4-BE49-F238E27FC236}">
                <a16:creationId xmlns:a16="http://schemas.microsoft.com/office/drawing/2014/main" id="{D7DCFBF9-4208-4370-9395-0DFF92324503}"/>
              </a:ext>
            </a:extLst>
          </p:cNvPr>
          <p:cNvSpPr/>
          <p:nvPr/>
        </p:nvSpPr>
        <p:spPr>
          <a:xfrm>
            <a:off x="264253" y="2418917"/>
            <a:ext cx="721452" cy="233519"/>
          </a:xfrm>
          <a:prstGeom prst="wedgeRectCallout">
            <a:avLst>
              <a:gd name="adj1" fmla="val 146495"/>
              <a:gd name="adj2" fmla="val 263676"/>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El Paso</a:t>
            </a:r>
          </a:p>
        </p:txBody>
      </p:sp>
      <p:sp>
        <p:nvSpPr>
          <p:cNvPr id="6" name="Speech Bubble: Rectangle 5">
            <a:extLst>
              <a:ext uri="{FF2B5EF4-FFF2-40B4-BE49-F238E27FC236}">
                <a16:creationId xmlns:a16="http://schemas.microsoft.com/office/drawing/2014/main" id="{950D2172-806F-4B9F-A914-E1FE7F40B4D2}"/>
              </a:ext>
            </a:extLst>
          </p:cNvPr>
          <p:cNvSpPr/>
          <p:nvPr/>
        </p:nvSpPr>
        <p:spPr>
          <a:xfrm>
            <a:off x="264253" y="3429724"/>
            <a:ext cx="819323" cy="233519"/>
          </a:xfrm>
          <a:prstGeom prst="wedgeRectCallout">
            <a:avLst>
              <a:gd name="adj1" fmla="val 342193"/>
              <a:gd name="adj2" fmla="val 4813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Ft. Stockton</a:t>
            </a:r>
          </a:p>
        </p:txBody>
      </p:sp>
      <p:sp>
        <p:nvSpPr>
          <p:cNvPr id="7" name="Speech Bubble: Rectangle 6">
            <a:extLst>
              <a:ext uri="{FF2B5EF4-FFF2-40B4-BE49-F238E27FC236}">
                <a16:creationId xmlns:a16="http://schemas.microsoft.com/office/drawing/2014/main" id="{B28C3342-7BB1-4732-85CD-1E44D23DF112}"/>
              </a:ext>
            </a:extLst>
          </p:cNvPr>
          <p:cNvSpPr/>
          <p:nvPr/>
        </p:nvSpPr>
        <p:spPr>
          <a:xfrm>
            <a:off x="2304175" y="5088824"/>
            <a:ext cx="819323" cy="233519"/>
          </a:xfrm>
          <a:prstGeom prst="wedgeRectCallout">
            <a:avLst>
              <a:gd name="adj1" fmla="val 208063"/>
              <a:gd name="adj2" fmla="val -627246"/>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Ozona</a:t>
            </a:r>
          </a:p>
        </p:txBody>
      </p:sp>
      <p:sp>
        <p:nvSpPr>
          <p:cNvPr id="8" name="Speech Bubble: Rectangle 7">
            <a:extLst>
              <a:ext uri="{FF2B5EF4-FFF2-40B4-BE49-F238E27FC236}">
                <a16:creationId xmlns:a16="http://schemas.microsoft.com/office/drawing/2014/main" id="{C36EDE43-92EB-4261-A31B-74D1C202CAF2}"/>
              </a:ext>
            </a:extLst>
          </p:cNvPr>
          <p:cNvSpPr/>
          <p:nvPr/>
        </p:nvSpPr>
        <p:spPr>
          <a:xfrm>
            <a:off x="2306973" y="5478112"/>
            <a:ext cx="819323" cy="233519"/>
          </a:xfrm>
          <a:prstGeom prst="wedgeRectCallout">
            <a:avLst>
              <a:gd name="adj1" fmla="val 300213"/>
              <a:gd name="adj2" fmla="val -375776"/>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Uvalde</a:t>
            </a:r>
          </a:p>
        </p:txBody>
      </p:sp>
      <p:sp>
        <p:nvSpPr>
          <p:cNvPr id="9" name="Speech Bubble: Rectangle 8">
            <a:extLst>
              <a:ext uri="{FF2B5EF4-FFF2-40B4-BE49-F238E27FC236}">
                <a16:creationId xmlns:a16="http://schemas.microsoft.com/office/drawing/2014/main" id="{D5845A06-2536-4542-969B-43B321AC9969}"/>
              </a:ext>
            </a:extLst>
          </p:cNvPr>
          <p:cNvSpPr/>
          <p:nvPr/>
        </p:nvSpPr>
        <p:spPr>
          <a:xfrm>
            <a:off x="2304175" y="5822384"/>
            <a:ext cx="819323" cy="233519"/>
          </a:xfrm>
          <a:prstGeom prst="wedgeRectCallout">
            <a:avLst>
              <a:gd name="adj1" fmla="val 414889"/>
              <a:gd name="adj2" fmla="val -14586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Alice</a:t>
            </a:r>
          </a:p>
        </p:txBody>
      </p:sp>
      <p:sp>
        <p:nvSpPr>
          <p:cNvPr id="10" name="Speech Bubble: Rectangle 9">
            <a:extLst>
              <a:ext uri="{FF2B5EF4-FFF2-40B4-BE49-F238E27FC236}">
                <a16:creationId xmlns:a16="http://schemas.microsoft.com/office/drawing/2014/main" id="{F6E4D08C-F258-4087-891C-342A4997E043}"/>
              </a:ext>
            </a:extLst>
          </p:cNvPr>
          <p:cNvSpPr/>
          <p:nvPr/>
        </p:nvSpPr>
        <p:spPr>
          <a:xfrm>
            <a:off x="2304175" y="6169579"/>
            <a:ext cx="892025" cy="233519"/>
          </a:xfrm>
          <a:prstGeom prst="wedgeRectCallout">
            <a:avLst>
              <a:gd name="adj1" fmla="val 336065"/>
              <a:gd name="adj2" fmla="val -178193"/>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Hebbronville</a:t>
            </a:r>
          </a:p>
        </p:txBody>
      </p:sp>
      <p:sp>
        <p:nvSpPr>
          <p:cNvPr id="11" name="Speech Bubble: Rectangle 10">
            <a:extLst>
              <a:ext uri="{FF2B5EF4-FFF2-40B4-BE49-F238E27FC236}">
                <a16:creationId xmlns:a16="http://schemas.microsoft.com/office/drawing/2014/main" id="{E99814CF-3B40-4662-9A58-F2026D1F8151}"/>
              </a:ext>
            </a:extLst>
          </p:cNvPr>
          <p:cNvSpPr/>
          <p:nvPr/>
        </p:nvSpPr>
        <p:spPr>
          <a:xfrm>
            <a:off x="2304174" y="6491607"/>
            <a:ext cx="892025" cy="233519"/>
          </a:xfrm>
          <a:prstGeom prst="wedgeRectCallout">
            <a:avLst>
              <a:gd name="adj1" fmla="val 367100"/>
              <a:gd name="adj2" fmla="val -5605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Edinburg</a:t>
            </a:r>
          </a:p>
        </p:txBody>
      </p:sp>
      <p:sp>
        <p:nvSpPr>
          <p:cNvPr id="12" name="Speech Bubble: Rectangle 11">
            <a:extLst>
              <a:ext uri="{FF2B5EF4-FFF2-40B4-BE49-F238E27FC236}">
                <a16:creationId xmlns:a16="http://schemas.microsoft.com/office/drawing/2014/main" id="{629A7040-A385-4DEB-8292-D43FFF45976E}"/>
              </a:ext>
            </a:extLst>
          </p:cNvPr>
          <p:cNvSpPr/>
          <p:nvPr/>
        </p:nvSpPr>
        <p:spPr>
          <a:xfrm>
            <a:off x="5747340" y="229041"/>
            <a:ext cx="721452" cy="233519"/>
          </a:xfrm>
          <a:prstGeom prst="wedgeRectCallout">
            <a:avLst>
              <a:gd name="adj1" fmla="val -130250"/>
              <a:gd name="adj2" fmla="val 1028862"/>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Abilene</a:t>
            </a:r>
          </a:p>
        </p:txBody>
      </p:sp>
      <p:sp>
        <p:nvSpPr>
          <p:cNvPr id="13" name="Speech Bubble: Rectangle 12">
            <a:extLst>
              <a:ext uri="{FF2B5EF4-FFF2-40B4-BE49-F238E27FC236}">
                <a16:creationId xmlns:a16="http://schemas.microsoft.com/office/drawing/2014/main" id="{03B49C7A-8C95-4A95-8F36-6EFC2CEC8504}"/>
              </a:ext>
            </a:extLst>
          </p:cNvPr>
          <p:cNvSpPr/>
          <p:nvPr/>
        </p:nvSpPr>
        <p:spPr>
          <a:xfrm>
            <a:off x="7368331" y="716075"/>
            <a:ext cx="721452" cy="233519"/>
          </a:xfrm>
          <a:prstGeom prst="wedgeRectCallout">
            <a:avLst>
              <a:gd name="adj1" fmla="val -197692"/>
              <a:gd name="adj2" fmla="val 594178"/>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Decatur</a:t>
            </a:r>
          </a:p>
        </p:txBody>
      </p:sp>
      <p:sp>
        <p:nvSpPr>
          <p:cNvPr id="14" name="Speech Bubble: Rectangle 13">
            <a:extLst>
              <a:ext uri="{FF2B5EF4-FFF2-40B4-BE49-F238E27FC236}">
                <a16:creationId xmlns:a16="http://schemas.microsoft.com/office/drawing/2014/main" id="{F974E627-2A10-4573-8838-4DB9803122B6}"/>
              </a:ext>
            </a:extLst>
          </p:cNvPr>
          <p:cNvSpPr/>
          <p:nvPr/>
        </p:nvSpPr>
        <p:spPr>
          <a:xfrm>
            <a:off x="7940181" y="1086589"/>
            <a:ext cx="721452" cy="233519"/>
          </a:xfrm>
          <a:prstGeom prst="wedgeRectCallout">
            <a:avLst>
              <a:gd name="adj1" fmla="val -204669"/>
              <a:gd name="adj2" fmla="val 443296"/>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McKinney</a:t>
            </a:r>
          </a:p>
        </p:txBody>
      </p:sp>
      <p:sp>
        <p:nvSpPr>
          <p:cNvPr id="15" name="Speech Bubble: Rectangle 14">
            <a:extLst>
              <a:ext uri="{FF2B5EF4-FFF2-40B4-BE49-F238E27FC236}">
                <a16:creationId xmlns:a16="http://schemas.microsoft.com/office/drawing/2014/main" id="{B201D07E-652F-4E99-BDB5-03AFDE47B20E}"/>
              </a:ext>
            </a:extLst>
          </p:cNvPr>
          <p:cNvSpPr/>
          <p:nvPr/>
        </p:nvSpPr>
        <p:spPr>
          <a:xfrm>
            <a:off x="8818591" y="1410839"/>
            <a:ext cx="862303" cy="233519"/>
          </a:xfrm>
          <a:prstGeom prst="wedgeRectCallout">
            <a:avLst>
              <a:gd name="adj1" fmla="val -181131"/>
              <a:gd name="adj2" fmla="val 30678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Mt. Pleasant</a:t>
            </a:r>
          </a:p>
        </p:txBody>
      </p:sp>
      <p:sp>
        <p:nvSpPr>
          <p:cNvPr id="17" name="Speech Bubble: Rectangle 16">
            <a:extLst>
              <a:ext uri="{FF2B5EF4-FFF2-40B4-BE49-F238E27FC236}">
                <a16:creationId xmlns:a16="http://schemas.microsoft.com/office/drawing/2014/main" id="{5F9BC1CB-D6CA-4D90-BDB3-01C7FE72E0D7}"/>
              </a:ext>
            </a:extLst>
          </p:cNvPr>
          <p:cNvSpPr/>
          <p:nvPr/>
        </p:nvSpPr>
        <p:spPr>
          <a:xfrm>
            <a:off x="8818591" y="2302157"/>
            <a:ext cx="862303" cy="233519"/>
          </a:xfrm>
          <a:prstGeom prst="wedgeRectCallout">
            <a:avLst>
              <a:gd name="adj1" fmla="val -304684"/>
              <a:gd name="adj2" fmla="val 234937"/>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Hillsboro</a:t>
            </a:r>
          </a:p>
        </p:txBody>
      </p:sp>
      <p:sp>
        <p:nvSpPr>
          <p:cNvPr id="18" name="Speech Bubble: Rectangle 17">
            <a:extLst>
              <a:ext uri="{FF2B5EF4-FFF2-40B4-BE49-F238E27FC236}">
                <a16:creationId xmlns:a16="http://schemas.microsoft.com/office/drawing/2014/main" id="{7FF4737C-DBA7-4401-98D1-554E58CFAF88}"/>
              </a:ext>
            </a:extLst>
          </p:cNvPr>
          <p:cNvSpPr/>
          <p:nvPr/>
        </p:nvSpPr>
        <p:spPr>
          <a:xfrm>
            <a:off x="8818589" y="2652436"/>
            <a:ext cx="862303" cy="233519"/>
          </a:xfrm>
          <a:prstGeom prst="wedgeRectCallout">
            <a:avLst>
              <a:gd name="adj1" fmla="val -165565"/>
              <a:gd name="adj2" fmla="val 55316"/>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Henderson</a:t>
            </a:r>
          </a:p>
        </p:txBody>
      </p:sp>
      <p:sp>
        <p:nvSpPr>
          <p:cNvPr id="19" name="Speech Bubble: Rectangle 18">
            <a:extLst>
              <a:ext uri="{FF2B5EF4-FFF2-40B4-BE49-F238E27FC236}">
                <a16:creationId xmlns:a16="http://schemas.microsoft.com/office/drawing/2014/main" id="{59EC8546-AD9E-49B3-AB1D-9764052D421F}"/>
              </a:ext>
            </a:extLst>
          </p:cNvPr>
          <p:cNvSpPr/>
          <p:nvPr/>
        </p:nvSpPr>
        <p:spPr>
          <a:xfrm>
            <a:off x="6400800" y="482556"/>
            <a:ext cx="879628" cy="233519"/>
          </a:xfrm>
          <a:prstGeom prst="wedgeRectCallout">
            <a:avLst>
              <a:gd name="adj1" fmla="val -140077"/>
              <a:gd name="adj2" fmla="val 1125856"/>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Brownwood</a:t>
            </a:r>
          </a:p>
        </p:txBody>
      </p:sp>
      <p:sp>
        <p:nvSpPr>
          <p:cNvPr id="20" name="Speech Bubble: Rectangle 19">
            <a:extLst>
              <a:ext uri="{FF2B5EF4-FFF2-40B4-BE49-F238E27FC236}">
                <a16:creationId xmlns:a16="http://schemas.microsoft.com/office/drawing/2014/main" id="{05EC4901-AF7F-4FCA-A68F-20B968F14137}"/>
              </a:ext>
            </a:extLst>
          </p:cNvPr>
          <p:cNvSpPr/>
          <p:nvPr/>
        </p:nvSpPr>
        <p:spPr>
          <a:xfrm>
            <a:off x="8818590" y="3055197"/>
            <a:ext cx="862303" cy="233519"/>
          </a:xfrm>
          <a:prstGeom prst="wedgeRectCallout">
            <a:avLst>
              <a:gd name="adj1" fmla="val -160701"/>
              <a:gd name="adj2" fmla="val 109203"/>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Lufkin</a:t>
            </a:r>
          </a:p>
        </p:txBody>
      </p:sp>
      <p:sp>
        <p:nvSpPr>
          <p:cNvPr id="21" name="Speech Bubble: Rectangle 20">
            <a:extLst>
              <a:ext uri="{FF2B5EF4-FFF2-40B4-BE49-F238E27FC236}">
                <a16:creationId xmlns:a16="http://schemas.microsoft.com/office/drawing/2014/main" id="{AE35D1E9-89F1-4EC2-BEB6-8B2AFB4EEFFB}"/>
              </a:ext>
            </a:extLst>
          </p:cNvPr>
          <p:cNvSpPr/>
          <p:nvPr/>
        </p:nvSpPr>
        <p:spPr>
          <a:xfrm>
            <a:off x="8845476" y="3869530"/>
            <a:ext cx="862303" cy="233519"/>
          </a:xfrm>
          <a:prstGeom prst="wedgeRectCallout">
            <a:avLst>
              <a:gd name="adj1" fmla="val -217126"/>
              <a:gd name="adj2" fmla="val -8119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Huntsville</a:t>
            </a:r>
          </a:p>
        </p:txBody>
      </p:sp>
      <p:sp>
        <p:nvSpPr>
          <p:cNvPr id="23" name="Speech Bubble: Rectangle 22">
            <a:extLst>
              <a:ext uri="{FF2B5EF4-FFF2-40B4-BE49-F238E27FC236}">
                <a16:creationId xmlns:a16="http://schemas.microsoft.com/office/drawing/2014/main" id="{28754F6C-0E76-4EBA-ABEE-2EF637F8A175}"/>
              </a:ext>
            </a:extLst>
          </p:cNvPr>
          <p:cNvSpPr/>
          <p:nvPr/>
        </p:nvSpPr>
        <p:spPr>
          <a:xfrm>
            <a:off x="8825058" y="4588604"/>
            <a:ext cx="862303" cy="233519"/>
          </a:xfrm>
          <a:prstGeom prst="wedgeRectCallout">
            <a:avLst>
              <a:gd name="adj1" fmla="val -346516"/>
              <a:gd name="adj2" fmla="val -379366"/>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Georgetown</a:t>
            </a:r>
          </a:p>
        </p:txBody>
      </p:sp>
      <p:sp>
        <p:nvSpPr>
          <p:cNvPr id="24" name="Speech Bubble: Rectangle 23">
            <a:extLst>
              <a:ext uri="{FF2B5EF4-FFF2-40B4-BE49-F238E27FC236}">
                <a16:creationId xmlns:a16="http://schemas.microsoft.com/office/drawing/2014/main" id="{2A85A6DA-4971-463A-88A3-9CB43745CF63}"/>
              </a:ext>
            </a:extLst>
          </p:cNvPr>
          <p:cNvSpPr/>
          <p:nvPr/>
        </p:nvSpPr>
        <p:spPr>
          <a:xfrm>
            <a:off x="8825058" y="4947912"/>
            <a:ext cx="971365" cy="233519"/>
          </a:xfrm>
          <a:prstGeom prst="wedgeRectCallout">
            <a:avLst>
              <a:gd name="adj1" fmla="val -376299"/>
              <a:gd name="adj2" fmla="val -433253"/>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Fredericksburg</a:t>
            </a:r>
          </a:p>
        </p:txBody>
      </p:sp>
      <p:sp>
        <p:nvSpPr>
          <p:cNvPr id="25" name="Speech Bubble: Rectangle 24">
            <a:extLst>
              <a:ext uri="{FF2B5EF4-FFF2-40B4-BE49-F238E27FC236}">
                <a16:creationId xmlns:a16="http://schemas.microsoft.com/office/drawing/2014/main" id="{52EBF753-9F2B-4413-BB36-264A94840225}"/>
              </a:ext>
            </a:extLst>
          </p:cNvPr>
          <p:cNvSpPr/>
          <p:nvPr/>
        </p:nvSpPr>
        <p:spPr>
          <a:xfrm>
            <a:off x="8815268" y="5320145"/>
            <a:ext cx="971365" cy="233519"/>
          </a:xfrm>
          <a:prstGeom prst="wedgeRectCallout">
            <a:avLst>
              <a:gd name="adj1" fmla="val -188027"/>
              <a:gd name="adj2" fmla="val -293149"/>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Angleton</a:t>
            </a:r>
          </a:p>
        </p:txBody>
      </p:sp>
      <p:sp>
        <p:nvSpPr>
          <p:cNvPr id="26" name="Speech Bubble: Rectangle 25">
            <a:extLst>
              <a:ext uri="{FF2B5EF4-FFF2-40B4-BE49-F238E27FC236}">
                <a16:creationId xmlns:a16="http://schemas.microsoft.com/office/drawing/2014/main" id="{50020B3A-351E-42A3-ABE5-5A8F3C3CF308}"/>
              </a:ext>
            </a:extLst>
          </p:cNvPr>
          <p:cNvSpPr/>
          <p:nvPr/>
        </p:nvSpPr>
        <p:spPr>
          <a:xfrm>
            <a:off x="8818587" y="5737786"/>
            <a:ext cx="971365" cy="233519"/>
          </a:xfrm>
          <a:prstGeom prst="wedgeRectCallout">
            <a:avLst>
              <a:gd name="adj1" fmla="val -255390"/>
              <a:gd name="adj2" fmla="val -426068"/>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Edna</a:t>
            </a:r>
          </a:p>
        </p:txBody>
      </p:sp>
      <p:sp>
        <p:nvSpPr>
          <p:cNvPr id="27" name="Speech Bubble: Rectangle 26">
            <a:extLst>
              <a:ext uri="{FF2B5EF4-FFF2-40B4-BE49-F238E27FC236}">
                <a16:creationId xmlns:a16="http://schemas.microsoft.com/office/drawing/2014/main" id="{E2E6475B-0997-4EC2-96F3-DAC1DADFFFF8}"/>
              </a:ext>
            </a:extLst>
          </p:cNvPr>
          <p:cNvSpPr/>
          <p:nvPr/>
        </p:nvSpPr>
        <p:spPr>
          <a:xfrm>
            <a:off x="7368331" y="5864329"/>
            <a:ext cx="971365" cy="233519"/>
          </a:xfrm>
          <a:prstGeom prst="wedgeRectCallout">
            <a:avLst>
              <a:gd name="adj1" fmla="val -178528"/>
              <a:gd name="adj2" fmla="val -645206"/>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Seguin</a:t>
            </a:r>
          </a:p>
        </p:txBody>
      </p:sp>
      <p:sp>
        <p:nvSpPr>
          <p:cNvPr id="42" name="Speech Bubble: Rectangle 41">
            <a:extLst>
              <a:ext uri="{FF2B5EF4-FFF2-40B4-BE49-F238E27FC236}">
                <a16:creationId xmlns:a16="http://schemas.microsoft.com/office/drawing/2014/main" id="{4B4404F0-6EE2-46EA-A5E5-5F5A3351E5DD}"/>
              </a:ext>
            </a:extLst>
          </p:cNvPr>
          <p:cNvSpPr/>
          <p:nvPr/>
        </p:nvSpPr>
        <p:spPr>
          <a:xfrm>
            <a:off x="8825058" y="3476392"/>
            <a:ext cx="862303" cy="233519"/>
          </a:xfrm>
          <a:prstGeom prst="wedgeRectCallout">
            <a:avLst>
              <a:gd name="adj1" fmla="val -329006"/>
              <a:gd name="adj2" fmla="val -1294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State Office</a:t>
            </a:r>
          </a:p>
        </p:txBody>
      </p:sp>
    </p:spTree>
    <p:extLst>
      <p:ext uri="{BB962C8B-B14F-4D97-AF65-F5344CB8AC3E}">
        <p14:creationId xmlns:p14="http://schemas.microsoft.com/office/powerpoint/2010/main" val="337870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7148E-5BBC-D7E3-2B97-AF1A34B39B6A}"/>
              </a:ext>
            </a:extLst>
          </p:cNvPr>
          <p:cNvSpPr>
            <a:spLocks noGrp="1"/>
          </p:cNvSpPr>
          <p:nvPr>
            <p:ph type="title"/>
          </p:nvPr>
        </p:nvSpPr>
        <p:spPr>
          <a:xfrm>
            <a:off x="838199" y="119776"/>
            <a:ext cx="10515600" cy="1325563"/>
          </a:xfrm>
        </p:spPr>
        <p:txBody>
          <a:bodyPr>
            <a:normAutofit/>
          </a:bodyPr>
          <a:lstStyle/>
          <a:p>
            <a:pPr algn="ctr"/>
            <a:r>
              <a:rPr lang="en-US" sz="3600" b="1" dirty="0">
                <a:solidFill>
                  <a:srgbClr val="16254C"/>
                </a:solidFill>
                <a:latin typeface="+mn-lt"/>
              </a:rPr>
              <a:t>USDA Rural Development Agencies</a:t>
            </a:r>
          </a:p>
        </p:txBody>
      </p:sp>
      <p:sp>
        <p:nvSpPr>
          <p:cNvPr id="6" name="TextBox 5">
            <a:extLst>
              <a:ext uri="{FF2B5EF4-FFF2-40B4-BE49-F238E27FC236}">
                <a16:creationId xmlns:a16="http://schemas.microsoft.com/office/drawing/2014/main" id="{5BE72B4E-BE56-4569-6475-84D1D05E04C9}"/>
              </a:ext>
            </a:extLst>
          </p:cNvPr>
          <p:cNvSpPr txBox="1"/>
          <p:nvPr/>
        </p:nvSpPr>
        <p:spPr>
          <a:xfrm>
            <a:off x="4521495" y="1445339"/>
            <a:ext cx="3149009" cy="4524315"/>
          </a:xfrm>
          <a:prstGeom prst="rect">
            <a:avLst/>
          </a:prstGeom>
          <a:noFill/>
        </p:spPr>
        <p:txBody>
          <a:bodyPr wrap="square" rtlCol="0">
            <a:spAutoFit/>
          </a:bodyPr>
          <a:lstStyle/>
          <a:p>
            <a:r>
              <a:rPr lang="en-US" b="1" dirty="0">
                <a:solidFill>
                  <a:srgbClr val="16254C"/>
                </a:solidFill>
                <a:latin typeface="Arial" panose="020B0604020202020204" pitchFamily="34" charset="0"/>
                <a:cs typeface="Arial" panose="020B0604020202020204" pitchFamily="34" charset="0"/>
              </a:rPr>
              <a:t>Rural Housing Service</a:t>
            </a:r>
          </a:p>
          <a:p>
            <a:pPr algn="ctr"/>
            <a:endParaRPr lang="en-US" b="1" dirty="0">
              <a:solidFill>
                <a:srgbClr val="16254C"/>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USDA’s Rural Housing Service offers loans, grants, and loan guarantees for single and multi-family housing and essential community facilities in rural areas. Rural Housing Service also provides technical assistance loans and grants in partnership with non-profit organizations, Indian tribes, and state and federal government agencies.</a:t>
            </a:r>
            <a:endParaRPr lang="en-US" b="1" dirty="0">
              <a:solidFill>
                <a:srgbClr val="16254C"/>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C195246-58B2-C523-ABD8-FB3BC8A8EF22}"/>
              </a:ext>
            </a:extLst>
          </p:cNvPr>
          <p:cNvSpPr txBox="1"/>
          <p:nvPr/>
        </p:nvSpPr>
        <p:spPr>
          <a:xfrm>
            <a:off x="8204790" y="1445339"/>
            <a:ext cx="3149009" cy="4801314"/>
          </a:xfrm>
          <a:prstGeom prst="rect">
            <a:avLst/>
          </a:prstGeom>
          <a:noFill/>
        </p:spPr>
        <p:txBody>
          <a:bodyPr wrap="square" rtlCol="0">
            <a:spAutoFit/>
          </a:bodyPr>
          <a:lstStyle/>
          <a:p>
            <a:r>
              <a:rPr lang="en-US" b="1" dirty="0">
                <a:solidFill>
                  <a:srgbClr val="16254C"/>
                </a:solidFill>
                <a:latin typeface="Arial" panose="020B0604020202020204" pitchFamily="34" charset="0"/>
                <a:cs typeface="Arial" panose="020B0604020202020204" pitchFamily="34" charset="0"/>
              </a:rPr>
              <a:t>Rural Utilities Service</a:t>
            </a:r>
          </a:p>
          <a:p>
            <a:pPr algn="ctr"/>
            <a:endParaRPr lang="en-US" b="1" dirty="0">
              <a:solidFill>
                <a:srgbClr val="16254C"/>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USDA's Rural Utilities Service (RUS) provides financing for much needed infrastructure improvements to rural communities. These include water and waste treatment, electric power, telecommunication and broadband services. This investment helps expand economic opportunities, reduce utility costs to consumers, and improve the quality of life for farmers, ranchers, and rural families.</a:t>
            </a:r>
            <a:endParaRPr lang="en-US" b="1" dirty="0">
              <a:solidFill>
                <a:srgbClr val="16254C"/>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C71A83D-A30E-EAAB-7CEC-D0F75447D01F}"/>
              </a:ext>
            </a:extLst>
          </p:cNvPr>
          <p:cNvSpPr txBox="1"/>
          <p:nvPr/>
        </p:nvSpPr>
        <p:spPr>
          <a:xfrm>
            <a:off x="365494" y="1429077"/>
            <a:ext cx="3621715" cy="5293757"/>
          </a:xfrm>
          <a:prstGeom prst="rect">
            <a:avLst/>
          </a:prstGeom>
          <a:noFill/>
        </p:spPr>
        <p:txBody>
          <a:bodyPr wrap="square">
            <a:spAutoFit/>
          </a:bodyPr>
          <a:lstStyle/>
          <a:p>
            <a:r>
              <a:rPr lang="en-US" b="1" dirty="0">
                <a:solidFill>
                  <a:srgbClr val="16254C"/>
                </a:solidFill>
                <a:latin typeface="Arial" panose="020B0604020202020204" pitchFamily="34" charset="0"/>
                <a:cs typeface="Arial" panose="020B0604020202020204" pitchFamily="34" charset="0"/>
              </a:rPr>
              <a:t>Rural Business Cooperative </a:t>
            </a:r>
            <a:r>
              <a:rPr lang="en-US" sz="1600" b="1" dirty="0">
                <a:solidFill>
                  <a:srgbClr val="16254C"/>
                </a:solidFill>
                <a:latin typeface="Arial" panose="020B0604020202020204" pitchFamily="34" charset="0"/>
                <a:cs typeface="Arial" panose="020B0604020202020204" pitchFamily="34" charset="0"/>
              </a:rPr>
              <a:t>Service</a:t>
            </a:r>
          </a:p>
          <a:p>
            <a:endParaRPr lang="en-US" sz="1600" b="1" dirty="0">
              <a:solidFill>
                <a:srgbClr val="16254C"/>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Rural Development’s Rural Business-Cooperative Service (RBCS) is an agency that supports rural economic development through a variety of programs and services. It focuses on boosting the viability of rural businesses, promoting cooperatives, and creating job opportunities. RBCS offers financial assistance, technical support, and resources to help rural businesses expand, become more competitive, and promote community development. It aims to strengthen rural America's economic foundation by increasing access to capital, improving infrastructure, and encouraging entrepreneurship.</a:t>
            </a:r>
            <a:endParaRPr lang="en-US" sz="1400" b="1" dirty="0">
              <a:solidFill>
                <a:srgbClr val="16254C"/>
              </a:solidFill>
              <a:latin typeface="Arial" panose="020B0604020202020204" pitchFamily="34" charset="0"/>
              <a:cs typeface="Arial" panose="020B0604020202020204" pitchFamily="34" charset="0"/>
            </a:endParaRPr>
          </a:p>
          <a:p>
            <a:endParaRPr lang="en-US" sz="1600" b="1" dirty="0">
              <a:solidFill>
                <a:srgbClr val="16254C"/>
              </a:solidFill>
            </a:endParaRPr>
          </a:p>
        </p:txBody>
      </p:sp>
      <p:cxnSp>
        <p:nvCxnSpPr>
          <p:cNvPr id="11" name="Straight Connector 10">
            <a:extLst>
              <a:ext uri="{FF2B5EF4-FFF2-40B4-BE49-F238E27FC236}">
                <a16:creationId xmlns:a16="http://schemas.microsoft.com/office/drawing/2014/main" id="{7195D6EF-B990-76EE-CD88-3F82D3F57271}"/>
              </a:ext>
            </a:extLst>
          </p:cNvPr>
          <p:cNvCxnSpPr/>
          <p:nvPr/>
        </p:nvCxnSpPr>
        <p:spPr>
          <a:xfrm>
            <a:off x="-17756" y="1182072"/>
            <a:ext cx="12227510" cy="0"/>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74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A1F4-8975-857B-7D2D-96552A4268E6}"/>
              </a:ext>
            </a:extLst>
          </p:cNvPr>
          <p:cNvSpPr>
            <a:spLocks noGrp="1"/>
          </p:cNvSpPr>
          <p:nvPr>
            <p:ph type="title"/>
          </p:nvPr>
        </p:nvSpPr>
        <p:spPr>
          <a:xfrm>
            <a:off x="838200" y="180068"/>
            <a:ext cx="10515600" cy="1325563"/>
          </a:xfrm>
        </p:spPr>
        <p:txBody>
          <a:bodyPr>
            <a:normAutofit/>
          </a:bodyPr>
          <a:lstStyle/>
          <a:p>
            <a:pPr algn="ctr"/>
            <a:r>
              <a:rPr lang="en-US" sz="3600" b="1" dirty="0">
                <a:solidFill>
                  <a:srgbClr val="16254C"/>
                </a:solidFill>
                <a:latin typeface="Arial" panose="020B0604020202020204" pitchFamily="34" charset="0"/>
                <a:cs typeface="Arial" panose="020B0604020202020204" pitchFamily="34" charset="0"/>
              </a:rPr>
              <a:t>FY 2026 Funding Outlook</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374CB84-C260-18DC-F57B-F8E46DBFAA0E}"/>
              </a:ext>
            </a:extLst>
          </p:cNvPr>
          <p:cNvSpPr>
            <a:spLocks noGrp="1"/>
          </p:cNvSpPr>
          <p:nvPr>
            <p:ph idx="1"/>
          </p:nvPr>
        </p:nvSpPr>
        <p:spPr>
          <a:xfrm>
            <a:off x="762000" y="1505631"/>
            <a:ext cx="10515600" cy="4351338"/>
          </a:xfrm>
        </p:spPr>
        <p:txBody>
          <a:bodyPr vert="horz" lIns="91440" tIns="45720" rIns="91440" bIns="45720" rtlCol="0" anchor="t">
            <a:noAutofit/>
          </a:bodyPr>
          <a:lstStyle/>
          <a:p>
            <a:r>
              <a:rPr lang="en-US" sz="2400" dirty="0">
                <a:latin typeface="Arial" panose="020B0604020202020204" pitchFamily="34" charset="0"/>
                <a:cs typeface="Arial" panose="020B0604020202020204" pitchFamily="34" charset="0"/>
              </a:rPr>
              <a:t>Rural Development received </a:t>
            </a:r>
            <a:r>
              <a:rPr lang="en-US" sz="2400" b="1" dirty="0">
                <a:latin typeface="Arial" panose="020B0604020202020204" pitchFamily="34" charset="0"/>
                <a:cs typeface="Arial" panose="020B0604020202020204" pitchFamily="34" charset="0"/>
              </a:rPr>
              <a:t>$4.1 billion </a:t>
            </a:r>
            <a:r>
              <a:rPr lang="en-US" sz="2400" dirty="0">
                <a:latin typeface="Arial" panose="020B0604020202020204" pitchFamily="34" charset="0"/>
                <a:cs typeface="Arial" panose="020B0604020202020204" pitchFamily="34" charset="0"/>
              </a:rPr>
              <a:t>to support rural development programs across the U.S. </a:t>
            </a:r>
          </a:p>
          <a:p>
            <a:pPr lvl="1"/>
            <a:r>
              <a:rPr lang="en-US" b="1" dirty="0">
                <a:latin typeface="Arial" panose="020B0604020202020204" pitchFamily="34" charset="0"/>
                <a:cs typeface="Arial" panose="020B0604020202020204" pitchFamily="34" charset="0"/>
              </a:rPr>
              <a:t>$1.7 billion </a:t>
            </a:r>
            <a:r>
              <a:rPr lang="en-US" dirty="0">
                <a:latin typeface="Arial" panose="020B0604020202020204" pitchFamily="34" charset="0"/>
                <a:cs typeface="Arial" panose="020B0604020202020204" pitchFamily="34" charset="0"/>
              </a:rPr>
              <a:t>for affordable housing rental assistance for low-income families and seniors in rural communities, as requested by the Administration. </a:t>
            </a:r>
          </a:p>
          <a:p>
            <a:pPr lvl="1"/>
            <a:r>
              <a:rPr lang="en-US" b="1" dirty="0">
                <a:latin typeface="Arial" panose="020B0604020202020204" pitchFamily="34" charset="0"/>
                <a:cs typeface="Arial" panose="020B0604020202020204" pitchFamily="34" charset="0"/>
              </a:rPr>
              <a:t>$1 billion </a:t>
            </a:r>
            <a:r>
              <a:rPr lang="en-US" dirty="0">
                <a:latin typeface="Arial" panose="020B0604020202020204" pitchFamily="34" charset="0"/>
                <a:cs typeface="Arial" panose="020B0604020202020204" pitchFamily="34" charset="0"/>
              </a:rPr>
              <a:t>for Single-Family Housing direct loans and $25 billion in for the guaranteed Single-Family Housing loans. </a:t>
            </a:r>
          </a:p>
          <a:p>
            <a:pPr lvl="1"/>
            <a:r>
              <a:rPr lang="en-US" b="1" dirty="0">
                <a:latin typeface="Arial" panose="020B0604020202020204" pitchFamily="34" charset="0"/>
                <a:cs typeface="Arial" panose="020B0604020202020204" pitchFamily="34" charset="0"/>
              </a:rPr>
              <a:t>$1.4 billion</a:t>
            </a:r>
            <a:r>
              <a:rPr lang="en-US" dirty="0">
                <a:latin typeface="Arial" panose="020B0604020202020204" pitchFamily="34" charset="0"/>
                <a:cs typeface="Arial" panose="020B0604020202020204" pitchFamily="34" charset="0"/>
              </a:rPr>
              <a:t> to prioritize revitalization of aging water and wastewater infrastructure through grants and loans. </a:t>
            </a:r>
          </a:p>
          <a:p>
            <a:pPr lvl="1"/>
            <a:r>
              <a:rPr lang="en-US" b="1" dirty="0">
                <a:latin typeface="Arial" panose="020B0604020202020204" pitchFamily="34" charset="0"/>
                <a:cs typeface="Arial" panose="020B0604020202020204" pitchFamily="34" charset="0"/>
              </a:rPr>
              <a:t>$1.8 billion</a:t>
            </a:r>
            <a:r>
              <a:rPr lang="en-US" dirty="0">
                <a:latin typeface="Arial" panose="020B0604020202020204" pitchFamily="34" charset="0"/>
                <a:cs typeface="Arial" panose="020B0604020202020204" pitchFamily="34" charset="0"/>
              </a:rPr>
              <a:t> in grants and loans for rural business and industry programs to promote economic growth. </a:t>
            </a:r>
          </a:p>
          <a:p>
            <a:pPr lvl="1"/>
            <a:r>
              <a:rPr lang="en-US" b="1" dirty="0">
                <a:latin typeface="Arial" panose="020B0604020202020204" pitchFamily="34" charset="0"/>
                <a:cs typeface="Arial" panose="020B0604020202020204" pitchFamily="34" charset="0"/>
              </a:rPr>
              <a:t>$109 million</a:t>
            </a:r>
            <a:r>
              <a:rPr lang="en-US" dirty="0">
                <a:latin typeface="Arial" panose="020B0604020202020204" pitchFamily="34" charset="0"/>
                <a:cs typeface="Arial" panose="020B0604020202020204" pitchFamily="34" charset="0"/>
              </a:rPr>
              <a:t> for rural broadband grants and loans aimed at the nation’s most hard-to-reach areas. </a:t>
            </a:r>
          </a:p>
        </p:txBody>
      </p:sp>
      <p:cxnSp>
        <p:nvCxnSpPr>
          <p:cNvPr id="4" name="Straight Connector 3">
            <a:extLst>
              <a:ext uri="{FF2B5EF4-FFF2-40B4-BE49-F238E27FC236}">
                <a16:creationId xmlns:a16="http://schemas.microsoft.com/office/drawing/2014/main" id="{CD23FE0B-8B93-C574-8D4D-3336A21BEA69}"/>
              </a:ext>
            </a:extLst>
          </p:cNvPr>
          <p:cNvCxnSpPr/>
          <p:nvPr/>
        </p:nvCxnSpPr>
        <p:spPr>
          <a:xfrm>
            <a:off x="-17755" y="1182072"/>
            <a:ext cx="12227510" cy="0"/>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86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8E1773-B802-2462-2B44-B3A422AA4338}"/>
              </a:ext>
            </a:extLst>
          </p:cNvPr>
          <p:cNvPicPr>
            <a:picLocks noChangeAspect="1"/>
          </p:cNvPicPr>
          <p:nvPr/>
        </p:nvPicPr>
        <p:blipFill rotWithShape="1">
          <a:blip r:embed="rId2"/>
          <a:srcRect l="38082" r="32167" b="18026"/>
          <a:stretch/>
        </p:blipFill>
        <p:spPr>
          <a:xfrm>
            <a:off x="68063" y="1219864"/>
            <a:ext cx="2195744" cy="5547139"/>
          </a:xfrm>
          <a:prstGeom prst="rect">
            <a:avLst/>
          </a:prstGeom>
        </p:spPr>
      </p:pic>
      <p:sp>
        <p:nvSpPr>
          <p:cNvPr id="13" name="TextBox 12">
            <a:extLst>
              <a:ext uri="{FF2B5EF4-FFF2-40B4-BE49-F238E27FC236}">
                <a16:creationId xmlns:a16="http://schemas.microsoft.com/office/drawing/2014/main" id="{34559857-58C0-D9BF-30E8-3CC0B7E6CDE1}"/>
              </a:ext>
            </a:extLst>
          </p:cNvPr>
          <p:cNvSpPr txBox="1"/>
          <p:nvPr/>
        </p:nvSpPr>
        <p:spPr>
          <a:xfrm>
            <a:off x="2563426" y="196106"/>
            <a:ext cx="7065147" cy="646331"/>
          </a:xfrm>
          <a:prstGeom prst="rect">
            <a:avLst/>
          </a:prstGeom>
          <a:noFill/>
        </p:spPr>
        <p:txBody>
          <a:bodyPr wrap="square" rtlCol="0">
            <a:spAutoFit/>
          </a:bodyPr>
          <a:lstStyle/>
          <a:p>
            <a:r>
              <a:rPr lang="en-US" sz="3600" b="1">
                <a:solidFill>
                  <a:srgbClr val="16254C"/>
                </a:solidFill>
              </a:rPr>
              <a:t>USDA Rural Development Programs</a:t>
            </a:r>
          </a:p>
        </p:txBody>
      </p:sp>
      <p:pic>
        <p:nvPicPr>
          <p:cNvPr id="14" name="Picture 13">
            <a:extLst>
              <a:ext uri="{FF2B5EF4-FFF2-40B4-BE49-F238E27FC236}">
                <a16:creationId xmlns:a16="http://schemas.microsoft.com/office/drawing/2014/main" id="{E47EC264-8D15-A545-E6E2-C1BCE801F10D}"/>
              </a:ext>
            </a:extLst>
          </p:cNvPr>
          <p:cNvPicPr>
            <a:picLocks noChangeAspect="1"/>
          </p:cNvPicPr>
          <p:nvPr/>
        </p:nvPicPr>
        <p:blipFill>
          <a:blip r:embed="rId3"/>
          <a:stretch>
            <a:fillRect/>
          </a:stretch>
        </p:blipFill>
        <p:spPr>
          <a:xfrm>
            <a:off x="1662402" y="1333169"/>
            <a:ext cx="2571472" cy="5433834"/>
          </a:xfrm>
          <a:prstGeom prst="rect">
            <a:avLst/>
          </a:prstGeom>
        </p:spPr>
      </p:pic>
      <p:cxnSp>
        <p:nvCxnSpPr>
          <p:cNvPr id="16" name="Straight Connector 15">
            <a:extLst>
              <a:ext uri="{FF2B5EF4-FFF2-40B4-BE49-F238E27FC236}">
                <a16:creationId xmlns:a16="http://schemas.microsoft.com/office/drawing/2014/main" id="{353FF973-CC7C-5B94-397C-73FCF0C60846}"/>
              </a:ext>
            </a:extLst>
          </p:cNvPr>
          <p:cNvCxnSpPr/>
          <p:nvPr/>
        </p:nvCxnSpPr>
        <p:spPr>
          <a:xfrm>
            <a:off x="-17755" y="958788"/>
            <a:ext cx="12227510" cy="0"/>
          </a:xfrm>
          <a:prstGeom prst="line">
            <a:avLst/>
          </a:prstGeom>
          <a:ln w="19050">
            <a:solidFill>
              <a:srgbClr val="16254C"/>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50EDD7B-F555-771F-0AD5-02A6706508D1}"/>
              </a:ext>
            </a:extLst>
          </p:cNvPr>
          <p:cNvSpPr txBox="1"/>
          <p:nvPr/>
        </p:nvSpPr>
        <p:spPr>
          <a:xfrm>
            <a:off x="3830714" y="1035065"/>
            <a:ext cx="8127507" cy="425758"/>
          </a:xfrm>
          <a:prstGeom prst="rect">
            <a:avLst/>
          </a:prstGeom>
          <a:noFill/>
        </p:spPr>
        <p:txBody>
          <a:bodyPr wrap="square">
            <a:spAutoFit/>
          </a:bodyPr>
          <a:lstStyle/>
          <a:p>
            <a:pPr marL="12700" marR="5080" lvl="0" indent="0" defTabSz="914400" eaLnBrk="1" fontAlgn="auto" latinLnBrk="0" hangingPunct="1">
              <a:lnSpc>
                <a:spcPts val="2600"/>
              </a:lnSpc>
              <a:spcBef>
                <a:spcPts val="420"/>
              </a:spcBef>
              <a:spcAft>
                <a:spcPts val="0"/>
              </a:spcAft>
              <a:buClrTx/>
              <a:buSzTx/>
              <a:buFontTx/>
              <a:buNone/>
              <a:tabLst/>
              <a:defRPr/>
            </a:pPr>
            <a:r>
              <a:rPr kumimoji="0" lang="en-US" sz="2400" b="0" i="0" u="none" strike="noStrike" kern="0" cap="none" spc="0" normalizeH="0" baseline="0" noProof="0">
                <a:ln>
                  <a:noFill/>
                </a:ln>
                <a:solidFill>
                  <a:srgbClr val="15244B"/>
                </a:solidFill>
                <a:effectLst/>
                <a:uLnTx/>
                <a:uFillTx/>
                <a:latin typeface="Arial"/>
                <a:cs typeface="Arial"/>
              </a:rPr>
              <a:t>We</a:t>
            </a:r>
            <a:r>
              <a:rPr kumimoji="0" lang="en-US" sz="2400" b="0" i="0" u="none" strike="noStrike" kern="0" cap="none" spc="-55" normalizeH="0" baseline="0" noProof="0">
                <a:ln>
                  <a:noFill/>
                </a:ln>
                <a:solidFill>
                  <a:srgbClr val="15244B"/>
                </a:solidFill>
                <a:effectLst/>
                <a:uLnTx/>
                <a:uFillTx/>
                <a:latin typeface="Arial"/>
                <a:cs typeface="Arial"/>
              </a:rPr>
              <a:t> </a:t>
            </a:r>
            <a:r>
              <a:rPr kumimoji="0" lang="en-US" sz="2400" b="0" i="0" u="none" strike="noStrike" kern="0" cap="none" spc="0" normalizeH="0" baseline="0" noProof="0">
                <a:ln>
                  <a:noFill/>
                </a:ln>
                <a:solidFill>
                  <a:srgbClr val="15244B"/>
                </a:solidFill>
                <a:effectLst/>
                <a:uLnTx/>
                <a:uFillTx/>
                <a:latin typeface="Arial"/>
                <a:cs typeface="Arial"/>
              </a:rPr>
              <a:t>have</a:t>
            </a:r>
            <a:r>
              <a:rPr kumimoji="0" lang="en-US" sz="2400" b="0" i="0" u="none" strike="noStrike" kern="0" cap="none" spc="-55" normalizeH="0" baseline="0" noProof="0">
                <a:ln>
                  <a:noFill/>
                </a:ln>
                <a:solidFill>
                  <a:srgbClr val="15244B"/>
                </a:solidFill>
                <a:effectLst/>
                <a:uLnTx/>
                <a:uFillTx/>
                <a:latin typeface="Arial"/>
                <a:cs typeface="Arial"/>
              </a:rPr>
              <a:t> </a:t>
            </a:r>
            <a:r>
              <a:rPr kumimoji="0" lang="en-US" sz="2400" b="0" i="0" u="none" strike="noStrike" kern="0" cap="none" spc="0" normalizeH="0" baseline="0" noProof="0">
                <a:ln>
                  <a:noFill/>
                </a:ln>
                <a:solidFill>
                  <a:srgbClr val="15244B"/>
                </a:solidFill>
                <a:effectLst/>
                <a:uLnTx/>
                <a:uFillTx/>
                <a:latin typeface="Arial"/>
                <a:cs typeface="Arial"/>
              </a:rPr>
              <a:t>more</a:t>
            </a:r>
            <a:r>
              <a:rPr kumimoji="0" lang="en-US" sz="2400" b="0" i="0" u="none" strike="noStrike" kern="0" cap="none" spc="-50" normalizeH="0" baseline="0" noProof="0">
                <a:ln>
                  <a:noFill/>
                </a:ln>
                <a:solidFill>
                  <a:srgbClr val="15244B"/>
                </a:solidFill>
                <a:effectLst/>
                <a:uLnTx/>
                <a:uFillTx/>
                <a:latin typeface="Arial"/>
                <a:cs typeface="Arial"/>
              </a:rPr>
              <a:t> </a:t>
            </a:r>
            <a:r>
              <a:rPr kumimoji="0" lang="en-US" sz="2400" b="0" i="0" u="none" strike="noStrike" kern="0" cap="none" spc="0" normalizeH="0" baseline="0" noProof="0">
                <a:ln>
                  <a:noFill/>
                </a:ln>
                <a:solidFill>
                  <a:srgbClr val="15244B"/>
                </a:solidFill>
                <a:effectLst/>
                <a:uLnTx/>
                <a:uFillTx/>
                <a:latin typeface="Arial"/>
                <a:cs typeface="Arial"/>
              </a:rPr>
              <a:t>than</a:t>
            </a:r>
            <a:r>
              <a:rPr kumimoji="0" lang="en-US" sz="2400" b="0" i="0" u="none" strike="noStrike" kern="0" cap="none" spc="-55" normalizeH="0" baseline="0" noProof="0">
                <a:ln>
                  <a:noFill/>
                </a:ln>
                <a:solidFill>
                  <a:srgbClr val="15244B"/>
                </a:solidFill>
                <a:effectLst/>
                <a:uLnTx/>
                <a:uFillTx/>
                <a:latin typeface="Arial"/>
                <a:cs typeface="Arial"/>
              </a:rPr>
              <a:t> </a:t>
            </a:r>
            <a:r>
              <a:rPr kumimoji="0" lang="en-US" sz="2400" b="0" i="0" u="none" strike="noStrike" kern="0" cap="none" spc="-25" normalizeH="0" baseline="0" noProof="0">
                <a:ln>
                  <a:noFill/>
                </a:ln>
                <a:solidFill>
                  <a:srgbClr val="15244B"/>
                </a:solidFill>
                <a:effectLst/>
                <a:uLnTx/>
                <a:uFillTx/>
                <a:latin typeface="Arial"/>
                <a:cs typeface="Arial"/>
              </a:rPr>
              <a:t>70 </a:t>
            </a:r>
            <a:r>
              <a:rPr kumimoji="0" lang="en-US" sz="2400" b="0" i="0" u="none" strike="noStrike" kern="0" cap="none" spc="0" normalizeH="0" baseline="0" noProof="0">
                <a:ln>
                  <a:noFill/>
                </a:ln>
                <a:solidFill>
                  <a:srgbClr val="15244B"/>
                </a:solidFill>
                <a:effectLst/>
                <a:uLnTx/>
                <a:uFillTx/>
                <a:latin typeface="Arial"/>
                <a:cs typeface="Arial"/>
              </a:rPr>
              <a:t>programs</a:t>
            </a:r>
            <a:r>
              <a:rPr kumimoji="0" lang="en-US" sz="2400" b="0" i="0" u="none" strike="noStrike" kern="0" cap="none" spc="-55" normalizeH="0" baseline="0" noProof="0">
                <a:ln>
                  <a:noFill/>
                </a:ln>
                <a:solidFill>
                  <a:srgbClr val="15244B"/>
                </a:solidFill>
                <a:effectLst/>
                <a:uLnTx/>
                <a:uFillTx/>
                <a:latin typeface="Arial"/>
                <a:cs typeface="Arial"/>
              </a:rPr>
              <a:t> </a:t>
            </a:r>
            <a:r>
              <a:rPr kumimoji="0" lang="en-US" sz="2400" b="0" i="0" u="none" strike="noStrike" kern="0" cap="none" spc="0" normalizeH="0" baseline="0" noProof="0">
                <a:ln>
                  <a:noFill/>
                </a:ln>
                <a:solidFill>
                  <a:srgbClr val="15244B"/>
                </a:solidFill>
                <a:effectLst/>
                <a:uLnTx/>
                <a:uFillTx/>
                <a:latin typeface="Arial"/>
                <a:cs typeface="Arial"/>
              </a:rPr>
              <a:t>to</a:t>
            </a:r>
            <a:r>
              <a:rPr kumimoji="0" lang="en-US" sz="2400" b="0" i="0" u="none" strike="noStrike" kern="0" cap="none" spc="-50" normalizeH="0" baseline="0" noProof="0">
                <a:ln>
                  <a:noFill/>
                </a:ln>
                <a:solidFill>
                  <a:srgbClr val="15244B"/>
                </a:solidFill>
                <a:effectLst/>
                <a:uLnTx/>
                <a:uFillTx/>
                <a:latin typeface="Arial"/>
                <a:cs typeface="Arial"/>
              </a:rPr>
              <a:t> </a:t>
            </a:r>
            <a:r>
              <a:rPr kumimoji="0" lang="en-US" sz="2400" b="0" i="0" u="none" strike="noStrike" kern="0" cap="none" spc="-10" normalizeH="0" baseline="0" noProof="0">
                <a:ln>
                  <a:noFill/>
                </a:ln>
                <a:solidFill>
                  <a:srgbClr val="15244B"/>
                </a:solidFill>
                <a:effectLst/>
                <a:uLnTx/>
                <a:uFillTx/>
                <a:latin typeface="Arial"/>
                <a:cs typeface="Arial"/>
              </a:rPr>
              <a:t>support rural</a:t>
            </a:r>
            <a:r>
              <a:rPr kumimoji="0" lang="en-US" sz="2400" b="0" i="0" u="none" strike="noStrike" kern="0" cap="none" spc="-135" normalizeH="0" baseline="0" noProof="0">
                <a:ln>
                  <a:noFill/>
                </a:ln>
                <a:solidFill>
                  <a:srgbClr val="15244B"/>
                </a:solidFill>
                <a:effectLst/>
                <a:uLnTx/>
                <a:uFillTx/>
                <a:latin typeface="Arial"/>
                <a:cs typeface="Arial"/>
              </a:rPr>
              <a:t> </a:t>
            </a:r>
            <a:r>
              <a:rPr kumimoji="0" lang="en-US" sz="2400" b="0" i="0" u="none" strike="noStrike" kern="0" cap="none" spc="-10" normalizeH="0" baseline="0" noProof="0">
                <a:ln>
                  <a:noFill/>
                </a:ln>
                <a:solidFill>
                  <a:srgbClr val="15244B"/>
                </a:solidFill>
                <a:effectLst/>
                <a:uLnTx/>
                <a:uFillTx/>
                <a:latin typeface="Arial"/>
                <a:cs typeface="Arial"/>
              </a:rPr>
              <a:t>America.</a:t>
            </a:r>
            <a:endParaRPr kumimoji="0" lang="en-US" sz="2400" b="0" i="0" u="none" strike="noStrike" kern="0" cap="none" spc="0" normalizeH="0" baseline="0" noProof="0">
              <a:ln>
                <a:noFill/>
              </a:ln>
              <a:solidFill>
                <a:sysClr val="windowText" lastClr="000000"/>
              </a:solidFill>
              <a:effectLst/>
              <a:uLnTx/>
              <a:uFillTx/>
              <a:latin typeface="Arial"/>
              <a:cs typeface="Arial"/>
            </a:endParaRPr>
          </a:p>
        </p:txBody>
      </p:sp>
      <p:sp>
        <p:nvSpPr>
          <p:cNvPr id="20" name="TextBox 19">
            <a:extLst>
              <a:ext uri="{FF2B5EF4-FFF2-40B4-BE49-F238E27FC236}">
                <a16:creationId xmlns:a16="http://schemas.microsoft.com/office/drawing/2014/main" id="{FF88E70F-5C84-8178-0BB3-D0754ED8140E}"/>
              </a:ext>
            </a:extLst>
          </p:cNvPr>
          <p:cNvSpPr txBox="1"/>
          <p:nvPr/>
        </p:nvSpPr>
        <p:spPr>
          <a:xfrm>
            <a:off x="5635102" y="2042590"/>
            <a:ext cx="5160145" cy="4295022"/>
          </a:xfrm>
          <a:prstGeom prst="rect">
            <a:avLst/>
          </a:prstGeom>
          <a:noFill/>
        </p:spPr>
        <p:txBody>
          <a:bodyPr wrap="square">
            <a:spAutoFit/>
          </a:bodyPr>
          <a:lstStyle/>
          <a:p>
            <a:pPr marL="12700" marR="495934" lvl="0" indent="0" defTabSz="914400" eaLnBrk="1" fontAlgn="auto" latinLnBrk="0" hangingPunct="1">
              <a:lnSpc>
                <a:spcPts val="1800"/>
              </a:lnSpc>
              <a:spcBef>
                <a:spcPts val="260"/>
              </a:spcBef>
              <a:spcAft>
                <a:spcPts val="0"/>
              </a:spcAft>
              <a:buClrTx/>
              <a:buSzTx/>
              <a:buFontTx/>
              <a:buNone/>
              <a:tabLst/>
              <a:defRPr/>
            </a:pPr>
            <a:r>
              <a:rPr kumimoji="0" lang="en-US" sz="2000" b="1" i="0" u="none" strike="noStrike" kern="0" cap="none" spc="0" normalizeH="0" baseline="0" noProof="0" dirty="0">
                <a:ln>
                  <a:noFill/>
                </a:ln>
                <a:solidFill>
                  <a:srgbClr val="16254C"/>
                </a:solidFill>
                <a:effectLst/>
                <a:uLnTx/>
                <a:uFillTx/>
                <a:latin typeface="Arial"/>
                <a:ea typeface="+mn-ea"/>
                <a:cs typeface="Arial"/>
              </a:rPr>
              <a:t>Rural</a:t>
            </a:r>
            <a:r>
              <a:rPr kumimoji="0" lang="en-US" sz="2000" b="1" i="0" u="none" strike="noStrike" kern="0" cap="none" spc="-105" normalizeH="0" baseline="0" noProof="0" dirty="0">
                <a:ln>
                  <a:noFill/>
                </a:ln>
                <a:solidFill>
                  <a:srgbClr val="16254C"/>
                </a:solidFill>
                <a:effectLst/>
                <a:uLnTx/>
                <a:uFillTx/>
                <a:latin typeface="Arial"/>
                <a:ea typeface="+mn-ea"/>
                <a:cs typeface="Arial"/>
              </a:rPr>
              <a:t> </a:t>
            </a:r>
            <a:r>
              <a:rPr kumimoji="0" lang="en-US" sz="2000" b="1" i="0" u="none" strike="noStrike" kern="0" cap="none" spc="-10" normalizeH="0" baseline="0" noProof="0" dirty="0">
                <a:ln>
                  <a:noFill/>
                </a:ln>
                <a:solidFill>
                  <a:srgbClr val="16254C"/>
                </a:solidFill>
                <a:effectLst/>
                <a:uLnTx/>
                <a:uFillTx/>
                <a:latin typeface="Arial"/>
                <a:ea typeface="+mn-ea"/>
                <a:cs typeface="Arial"/>
              </a:rPr>
              <a:t>America’s</a:t>
            </a:r>
            <a:r>
              <a:rPr kumimoji="0" lang="en-US" sz="2000" b="1" i="0" u="none" strike="noStrike" kern="0" cap="none" spc="-50" normalizeH="0" baseline="0" noProof="0" dirty="0">
                <a:ln>
                  <a:noFill/>
                </a:ln>
                <a:solidFill>
                  <a:srgbClr val="16254C"/>
                </a:solidFill>
                <a:effectLst/>
                <a:uLnTx/>
                <a:uFillTx/>
                <a:latin typeface="Arial"/>
                <a:ea typeface="+mn-ea"/>
                <a:cs typeface="Arial"/>
              </a:rPr>
              <a:t> </a:t>
            </a:r>
            <a:r>
              <a:rPr kumimoji="0" lang="en-US" sz="2000" b="1" i="0" u="none" strike="noStrike" kern="0" cap="none" spc="-10" normalizeH="0" baseline="0" noProof="0" dirty="0">
                <a:ln>
                  <a:noFill/>
                </a:ln>
                <a:solidFill>
                  <a:srgbClr val="16254C"/>
                </a:solidFill>
                <a:effectLst/>
                <a:uLnTx/>
                <a:uFillTx/>
                <a:latin typeface="Arial"/>
                <a:ea typeface="+mn-ea"/>
                <a:cs typeface="Arial"/>
              </a:rPr>
              <a:t>Partner </a:t>
            </a:r>
            <a:r>
              <a:rPr kumimoji="0" lang="en-US" sz="2000" b="1" i="0" u="none" strike="noStrike" kern="0" cap="none" spc="0" normalizeH="0" baseline="0" noProof="0" dirty="0">
                <a:ln>
                  <a:noFill/>
                </a:ln>
                <a:solidFill>
                  <a:srgbClr val="16254C"/>
                </a:solidFill>
                <a:effectLst/>
                <a:uLnTx/>
                <a:uFillTx/>
                <a:latin typeface="Arial"/>
                <a:ea typeface="+mn-ea"/>
                <a:cs typeface="Arial"/>
              </a:rPr>
              <a:t>in </a:t>
            </a:r>
            <a:r>
              <a:rPr kumimoji="0" lang="en-US" sz="2000" b="1" i="0" u="none" strike="noStrike" kern="0" cap="none" spc="-10" normalizeH="0" baseline="0" noProof="0" dirty="0">
                <a:ln>
                  <a:noFill/>
                </a:ln>
                <a:solidFill>
                  <a:srgbClr val="16254C"/>
                </a:solidFill>
                <a:effectLst/>
                <a:uLnTx/>
                <a:uFillTx/>
                <a:latin typeface="Arial"/>
                <a:ea typeface="+mn-ea"/>
                <a:cs typeface="Arial"/>
              </a:rPr>
              <a:t>Prosperity</a:t>
            </a:r>
          </a:p>
          <a:p>
            <a:pPr marL="12700" marR="210185" lvl="0" indent="0" defTabSz="914400" eaLnBrk="1" fontAlgn="auto" latinLnBrk="0" hangingPunct="1">
              <a:lnSpc>
                <a:spcPct val="111100"/>
              </a:lnSpc>
              <a:spcBef>
                <a:spcPts val="780"/>
              </a:spcBef>
              <a:spcAft>
                <a:spcPts val="0"/>
              </a:spcAft>
              <a:buClrTx/>
              <a:buSzTx/>
              <a:buFontTx/>
              <a:buNone/>
              <a:tabLst/>
              <a:defRPr/>
            </a:pPr>
            <a:r>
              <a:rPr kumimoji="0" lang="en-US" sz="1900" b="0" i="0" u="none" strike="noStrike" kern="0" cap="none" spc="-20" normalizeH="0" baseline="0" noProof="0" dirty="0">
                <a:ln>
                  <a:noFill/>
                </a:ln>
                <a:solidFill>
                  <a:srgbClr val="16254C"/>
                </a:solidFill>
                <a:effectLst/>
                <a:uLnTx/>
                <a:uFillTx/>
                <a:latin typeface="Arial"/>
                <a:ea typeface="+mn-ea"/>
                <a:cs typeface="Arial"/>
              </a:rPr>
              <a:t>USDA</a:t>
            </a:r>
            <a:r>
              <a:rPr kumimoji="0" lang="en-US" sz="1900" b="0" i="0" u="none" strike="noStrike" kern="0" cap="none" spc="-50" normalizeH="0" baseline="0" noProof="0" dirty="0">
                <a:ln>
                  <a:noFill/>
                </a:ln>
                <a:solidFill>
                  <a:srgbClr val="16254C"/>
                </a:solidFill>
                <a:effectLst/>
                <a:uLnTx/>
                <a:uFillTx/>
                <a:latin typeface="Arial"/>
                <a:ea typeface="+mn-ea"/>
                <a:cs typeface="Arial"/>
              </a:rPr>
              <a:t> </a:t>
            </a:r>
            <a:r>
              <a:rPr kumimoji="0" lang="en-US" sz="1900" b="0" i="0" u="none" strike="noStrike" kern="0" cap="none" spc="-10" normalizeH="0" baseline="0" noProof="0" dirty="0">
                <a:ln>
                  <a:noFill/>
                </a:ln>
                <a:solidFill>
                  <a:srgbClr val="16254C"/>
                </a:solidFill>
                <a:effectLst/>
                <a:uLnTx/>
                <a:uFillTx/>
                <a:latin typeface="Arial"/>
                <a:ea typeface="+mn-ea"/>
                <a:cs typeface="Arial"/>
              </a:rPr>
              <a:t>Rural</a:t>
            </a:r>
            <a:r>
              <a:rPr kumimoji="0" lang="en-US" sz="1900" b="0" i="0" u="none" strike="noStrike" kern="0" cap="none" spc="-4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Development</a:t>
            </a:r>
            <a:r>
              <a:rPr kumimoji="0" lang="en-US" sz="1900" b="0" i="0" u="none" strike="noStrike" kern="0" cap="none" spc="-45" normalizeH="0" baseline="0" noProof="0" dirty="0">
                <a:ln>
                  <a:noFill/>
                </a:ln>
                <a:solidFill>
                  <a:srgbClr val="16254C"/>
                </a:solidFill>
                <a:effectLst/>
                <a:uLnTx/>
                <a:uFillTx/>
                <a:latin typeface="Arial"/>
                <a:ea typeface="+mn-ea"/>
                <a:cs typeface="Arial"/>
              </a:rPr>
              <a:t> </a:t>
            </a:r>
            <a:r>
              <a:rPr kumimoji="0" lang="en-US" sz="1900" b="0" i="0" u="none" strike="noStrike" kern="0" cap="none" spc="-10" normalizeH="0" baseline="0" noProof="0" dirty="0">
                <a:ln>
                  <a:noFill/>
                </a:ln>
                <a:solidFill>
                  <a:srgbClr val="16254C"/>
                </a:solidFill>
                <a:effectLst/>
                <a:uLnTx/>
                <a:uFillTx/>
                <a:latin typeface="Arial"/>
                <a:ea typeface="+mn-ea"/>
                <a:cs typeface="Arial"/>
              </a:rPr>
              <a:t>invests</a:t>
            </a:r>
            <a:r>
              <a:rPr kumimoji="0" lang="en-US" sz="1900" b="0" i="0" u="none" strike="noStrike" kern="0" cap="none" spc="-45" normalizeH="0" baseline="0" noProof="0" dirty="0">
                <a:ln>
                  <a:noFill/>
                </a:ln>
                <a:solidFill>
                  <a:srgbClr val="16254C"/>
                </a:solidFill>
                <a:effectLst/>
                <a:uLnTx/>
                <a:uFillTx/>
                <a:latin typeface="Arial"/>
                <a:ea typeface="+mn-ea"/>
                <a:cs typeface="Arial"/>
              </a:rPr>
              <a:t> </a:t>
            </a:r>
            <a:r>
              <a:rPr kumimoji="0" lang="en-US" sz="1900" b="0" i="0" u="none" strike="noStrike" kern="0" cap="none" spc="-25" normalizeH="0" baseline="0" noProof="0" dirty="0">
                <a:ln>
                  <a:noFill/>
                </a:ln>
                <a:solidFill>
                  <a:srgbClr val="16254C"/>
                </a:solidFill>
                <a:effectLst/>
                <a:uLnTx/>
                <a:uFillTx/>
                <a:latin typeface="Arial"/>
                <a:ea typeface="+mn-ea"/>
                <a:cs typeface="Arial"/>
              </a:rPr>
              <a:t>in </a:t>
            </a:r>
            <a:r>
              <a:rPr kumimoji="0" lang="en-US" sz="1900" b="0" i="0" u="none" strike="noStrike" kern="0" cap="none" spc="0" normalizeH="0" baseline="0" noProof="0" dirty="0">
                <a:ln>
                  <a:noFill/>
                </a:ln>
                <a:solidFill>
                  <a:srgbClr val="16254C"/>
                </a:solidFill>
                <a:effectLst/>
                <a:uLnTx/>
                <a:uFillTx/>
                <a:latin typeface="Arial"/>
                <a:ea typeface="+mn-ea"/>
                <a:cs typeface="Arial"/>
              </a:rPr>
              <a:t>rural</a:t>
            </a:r>
            <a:r>
              <a:rPr kumimoji="0" lang="en-US" sz="1900" b="0" i="0" u="none" strike="noStrike" kern="0" cap="none" spc="1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America</a:t>
            </a:r>
            <a:r>
              <a:rPr kumimoji="0" lang="en-US" sz="1900" b="0" i="0" u="none" strike="noStrike" kern="0" cap="none" spc="1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with</a:t>
            </a:r>
            <a:r>
              <a:rPr kumimoji="0" lang="en-US" sz="1900" b="0" i="0" u="none" strike="noStrike" kern="0" cap="none" spc="1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loan,</a:t>
            </a:r>
            <a:r>
              <a:rPr kumimoji="0" lang="en-US" sz="1900" b="0" i="0" u="none" strike="noStrike" kern="0" cap="none" spc="1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grant,</a:t>
            </a:r>
            <a:r>
              <a:rPr kumimoji="0" lang="en-US" sz="1900" b="0" i="0" u="none" strike="noStrike" kern="0" cap="none" spc="10" normalizeH="0" baseline="0" noProof="0" dirty="0">
                <a:ln>
                  <a:noFill/>
                </a:ln>
                <a:solidFill>
                  <a:srgbClr val="16254C"/>
                </a:solidFill>
                <a:effectLst/>
                <a:uLnTx/>
                <a:uFillTx/>
                <a:latin typeface="Arial"/>
                <a:ea typeface="+mn-ea"/>
                <a:cs typeface="Arial"/>
              </a:rPr>
              <a:t> </a:t>
            </a:r>
            <a:r>
              <a:rPr kumimoji="0" lang="en-US" sz="1900" b="0" i="0" u="none" strike="noStrike" kern="0" cap="none" spc="-25" normalizeH="0" baseline="0" noProof="0" dirty="0">
                <a:ln>
                  <a:noFill/>
                </a:ln>
                <a:solidFill>
                  <a:srgbClr val="16254C"/>
                </a:solidFill>
                <a:effectLst/>
                <a:uLnTx/>
                <a:uFillTx/>
                <a:latin typeface="Arial"/>
                <a:ea typeface="+mn-ea"/>
                <a:cs typeface="Arial"/>
              </a:rPr>
              <a:t>and </a:t>
            </a:r>
            <a:r>
              <a:rPr kumimoji="0" lang="en-US" sz="1900" b="0" i="0" u="none" strike="noStrike" kern="0" cap="none" spc="0" normalizeH="0" baseline="0" noProof="0" dirty="0">
                <a:ln>
                  <a:noFill/>
                </a:ln>
                <a:solidFill>
                  <a:srgbClr val="16254C"/>
                </a:solidFill>
                <a:effectLst/>
                <a:uLnTx/>
                <a:uFillTx/>
                <a:latin typeface="Arial"/>
                <a:ea typeface="+mn-ea"/>
                <a:cs typeface="Arial"/>
              </a:rPr>
              <a:t>loan</a:t>
            </a:r>
            <a:r>
              <a:rPr kumimoji="0" lang="en-US" sz="1900" b="0" i="0" u="none" strike="noStrike" kern="0" cap="none" spc="4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guarantee</a:t>
            </a:r>
            <a:r>
              <a:rPr kumimoji="0" lang="en-US" sz="1900" b="0" i="0" u="none" strike="noStrike" kern="0" cap="none" spc="4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programs</a:t>
            </a:r>
            <a:r>
              <a:rPr kumimoji="0" lang="en-US" sz="1900" b="0" i="0" u="none" strike="noStrike" kern="0" cap="none" spc="45" normalizeH="0" baseline="0" noProof="0" dirty="0">
                <a:ln>
                  <a:noFill/>
                </a:ln>
                <a:solidFill>
                  <a:srgbClr val="16254C"/>
                </a:solidFill>
                <a:effectLst/>
                <a:uLnTx/>
                <a:uFillTx/>
                <a:latin typeface="Arial"/>
                <a:ea typeface="+mn-ea"/>
                <a:cs typeface="Arial"/>
              </a:rPr>
              <a:t> </a:t>
            </a:r>
            <a:r>
              <a:rPr kumimoji="0" lang="en-US" sz="1900" b="0" i="0" u="none" strike="noStrike" kern="0" cap="none" spc="-10" normalizeH="0" baseline="0" noProof="0" dirty="0">
                <a:ln>
                  <a:noFill/>
                </a:ln>
                <a:solidFill>
                  <a:srgbClr val="16254C"/>
                </a:solidFill>
                <a:effectLst/>
                <a:uLnTx/>
                <a:uFillTx/>
                <a:latin typeface="Arial"/>
                <a:ea typeface="+mn-ea"/>
                <a:cs typeface="Arial"/>
              </a:rPr>
              <a:t>because</a:t>
            </a:r>
            <a:r>
              <a:rPr kumimoji="0" lang="en-US" sz="1900" b="0" i="0" u="none" strike="noStrike" kern="0" cap="none" spc="50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we</a:t>
            </a:r>
            <a:r>
              <a:rPr kumimoji="0" lang="en-US" sz="1900" b="0" i="0" u="none" strike="noStrike" kern="0" cap="none" spc="3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understand</a:t>
            </a:r>
            <a:r>
              <a:rPr kumimoji="0" lang="en-US" sz="1900" b="0" i="0" u="none" strike="noStrike" kern="0" cap="none" spc="3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a</a:t>
            </a:r>
            <a:r>
              <a:rPr kumimoji="0" lang="en-US" sz="1900" b="0" i="0" u="none" strike="noStrike" kern="0" cap="none" spc="4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strong</a:t>
            </a:r>
            <a:r>
              <a:rPr kumimoji="0" lang="en-US" sz="1900" b="0" i="0" u="none" strike="noStrike" kern="0" cap="none" spc="3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community</a:t>
            </a:r>
            <a:r>
              <a:rPr kumimoji="0" lang="en-US" sz="1900" b="0" i="0" u="none" strike="noStrike" kern="0" cap="none" spc="40" normalizeH="0" baseline="0" noProof="0" dirty="0">
                <a:ln>
                  <a:noFill/>
                </a:ln>
                <a:solidFill>
                  <a:srgbClr val="16254C"/>
                </a:solidFill>
                <a:effectLst/>
                <a:uLnTx/>
                <a:uFillTx/>
                <a:latin typeface="Arial"/>
                <a:ea typeface="+mn-ea"/>
                <a:cs typeface="Arial"/>
              </a:rPr>
              <a:t> </a:t>
            </a:r>
            <a:r>
              <a:rPr kumimoji="0" lang="en-US" sz="1900" b="0" i="0" u="none" strike="noStrike" kern="0" cap="none" spc="-25" normalizeH="0" baseline="0" noProof="0" dirty="0">
                <a:ln>
                  <a:noFill/>
                </a:ln>
                <a:solidFill>
                  <a:srgbClr val="16254C"/>
                </a:solidFill>
                <a:effectLst/>
                <a:uLnTx/>
                <a:uFillTx/>
                <a:latin typeface="Arial"/>
                <a:ea typeface="+mn-ea"/>
                <a:cs typeface="Arial"/>
              </a:rPr>
              <a:t>is </a:t>
            </a:r>
            <a:r>
              <a:rPr kumimoji="0" lang="en-US" sz="1900" b="0" i="0" u="none" strike="noStrike" kern="0" cap="none" spc="0" normalizeH="0" baseline="0" noProof="0" dirty="0">
                <a:ln>
                  <a:noFill/>
                </a:ln>
                <a:solidFill>
                  <a:srgbClr val="16254C"/>
                </a:solidFill>
                <a:effectLst/>
                <a:uLnTx/>
                <a:uFillTx/>
                <a:latin typeface="Arial"/>
                <a:ea typeface="+mn-ea"/>
                <a:cs typeface="Arial"/>
              </a:rPr>
              <a:t>rooted</a:t>
            </a:r>
            <a:r>
              <a:rPr kumimoji="0" lang="en-US" sz="1900" b="0" i="0" u="none" strike="noStrike" kern="0" cap="none" spc="1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in</a:t>
            </a:r>
            <a:r>
              <a:rPr kumimoji="0" lang="en-US" sz="1900" b="0" i="0" u="none" strike="noStrike" kern="0" cap="none" spc="1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its</a:t>
            </a:r>
            <a:r>
              <a:rPr kumimoji="0" lang="en-US" sz="1900" b="0" i="0" u="none" strike="noStrike" kern="0" cap="none" spc="1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people.</a:t>
            </a:r>
            <a:r>
              <a:rPr kumimoji="0" lang="en-US" sz="1900" b="0" i="0" u="none" strike="noStrike" kern="0" cap="none" spc="10" normalizeH="0" baseline="0" noProof="0" dirty="0">
                <a:ln>
                  <a:noFill/>
                </a:ln>
                <a:solidFill>
                  <a:srgbClr val="16254C"/>
                </a:solidFill>
                <a:effectLst/>
                <a:uLnTx/>
                <a:uFillTx/>
                <a:latin typeface="Arial"/>
                <a:ea typeface="+mn-ea"/>
                <a:cs typeface="Arial"/>
              </a:rPr>
              <a:t> </a:t>
            </a:r>
            <a:r>
              <a:rPr kumimoji="0" lang="en-US" sz="1900" b="0" i="0" u="none" strike="noStrike" kern="0" cap="none" spc="-20" normalizeH="0" baseline="0" noProof="0" dirty="0">
                <a:ln>
                  <a:noFill/>
                </a:ln>
                <a:solidFill>
                  <a:srgbClr val="16254C"/>
                </a:solidFill>
                <a:effectLst/>
                <a:uLnTx/>
                <a:uFillTx/>
                <a:latin typeface="Arial"/>
                <a:ea typeface="+mn-ea"/>
                <a:cs typeface="Arial"/>
              </a:rPr>
              <a:t>The</a:t>
            </a:r>
            <a:r>
              <a:rPr kumimoji="0" lang="en-US" sz="1900" b="0" i="0" u="none" strike="noStrike" kern="0" cap="none" spc="10" normalizeH="0" baseline="0" noProof="0" dirty="0">
                <a:ln>
                  <a:noFill/>
                </a:ln>
                <a:solidFill>
                  <a:srgbClr val="16254C"/>
                </a:solidFill>
                <a:effectLst/>
                <a:uLnTx/>
                <a:uFillTx/>
                <a:latin typeface="Arial"/>
                <a:ea typeface="+mn-ea"/>
                <a:cs typeface="Arial"/>
              </a:rPr>
              <a:t> </a:t>
            </a:r>
            <a:r>
              <a:rPr kumimoji="0" lang="en-US" sz="1900" b="0" i="0" u="none" strike="noStrike" kern="0" cap="none" spc="-10" normalizeH="0" baseline="0" noProof="0" dirty="0">
                <a:ln>
                  <a:noFill/>
                </a:ln>
                <a:solidFill>
                  <a:srgbClr val="16254C"/>
                </a:solidFill>
                <a:effectLst/>
                <a:uLnTx/>
                <a:uFillTx/>
                <a:latin typeface="Arial"/>
                <a:ea typeface="+mn-ea"/>
                <a:cs typeface="Arial"/>
              </a:rPr>
              <a:t>commitment </a:t>
            </a:r>
            <a:r>
              <a:rPr kumimoji="0" lang="en-US" sz="1900" b="0" i="0" u="none" strike="noStrike" kern="0" cap="none" spc="0" normalizeH="0" baseline="0" noProof="0" dirty="0">
                <a:ln>
                  <a:noFill/>
                </a:ln>
                <a:solidFill>
                  <a:srgbClr val="16254C"/>
                </a:solidFill>
                <a:effectLst/>
                <a:uLnTx/>
                <a:uFillTx/>
                <a:latin typeface="Arial"/>
                <a:ea typeface="+mn-ea"/>
                <a:cs typeface="Arial"/>
              </a:rPr>
              <a:t>and</a:t>
            </a:r>
            <a:r>
              <a:rPr kumimoji="0" lang="en-US" sz="1900" b="0" i="0" u="none" strike="noStrike" kern="0" cap="none" spc="4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resources</a:t>
            </a:r>
            <a:r>
              <a:rPr kumimoji="0" lang="en-US" sz="1900" b="0" i="0" u="none" strike="noStrike" kern="0" cap="none" spc="4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we</a:t>
            </a:r>
            <a:r>
              <a:rPr kumimoji="0" lang="en-US" sz="1900" b="0" i="0" u="none" strike="noStrike" kern="0" cap="none" spc="4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bring</a:t>
            </a:r>
            <a:r>
              <a:rPr kumimoji="0" lang="en-US" sz="1900" b="0" i="0" u="none" strike="noStrike" kern="0" cap="none" spc="4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to</a:t>
            </a:r>
            <a:r>
              <a:rPr kumimoji="0" lang="en-US" sz="1900" b="0" i="0" u="none" strike="noStrike" kern="0" cap="none" spc="40" normalizeH="0" baseline="0" noProof="0" dirty="0">
                <a:ln>
                  <a:noFill/>
                </a:ln>
                <a:solidFill>
                  <a:srgbClr val="16254C"/>
                </a:solidFill>
                <a:effectLst/>
                <a:uLnTx/>
                <a:uFillTx/>
                <a:latin typeface="Arial"/>
                <a:ea typeface="+mn-ea"/>
                <a:cs typeface="Arial"/>
              </a:rPr>
              <a:t> </a:t>
            </a:r>
            <a:r>
              <a:rPr kumimoji="0" lang="en-US" sz="1900" b="0" i="0" u="none" strike="noStrike" kern="0" cap="none" spc="-10" normalizeH="0" baseline="0" noProof="0" dirty="0">
                <a:ln>
                  <a:noFill/>
                </a:ln>
                <a:solidFill>
                  <a:srgbClr val="16254C"/>
                </a:solidFill>
                <a:effectLst/>
                <a:uLnTx/>
                <a:uFillTx/>
                <a:latin typeface="Arial"/>
                <a:ea typeface="+mn-ea"/>
                <a:cs typeface="Arial"/>
              </a:rPr>
              <a:t>rural </a:t>
            </a:r>
            <a:r>
              <a:rPr kumimoji="0" lang="en-US" sz="1900" b="0" i="0" u="none" strike="noStrike" kern="0" cap="none" spc="0" normalizeH="0" baseline="0" noProof="0" dirty="0">
                <a:ln>
                  <a:noFill/>
                </a:ln>
                <a:solidFill>
                  <a:srgbClr val="16254C"/>
                </a:solidFill>
                <a:effectLst/>
                <a:uLnTx/>
                <a:uFillTx/>
                <a:latin typeface="Arial"/>
                <a:ea typeface="+mn-ea"/>
                <a:cs typeface="Arial"/>
              </a:rPr>
              <a:t>communities</a:t>
            </a:r>
            <a:r>
              <a:rPr kumimoji="0" lang="en-US" sz="1900" b="0" i="0" u="none" strike="noStrike" kern="0" cap="none" spc="2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helps</a:t>
            </a:r>
            <a:r>
              <a:rPr kumimoji="0" lang="en-US" sz="1900" b="0" i="0" u="none" strike="noStrike" kern="0" cap="none" spc="2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drive</a:t>
            </a:r>
            <a:r>
              <a:rPr kumimoji="0" lang="en-US" sz="1900" b="0" i="0" u="none" strike="noStrike" kern="0" cap="none" spc="25" normalizeH="0" baseline="0" noProof="0" dirty="0">
                <a:ln>
                  <a:noFill/>
                </a:ln>
                <a:solidFill>
                  <a:srgbClr val="16254C"/>
                </a:solidFill>
                <a:effectLst/>
                <a:uLnTx/>
                <a:uFillTx/>
                <a:latin typeface="Arial"/>
                <a:ea typeface="+mn-ea"/>
                <a:cs typeface="Arial"/>
              </a:rPr>
              <a:t> </a:t>
            </a:r>
            <a:r>
              <a:rPr kumimoji="0" lang="en-US" sz="1900" b="0" i="0" u="none" strike="noStrike" kern="0" cap="none" spc="-10" normalizeH="0" baseline="0" noProof="0" dirty="0">
                <a:ln>
                  <a:noFill/>
                </a:ln>
                <a:solidFill>
                  <a:srgbClr val="16254C"/>
                </a:solidFill>
                <a:effectLst/>
                <a:uLnTx/>
                <a:uFillTx/>
                <a:latin typeface="Arial"/>
                <a:ea typeface="+mn-ea"/>
                <a:cs typeface="Arial"/>
              </a:rPr>
              <a:t>economic </a:t>
            </a:r>
            <a:r>
              <a:rPr kumimoji="0" lang="en-US" sz="1900" b="0" i="0" u="none" strike="noStrike" kern="0" cap="none" spc="0" normalizeH="0" baseline="0" noProof="0" dirty="0">
                <a:ln>
                  <a:noFill/>
                </a:ln>
                <a:solidFill>
                  <a:srgbClr val="16254C"/>
                </a:solidFill>
                <a:effectLst/>
                <a:uLnTx/>
                <a:uFillTx/>
                <a:latin typeface="Arial"/>
                <a:ea typeface="+mn-ea"/>
                <a:cs typeface="Arial"/>
              </a:rPr>
              <a:t>security</a:t>
            </a:r>
            <a:r>
              <a:rPr kumimoji="0" lang="en-US" sz="1900" b="0" i="0" u="none" strike="noStrike" kern="0" cap="none" spc="3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and</a:t>
            </a:r>
            <a:r>
              <a:rPr kumimoji="0" lang="en-US" sz="1900" b="0" i="0" u="none" strike="noStrike" kern="0" cap="none" spc="30" normalizeH="0" baseline="0" noProof="0" dirty="0">
                <a:ln>
                  <a:noFill/>
                </a:ln>
                <a:solidFill>
                  <a:srgbClr val="16254C"/>
                </a:solidFill>
                <a:effectLst/>
                <a:uLnTx/>
                <a:uFillTx/>
                <a:latin typeface="Arial"/>
                <a:ea typeface="+mn-ea"/>
                <a:cs typeface="Arial"/>
              </a:rPr>
              <a:t> </a:t>
            </a:r>
            <a:r>
              <a:rPr kumimoji="0" lang="en-US" sz="1900" b="0" i="0" u="none" strike="noStrike" kern="0" cap="none" spc="-10" normalizeH="0" baseline="0" noProof="0" dirty="0">
                <a:ln>
                  <a:noFill/>
                </a:ln>
                <a:solidFill>
                  <a:srgbClr val="16254C"/>
                </a:solidFill>
                <a:effectLst/>
                <a:uLnTx/>
                <a:uFillTx/>
                <a:latin typeface="Arial"/>
                <a:ea typeface="+mn-ea"/>
                <a:cs typeface="Arial"/>
              </a:rPr>
              <a:t>prosperity.</a:t>
            </a:r>
            <a:r>
              <a:rPr kumimoji="0" lang="en-US" sz="1900" b="0" i="0" u="none" strike="noStrike" kern="0" cap="none" spc="3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Our</a:t>
            </a:r>
            <a:r>
              <a:rPr kumimoji="0" lang="en-US" sz="1900" b="0" i="0" u="none" strike="noStrike" kern="0" cap="none" spc="30" normalizeH="0" baseline="0" noProof="0" dirty="0">
                <a:ln>
                  <a:noFill/>
                </a:ln>
                <a:solidFill>
                  <a:srgbClr val="16254C"/>
                </a:solidFill>
                <a:effectLst/>
                <a:uLnTx/>
                <a:uFillTx/>
                <a:latin typeface="Arial"/>
                <a:ea typeface="+mn-ea"/>
                <a:cs typeface="Arial"/>
              </a:rPr>
              <a:t> </a:t>
            </a:r>
            <a:r>
              <a:rPr kumimoji="0" lang="en-US" sz="1900" b="0" i="0" u="none" strike="noStrike" kern="0" cap="none" spc="-10" normalizeH="0" baseline="0" noProof="0" dirty="0">
                <a:ln>
                  <a:noFill/>
                </a:ln>
                <a:solidFill>
                  <a:srgbClr val="16254C"/>
                </a:solidFill>
                <a:effectLst/>
                <a:uLnTx/>
                <a:uFillTx/>
                <a:latin typeface="Arial"/>
                <a:ea typeface="+mn-ea"/>
                <a:cs typeface="Arial"/>
              </a:rPr>
              <a:t>programs </a:t>
            </a:r>
            <a:r>
              <a:rPr kumimoji="0" lang="en-US" sz="1900" b="0" i="0" u="none" strike="noStrike" kern="0" cap="none" spc="0" normalizeH="0" baseline="0" noProof="0" dirty="0">
                <a:ln>
                  <a:noFill/>
                </a:ln>
                <a:solidFill>
                  <a:srgbClr val="16254C"/>
                </a:solidFill>
                <a:effectLst/>
                <a:uLnTx/>
                <a:uFillTx/>
                <a:latin typeface="Arial"/>
                <a:ea typeface="+mn-ea"/>
                <a:cs typeface="Arial"/>
              </a:rPr>
              <a:t>expand</a:t>
            </a:r>
            <a:r>
              <a:rPr kumimoji="0" lang="en-US" sz="1900" b="0" i="0" u="none" strike="noStrike" kern="0" cap="none" spc="9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access</a:t>
            </a:r>
            <a:r>
              <a:rPr kumimoji="0" lang="en-US" sz="1900" b="0" i="0" u="none" strike="noStrike" kern="0" cap="none" spc="9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to</a:t>
            </a:r>
            <a:r>
              <a:rPr kumimoji="0" lang="en-US" sz="1900" b="0" i="0" u="none" strike="noStrike" kern="0" cap="none" spc="10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high-</a:t>
            </a:r>
            <a:r>
              <a:rPr kumimoji="0" lang="en-US" sz="1900" b="0" i="0" u="none" strike="noStrike" kern="0" cap="none" spc="-10" normalizeH="0" baseline="0" noProof="0" dirty="0">
                <a:ln>
                  <a:noFill/>
                </a:ln>
                <a:solidFill>
                  <a:srgbClr val="16254C"/>
                </a:solidFill>
                <a:effectLst/>
                <a:uLnTx/>
                <a:uFillTx/>
                <a:latin typeface="Arial"/>
                <a:ea typeface="+mn-ea"/>
                <a:cs typeface="Arial"/>
              </a:rPr>
              <a:t>speed</a:t>
            </a:r>
            <a:r>
              <a:rPr kumimoji="0" lang="en-US" sz="1900" b="0" i="0" u="none" strike="noStrike" kern="0" cap="none" spc="50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internet,</a:t>
            </a:r>
            <a:r>
              <a:rPr kumimoji="0" lang="en-US" sz="1900" b="0" i="0" u="none" strike="noStrike" kern="0" cap="none" spc="5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electric,</a:t>
            </a:r>
            <a:r>
              <a:rPr kumimoji="0" lang="en-US" sz="1900" b="0" i="0" u="none" strike="noStrike" kern="0" cap="none" spc="6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and</a:t>
            </a:r>
            <a:r>
              <a:rPr kumimoji="0" lang="en-US" sz="1900" b="0" i="0" u="none" strike="noStrike" kern="0" cap="none" spc="60" normalizeH="0" baseline="0" noProof="0" dirty="0">
                <a:ln>
                  <a:noFill/>
                </a:ln>
                <a:solidFill>
                  <a:srgbClr val="16254C"/>
                </a:solidFill>
                <a:effectLst/>
                <a:uLnTx/>
                <a:uFillTx/>
                <a:latin typeface="Arial"/>
                <a:ea typeface="+mn-ea"/>
                <a:cs typeface="Arial"/>
              </a:rPr>
              <a:t> </a:t>
            </a:r>
            <a:r>
              <a:rPr kumimoji="0" lang="en-US" sz="1900" b="0" i="0" u="none" strike="noStrike" kern="0" cap="none" spc="-10" normalizeH="0" baseline="0" noProof="0" dirty="0">
                <a:ln>
                  <a:noFill/>
                </a:ln>
                <a:solidFill>
                  <a:srgbClr val="16254C"/>
                </a:solidFill>
                <a:effectLst/>
                <a:uLnTx/>
                <a:uFillTx/>
                <a:latin typeface="Arial"/>
                <a:ea typeface="+mn-ea"/>
                <a:cs typeface="Arial"/>
              </a:rPr>
              <a:t>transportation </a:t>
            </a:r>
            <a:r>
              <a:rPr kumimoji="0" lang="en-US" sz="1900" b="0" i="0" u="none" strike="noStrike" kern="0" cap="none" spc="0" normalizeH="0" baseline="0" noProof="0" dirty="0">
                <a:ln>
                  <a:noFill/>
                </a:ln>
                <a:solidFill>
                  <a:srgbClr val="16254C"/>
                </a:solidFill>
                <a:effectLst/>
                <a:uLnTx/>
                <a:uFillTx/>
                <a:latin typeface="Arial"/>
                <a:ea typeface="+mn-ea"/>
                <a:cs typeface="Arial"/>
              </a:rPr>
              <a:t>infrastructure,</a:t>
            </a:r>
            <a:r>
              <a:rPr kumimoji="0" lang="en-US" sz="1900" b="0" i="0" u="none" strike="noStrike" kern="0" cap="none" spc="9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and</a:t>
            </a:r>
            <a:r>
              <a:rPr kumimoji="0" lang="en-US" sz="1900" b="0" i="0" u="none" strike="noStrike" kern="0" cap="none" spc="9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support</a:t>
            </a:r>
            <a:r>
              <a:rPr kumimoji="0" lang="en-US" sz="1900" b="0" i="0" u="none" strike="noStrike" kern="0" cap="none" spc="95" normalizeH="0" baseline="0" noProof="0" dirty="0">
                <a:ln>
                  <a:noFill/>
                </a:ln>
                <a:solidFill>
                  <a:srgbClr val="16254C"/>
                </a:solidFill>
                <a:effectLst/>
                <a:uLnTx/>
                <a:uFillTx/>
                <a:latin typeface="Arial"/>
                <a:ea typeface="+mn-ea"/>
                <a:cs typeface="Arial"/>
              </a:rPr>
              <a:t> </a:t>
            </a:r>
            <a:r>
              <a:rPr kumimoji="0" lang="en-US" sz="1900" b="0" i="0" u="none" strike="noStrike" kern="0" cap="none" spc="-10" normalizeH="0" baseline="0" noProof="0" dirty="0">
                <a:ln>
                  <a:noFill/>
                </a:ln>
                <a:solidFill>
                  <a:srgbClr val="16254C"/>
                </a:solidFill>
                <a:effectLst/>
                <a:uLnTx/>
                <a:uFillTx/>
                <a:latin typeface="Arial"/>
                <a:ea typeface="+mn-ea"/>
                <a:cs typeface="Arial"/>
              </a:rPr>
              <a:t>business</a:t>
            </a:r>
            <a:endParaRPr kumimoji="0" lang="en-US" sz="1900" b="1" i="0" u="none" strike="noStrike" kern="0" cap="none" spc="0" normalizeH="0" baseline="0" noProof="0" dirty="0">
              <a:ln>
                <a:noFill/>
              </a:ln>
              <a:solidFill>
                <a:srgbClr val="16254C"/>
              </a:solidFill>
              <a:effectLst/>
              <a:uLnTx/>
              <a:uFillTx/>
              <a:latin typeface="Arial"/>
              <a:ea typeface="+mn-ea"/>
              <a:cs typeface="Arial"/>
            </a:endParaRPr>
          </a:p>
          <a:p>
            <a:pPr marL="12700" marR="99695" lvl="0" indent="0" defTabSz="914400" eaLnBrk="1" fontAlgn="auto" latinLnBrk="0" hangingPunct="1">
              <a:lnSpc>
                <a:spcPct val="1111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16254C"/>
                </a:solidFill>
                <a:effectLst/>
                <a:uLnTx/>
                <a:uFillTx/>
                <a:latin typeface="Arial"/>
                <a:ea typeface="+mn-ea"/>
                <a:cs typeface="Arial"/>
              </a:rPr>
              <a:t>growth,</a:t>
            </a:r>
            <a:r>
              <a:rPr kumimoji="0" lang="en-US" sz="1900" b="0" i="0" u="none" strike="noStrike" kern="0" cap="none" spc="5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healthcare,</a:t>
            </a:r>
            <a:r>
              <a:rPr kumimoji="0" lang="en-US" sz="1900" b="0" i="0" u="none" strike="noStrike" kern="0" cap="none" spc="5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education,</a:t>
            </a:r>
            <a:r>
              <a:rPr kumimoji="0" lang="en-US" sz="1900" b="0" i="0" u="none" strike="noStrike" kern="0" cap="none" spc="50" normalizeH="0" baseline="0" noProof="0" dirty="0">
                <a:ln>
                  <a:noFill/>
                </a:ln>
                <a:solidFill>
                  <a:srgbClr val="16254C"/>
                </a:solidFill>
                <a:effectLst/>
                <a:uLnTx/>
                <a:uFillTx/>
                <a:latin typeface="Arial"/>
                <a:ea typeface="+mn-ea"/>
                <a:cs typeface="Arial"/>
              </a:rPr>
              <a:t> </a:t>
            </a:r>
            <a:r>
              <a:rPr kumimoji="0" lang="en-US" sz="1900" b="0" i="0" u="none" strike="noStrike" kern="0" cap="none" spc="-10" normalizeH="0" baseline="0" noProof="0" dirty="0">
                <a:ln>
                  <a:noFill/>
                </a:ln>
                <a:solidFill>
                  <a:srgbClr val="16254C"/>
                </a:solidFill>
                <a:effectLst/>
                <a:uLnTx/>
                <a:uFillTx/>
                <a:latin typeface="Arial"/>
                <a:ea typeface="+mn-ea"/>
                <a:cs typeface="Arial"/>
              </a:rPr>
              <a:t>housing, </a:t>
            </a:r>
            <a:r>
              <a:rPr kumimoji="0" lang="en-US" sz="1900" b="0" i="0" u="none" strike="noStrike" kern="0" cap="none" spc="0" normalizeH="0" baseline="0" noProof="0" dirty="0">
                <a:ln>
                  <a:noFill/>
                </a:ln>
                <a:solidFill>
                  <a:srgbClr val="16254C"/>
                </a:solidFill>
                <a:effectLst/>
                <a:uLnTx/>
                <a:uFillTx/>
                <a:latin typeface="Arial"/>
                <a:ea typeface="+mn-ea"/>
                <a:cs typeface="Arial"/>
              </a:rPr>
              <a:t>and</a:t>
            </a:r>
            <a:r>
              <a:rPr kumimoji="0" lang="en-US" sz="1900" b="0" i="0" u="none" strike="noStrike" kern="0" cap="none" spc="15"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other</a:t>
            </a:r>
            <a:r>
              <a:rPr kumimoji="0" lang="en-US" sz="1900" b="0" i="0" u="none" strike="noStrike" kern="0" cap="none" spc="20" normalizeH="0" baseline="0" noProof="0" dirty="0">
                <a:ln>
                  <a:noFill/>
                </a:ln>
                <a:solidFill>
                  <a:srgbClr val="16254C"/>
                </a:solidFill>
                <a:effectLst/>
                <a:uLnTx/>
                <a:uFillTx/>
                <a:latin typeface="Arial"/>
                <a:ea typeface="+mn-ea"/>
                <a:cs typeface="Arial"/>
              </a:rPr>
              <a:t> </a:t>
            </a:r>
            <a:r>
              <a:rPr kumimoji="0" lang="en-US" sz="1900" b="0" i="0" u="none" strike="noStrike" kern="0" cap="none" spc="0" normalizeH="0" baseline="0" noProof="0" dirty="0">
                <a:ln>
                  <a:noFill/>
                </a:ln>
                <a:solidFill>
                  <a:srgbClr val="16254C"/>
                </a:solidFill>
                <a:effectLst/>
                <a:uLnTx/>
                <a:uFillTx/>
                <a:latin typeface="Arial"/>
                <a:ea typeface="+mn-ea"/>
                <a:cs typeface="Arial"/>
              </a:rPr>
              <a:t>community</a:t>
            </a:r>
            <a:r>
              <a:rPr kumimoji="0" lang="en-US" sz="1900" b="0" i="0" u="none" strike="noStrike" kern="0" cap="none" spc="20" normalizeH="0" baseline="0" noProof="0" dirty="0">
                <a:ln>
                  <a:noFill/>
                </a:ln>
                <a:solidFill>
                  <a:srgbClr val="16254C"/>
                </a:solidFill>
                <a:effectLst/>
                <a:uLnTx/>
                <a:uFillTx/>
                <a:latin typeface="Arial"/>
                <a:ea typeface="+mn-ea"/>
                <a:cs typeface="Arial"/>
              </a:rPr>
              <a:t> </a:t>
            </a:r>
            <a:r>
              <a:rPr kumimoji="0" lang="en-US" sz="1900" b="0" i="0" u="none" strike="noStrike" kern="0" cap="none" spc="-10" normalizeH="0" baseline="0" noProof="0" dirty="0">
                <a:ln>
                  <a:noFill/>
                </a:ln>
                <a:solidFill>
                  <a:srgbClr val="16254C"/>
                </a:solidFill>
                <a:effectLst/>
                <a:uLnTx/>
                <a:uFillTx/>
                <a:latin typeface="Arial"/>
                <a:ea typeface="+mn-ea"/>
                <a:cs typeface="Arial"/>
              </a:rPr>
              <a:t>essentials.</a:t>
            </a:r>
            <a:endParaRPr kumimoji="0" lang="en-US" sz="1900" b="1" i="0" u="none" strike="noStrike" kern="0" cap="none" spc="0" normalizeH="0" baseline="0" noProof="0" dirty="0">
              <a:ln>
                <a:noFill/>
              </a:ln>
              <a:solidFill>
                <a:srgbClr val="16254C"/>
              </a:solidFill>
              <a:effectLst/>
              <a:uLnTx/>
              <a:uFillTx/>
              <a:latin typeface="Arial"/>
              <a:ea typeface="+mn-ea"/>
              <a:cs typeface="Arial"/>
            </a:endParaRPr>
          </a:p>
        </p:txBody>
      </p:sp>
    </p:spTree>
    <p:extLst>
      <p:ext uri="{BB962C8B-B14F-4D97-AF65-F5344CB8AC3E}">
        <p14:creationId xmlns:p14="http://schemas.microsoft.com/office/powerpoint/2010/main" val="1687344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d5b36e7-01ee-4ebc-867e-e03cfa0d4697}" enabled="0" method="" siteId="{ed5b36e7-01ee-4ebc-867e-e03cfa0d4697}" removed="1"/>
</clbl:labelList>
</file>

<file path=docProps/app.xml><?xml version="1.0" encoding="utf-8"?>
<Properties xmlns="http://schemas.openxmlformats.org/officeDocument/2006/extended-properties" xmlns:vt="http://schemas.openxmlformats.org/officeDocument/2006/docPropsVTypes">
  <TotalTime>283</TotalTime>
  <Words>2806</Words>
  <Application>Microsoft Office PowerPoint</Application>
  <PresentationFormat>Widescreen</PresentationFormat>
  <Paragraphs>194</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Calibri</vt:lpstr>
      <vt:lpstr>Calibri Light</vt:lpstr>
      <vt:lpstr>Office Theme</vt:lpstr>
      <vt:lpstr>PowerPoint Presentation</vt:lpstr>
      <vt:lpstr>PowerPoint Presentation</vt:lpstr>
      <vt:lpstr>History of USDA Rural Development </vt:lpstr>
      <vt:lpstr>USDA RD Mission</vt:lpstr>
      <vt:lpstr>Our Priorities</vt:lpstr>
      <vt:lpstr>PowerPoint Presentation</vt:lpstr>
      <vt:lpstr>USDA Rural Development Agencies</vt:lpstr>
      <vt:lpstr>FY 2026 Funding Outlook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Hicks, Landri - RD, TX</dc:creator>
  <cp:lastModifiedBy>Redfield, James - RD, TX</cp:lastModifiedBy>
  <cp:revision>172</cp:revision>
  <cp:lastPrinted>2026-02-05T00:43:21Z</cp:lastPrinted>
  <dcterms:created xsi:type="dcterms:W3CDTF">2023-10-16T20:34:58Z</dcterms:created>
  <dcterms:modified xsi:type="dcterms:W3CDTF">2026-02-05T13:25:21Z</dcterms:modified>
</cp:coreProperties>
</file>