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pitchFamily="2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swald" pitchFamily="2" charset="0"/>
      <p:regular r:id="rId27"/>
      <p:bold r:id="rId28"/>
    </p:embeddedFont>
    <p:embeddedFont>
      <p:font typeface="Waffle Sof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74E02-6DE1-4434-B67C-66E5033E84D5}" v="3" dt="2026-02-02T17:30:4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3C43A-FF6C-4AB7-8442-9741D367097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B55A-2A69-4BBF-BF7F-6027CB15E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255 counties in AgriLife</a:t>
            </a:r>
          </a:p>
          <a:p>
            <a:pPr marL="171450" indent="-171450">
              <a:buFontTx/>
              <a:buChar char="-"/>
            </a:pPr>
            <a:r>
              <a:rPr lang="en-US" dirty="0"/>
              <a:t>Education and outreach brand of Texas A&amp;M University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Project development and policy </a:t>
            </a:r>
            <a:r>
              <a:rPr lang="en-US" dirty="0" err="1"/>
              <a:t>comittees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8B55A-2A69-4BBF-BF7F-6027CB15E6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719719" y="7961042"/>
            <a:ext cx="3505200" cy="9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67"/>
              </a:lnSpc>
            </a:pPr>
            <a:r>
              <a:rPr lang="en-US" sz="269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Alexandra Venegas, M.Ed.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8538" y="914400"/>
            <a:ext cx="17102262" cy="297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AgriLife Extension | TCDD</a:t>
            </a:r>
          </a:p>
          <a:p>
            <a:pPr algn="l">
              <a:lnSpc>
                <a:spcPts val="7911"/>
              </a:lnSpc>
              <a:spcBef>
                <a:spcPct val="0"/>
              </a:spcBef>
            </a:pPr>
            <a:endParaRPr lang="en-US" sz="5651" dirty="0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Initiative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4462" y="1855027"/>
            <a:ext cx="16490538" cy="1057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2"/>
              </a:lnSpc>
            </a:pPr>
            <a:r>
              <a:rPr lang="en-US" sz="6344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Disability Community Coordinators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67C00-81A2-9F22-4331-7D640A470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36456"/>
          <a:stretch>
            <a:fillRect/>
          </a:stretch>
        </p:blipFill>
        <p:spPr>
          <a:xfrm>
            <a:off x="10363200" y="5905500"/>
            <a:ext cx="2218239" cy="1926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A3F7E40-5FBA-1903-885B-6D04A409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5829299"/>
            <a:ext cx="2152265" cy="1926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5C302633-CC95-03C6-1E57-1937885F40A1}"/>
              </a:ext>
            </a:extLst>
          </p:cNvPr>
          <p:cNvSpPr txBox="1"/>
          <p:nvPr/>
        </p:nvSpPr>
        <p:spPr>
          <a:xfrm>
            <a:off x="13115732" y="7961794"/>
            <a:ext cx="3505200" cy="941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67"/>
              </a:lnSpc>
            </a:pPr>
            <a:r>
              <a:rPr lang="en-US" sz="269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Olu </a:t>
            </a:r>
            <a:r>
              <a:rPr lang="en-US" sz="269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Motoni</a:t>
            </a:r>
            <a:r>
              <a:rPr lang="en-US" sz="269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algn="ctr">
              <a:lnSpc>
                <a:spcPts val="3767"/>
              </a:lnSpc>
            </a:pPr>
            <a:r>
              <a:rPr lang="en-US" sz="269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MPH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Cross-collaboration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85087" y="3018070"/>
            <a:ext cx="12917826" cy="417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3"/>
              </a:lnSpc>
            </a:pPr>
            <a:endParaRPr dirty="0"/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Co-host workshops and trainings.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outreach and marketing efforts.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referral pathways for older adults and caregivers.</a:t>
            </a: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Collect and share data to show impact.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2346" y="6299032"/>
            <a:ext cx="3900238" cy="2170819"/>
          </a:xfrm>
          <a:custGeom>
            <a:avLst/>
            <a:gdLst/>
            <a:ahLst/>
            <a:cxnLst/>
            <a:rect l="l" t="t" r="r" b="b"/>
            <a:pathLst>
              <a:path w="3900238" h="2170819">
                <a:moveTo>
                  <a:pt x="0" y="0"/>
                </a:moveTo>
                <a:lnTo>
                  <a:pt x="3900238" y="0"/>
                </a:lnTo>
                <a:lnTo>
                  <a:pt x="3900238" y="2170819"/>
                </a:lnTo>
                <a:lnTo>
                  <a:pt x="0" y="217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32634" y="5841391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2190762" y="6033564"/>
            <a:ext cx="4854819" cy="2076450"/>
          </a:xfrm>
          <a:custGeom>
            <a:avLst/>
            <a:gdLst/>
            <a:ahLst/>
            <a:cxnLst/>
            <a:rect l="l" t="t" r="r" b="b"/>
            <a:pathLst>
              <a:path w="4854819" h="2076450">
                <a:moveTo>
                  <a:pt x="0" y="0"/>
                </a:moveTo>
                <a:lnTo>
                  <a:pt x="4854819" y="0"/>
                </a:lnTo>
                <a:lnTo>
                  <a:pt x="4854819" y="2076449"/>
                </a:lnTo>
                <a:lnTo>
                  <a:pt x="0" y="2076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85" r="-871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8706771" y="5841391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18623" y="4490514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732634" y="1028700"/>
            <a:ext cx="5563679" cy="3275616"/>
          </a:xfrm>
          <a:custGeom>
            <a:avLst/>
            <a:gdLst/>
            <a:ahLst/>
            <a:cxnLst/>
            <a:rect l="l" t="t" r="r" b="b"/>
            <a:pathLst>
              <a:path w="5563679" h="3275616">
                <a:moveTo>
                  <a:pt x="0" y="0"/>
                </a:moveTo>
                <a:lnTo>
                  <a:pt x="5563679" y="0"/>
                </a:lnTo>
                <a:lnTo>
                  <a:pt x="5563679" y="3275616"/>
                </a:lnTo>
                <a:lnTo>
                  <a:pt x="0" y="3275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8538" y="914400"/>
            <a:ext cx="15097749" cy="96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b="1" dirty="0">
                <a:solidFill>
                  <a:srgbClr val="FE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3335" y="4385185"/>
            <a:ext cx="15261330" cy="398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How can we serve as connectors for you? </a:t>
            </a:r>
          </a:p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How can you all serve as connectors for us?</a:t>
            </a:r>
          </a:p>
          <a:p>
            <a:pPr marL="965276" lvl="1" indent="-482638" algn="l">
              <a:lnSpc>
                <a:spcPts val="8047"/>
              </a:lnSpc>
              <a:buFont typeface="Arial"/>
              <a:buChar char="•"/>
            </a:pPr>
            <a:r>
              <a:rPr lang="en-US" sz="4470" dirty="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Opportunities for cross-collaboration to reach more older adults with disabilities.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880" y="2473989"/>
            <a:ext cx="3900238" cy="2170819"/>
          </a:xfrm>
          <a:custGeom>
            <a:avLst/>
            <a:gdLst/>
            <a:ahLst/>
            <a:cxnLst/>
            <a:rect l="l" t="t" r="r" b="b"/>
            <a:pathLst>
              <a:path w="3900238" h="2170819">
                <a:moveTo>
                  <a:pt x="0" y="0"/>
                </a:moveTo>
                <a:lnTo>
                  <a:pt x="3900238" y="0"/>
                </a:lnTo>
                <a:lnTo>
                  <a:pt x="3900238" y="2170818"/>
                </a:lnTo>
                <a:lnTo>
                  <a:pt x="0" y="2170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6732634" y="5841391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2404481" y="2473989"/>
            <a:ext cx="4854819" cy="2076450"/>
          </a:xfrm>
          <a:custGeom>
            <a:avLst/>
            <a:gdLst/>
            <a:ahLst/>
            <a:cxnLst/>
            <a:rect l="l" t="t" r="r" b="b"/>
            <a:pathLst>
              <a:path w="4854819" h="2076450">
                <a:moveTo>
                  <a:pt x="0" y="0"/>
                </a:moveTo>
                <a:lnTo>
                  <a:pt x="4854819" y="0"/>
                </a:lnTo>
                <a:lnTo>
                  <a:pt x="4854819" y="2076449"/>
                </a:lnTo>
                <a:lnTo>
                  <a:pt x="0" y="2076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85" r="-8714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8631023" y="5907726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161">
                <a:alpha val="2666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0C1012-1E6C-5655-8B78-D04EC694CB11}"/>
              </a:ext>
            </a:extLst>
          </p:cNvPr>
          <p:cNvGrpSpPr/>
          <p:nvPr/>
        </p:nvGrpSpPr>
        <p:grpSpPr>
          <a:xfrm>
            <a:off x="12020093" y="4836980"/>
            <a:ext cx="5239207" cy="4957600"/>
            <a:chOff x="12020093" y="4836980"/>
            <a:chExt cx="5239207" cy="4957600"/>
          </a:xfrm>
        </p:grpSpPr>
        <p:sp>
          <p:nvSpPr>
            <p:cNvPr id="8" name="Freeform 8"/>
            <p:cNvSpPr/>
            <p:nvPr/>
          </p:nvSpPr>
          <p:spPr>
            <a:xfrm>
              <a:off x="12020093" y="4836980"/>
              <a:ext cx="5239207" cy="4957600"/>
            </a:xfrm>
            <a:custGeom>
              <a:avLst/>
              <a:gdLst/>
              <a:ahLst/>
              <a:cxnLst/>
              <a:rect l="l" t="t" r="r" b="b"/>
              <a:pathLst>
                <a:path w="5239207" h="4957600">
                  <a:moveTo>
                    <a:pt x="0" y="0"/>
                  </a:moveTo>
                  <a:lnTo>
                    <a:pt x="5239207" y="0"/>
                  </a:lnTo>
                  <a:lnTo>
                    <a:pt x="5239207" y="4957600"/>
                  </a:lnTo>
                  <a:lnTo>
                    <a:pt x="0" y="49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5200485" y="7315780"/>
              <a:ext cx="524818" cy="524818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16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1"/>
                  </a:lnSpc>
                </a:pPr>
                <a:endParaRPr dirty="0"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5725303" y="6959818"/>
              <a:ext cx="890883" cy="251675"/>
            </a:xfrm>
            <a:custGeom>
              <a:avLst/>
              <a:gdLst/>
              <a:ahLst/>
              <a:cxnLst/>
              <a:rect l="l" t="t" r="r" b="b"/>
              <a:pathLst>
                <a:path w="890883" h="251675">
                  <a:moveTo>
                    <a:pt x="0" y="0"/>
                  </a:moveTo>
                  <a:lnTo>
                    <a:pt x="890883" y="0"/>
                  </a:lnTo>
                  <a:lnTo>
                    <a:pt x="890883" y="251674"/>
                  </a:lnTo>
                  <a:lnTo>
                    <a:pt x="0" y="251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826287" y="7450776"/>
              <a:ext cx="890883" cy="251675"/>
            </a:xfrm>
            <a:custGeom>
              <a:avLst/>
              <a:gdLst/>
              <a:ahLst/>
              <a:cxnLst/>
              <a:rect l="l" t="t" r="r" b="b"/>
              <a:pathLst>
                <a:path w="890883" h="251675">
                  <a:moveTo>
                    <a:pt x="0" y="0"/>
                  </a:moveTo>
                  <a:lnTo>
                    <a:pt x="890883" y="0"/>
                  </a:lnTo>
                  <a:lnTo>
                    <a:pt x="890883" y="251675"/>
                  </a:lnTo>
                  <a:lnTo>
                    <a:pt x="0" y="251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/>
            <p:nvPr/>
          </p:nvSpPr>
          <p:spPr>
            <a:xfrm rot="3084086" flipH="1">
              <a:off x="14298437" y="6481406"/>
              <a:ext cx="1326398" cy="374707"/>
            </a:xfrm>
            <a:custGeom>
              <a:avLst/>
              <a:gdLst/>
              <a:ahLst/>
              <a:cxnLst/>
              <a:rect l="l" t="t" r="r" b="b"/>
              <a:pathLst>
                <a:path w="1326398" h="374707">
                  <a:moveTo>
                    <a:pt x="1326397" y="0"/>
                  </a:moveTo>
                  <a:lnTo>
                    <a:pt x="0" y="0"/>
                  </a:lnTo>
                  <a:lnTo>
                    <a:pt x="0" y="374707"/>
                  </a:lnTo>
                  <a:lnTo>
                    <a:pt x="1326397" y="374707"/>
                  </a:lnTo>
                  <a:lnTo>
                    <a:pt x="132639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>
            <a:xfrm rot="794906" flipH="1">
              <a:off x="13677327" y="6898301"/>
              <a:ext cx="1326398" cy="374707"/>
            </a:xfrm>
            <a:custGeom>
              <a:avLst/>
              <a:gdLst/>
              <a:ahLst/>
              <a:cxnLst/>
              <a:rect l="l" t="t" r="r" b="b"/>
              <a:pathLst>
                <a:path w="1326398" h="374707">
                  <a:moveTo>
                    <a:pt x="1326398" y="0"/>
                  </a:moveTo>
                  <a:lnTo>
                    <a:pt x="0" y="0"/>
                  </a:lnTo>
                  <a:lnTo>
                    <a:pt x="0" y="374708"/>
                  </a:lnTo>
                  <a:lnTo>
                    <a:pt x="1326398" y="374708"/>
                  </a:lnTo>
                  <a:lnTo>
                    <a:pt x="132639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/>
            <p:nvPr/>
          </p:nvSpPr>
          <p:spPr>
            <a:xfrm rot="-4961278" flipH="1">
              <a:off x="14643223" y="8066905"/>
              <a:ext cx="636824" cy="179903"/>
            </a:xfrm>
            <a:custGeom>
              <a:avLst/>
              <a:gdLst/>
              <a:ahLst/>
              <a:cxnLst/>
              <a:rect l="l" t="t" r="r" b="b"/>
              <a:pathLst>
                <a:path w="636824" h="179903">
                  <a:moveTo>
                    <a:pt x="636825" y="0"/>
                  </a:moveTo>
                  <a:lnTo>
                    <a:pt x="0" y="0"/>
                  </a:lnTo>
                  <a:lnTo>
                    <a:pt x="0" y="179903"/>
                  </a:lnTo>
                  <a:lnTo>
                    <a:pt x="636825" y="179903"/>
                  </a:lnTo>
                  <a:lnTo>
                    <a:pt x="636825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28538" y="914400"/>
            <a:ext cx="15097749" cy="96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1"/>
              </a:lnSpc>
              <a:spcBef>
                <a:spcPct val="0"/>
              </a:spcBef>
            </a:pPr>
            <a:r>
              <a:rPr lang="en-US" sz="565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AgriLife Extension &amp; TCDD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D8000-51B7-16AD-F225-E4D16DFE75A2}"/>
              </a:ext>
            </a:extLst>
          </p:cNvPr>
          <p:cNvGrpSpPr/>
          <p:nvPr/>
        </p:nvGrpSpPr>
        <p:grpSpPr>
          <a:xfrm>
            <a:off x="728538" y="4644807"/>
            <a:ext cx="5670016" cy="5372340"/>
            <a:chOff x="728538" y="4644807"/>
            <a:chExt cx="5670016" cy="5372340"/>
          </a:xfrm>
        </p:grpSpPr>
        <p:sp>
          <p:nvSpPr>
            <p:cNvPr id="3" name="Freeform 3"/>
            <p:cNvSpPr/>
            <p:nvPr/>
          </p:nvSpPr>
          <p:spPr>
            <a:xfrm>
              <a:off x="728538" y="4644807"/>
              <a:ext cx="5670016" cy="5372340"/>
            </a:xfrm>
            <a:custGeom>
              <a:avLst/>
              <a:gdLst/>
              <a:ahLst/>
              <a:cxnLst/>
              <a:rect l="l" t="t" r="r" b="b"/>
              <a:pathLst>
                <a:path w="5670016" h="5372340">
                  <a:moveTo>
                    <a:pt x="0" y="0"/>
                  </a:moveTo>
                  <a:lnTo>
                    <a:pt x="5670015" y="0"/>
                  </a:lnTo>
                  <a:lnTo>
                    <a:pt x="5670015" y="5372340"/>
                  </a:lnTo>
                  <a:lnTo>
                    <a:pt x="0" y="5372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D330EF-5CF2-6528-2B0E-D8345066E6F0}"/>
                </a:ext>
              </a:extLst>
            </p:cNvPr>
            <p:cNvSpPr/>
            <p:nvPr/>
          </p:nvSpPr>
          <p:spPr>
            <a:xfrm>
              <a:off x="1295400" y="8484128"/>
              <a:ext cx="1676400" cy="107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03763">
                <a:alpha val="100000"/>
              </a:srgbClr>
            </a:gs>
            <a:gs pos="100000">
              <a:srgbClr val="50000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9678" y="494595"/>
            <a:ext cx="10348645" cy="9792405"/>
            <a:chOff x="0" y="0"/>
            <a:chExt cx="13798193" cy="13056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98193" cy="13056540"/>
            </a:xfrm>
            <a:custGeom>
              <a:avLst/>
              <a:gdLst/>
              <a:ahLst/>
              <a:cxnLst/>
              <a:rect l="l" t="t" r="r" b="b"/>
              <a:pathLst>
                <a:path w="13798193" h="13056540">
                  <a:moveTo>
                    <a:pt x="0" y="0"/>
                  </a:moveTo>
                  <a:lnTo>
                    <a:pt x="13798193" y="0"/>
                  </a:lnTo>
                  <a:lnTo>
                    <a:pt x="13798193" y="13056540"/>
                  </a:lnTo>
                  <a:lnTo>
                    <a:pt x="0" y="13056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3984647" y="6270723"/>
              <a:ext cx="3613873" cy="1545686"/>
            </a:xfrm>
            <a:custGeom>
              <a:avLst/>
              <a:gdLst/>
              <a:ahLst/>
              <a:cxnLst/>
              <a:rect l="l" t="t" r="r" b="b"/>
              <a:pathLst>
                <a:path w="3613873" h="1545686">
                  <a:moveTo>
                    <a:pt x="0" y="0"/>
                  </a:moveTo>
                  <a:lnTo>
                    <a:pt x="3613873" y="0"/>
                  </a:lnTo>
                  <a:lnTo>
                    <a:pt x="3613873" y="1545686"/>
                  </a:lnTo>
                  <a:lnTo>
                    <a:pt x="0" y="1545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185" r="-871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4543559" y="4570374"/>
              <a:ext cx="3054961" cy="1700349"/>
            </a:xfrm>
            <a:custGeom>
              <a:avLst/>
              <a:gdLst/>
              <a:ahLst/>
              <a:cxnLst/>
              <a:rect l="l" t="t" r="r" b="b"/>
              <a:pathLst>
                <a:path w="3054961" h="1700349">
                  <a:moveTo>
                    <a:pt x="0" y="0"/>
                  </a:moveTo>
                  <a:lnTo>
                    <a:pt x="3054961" y="0"/>
                  </a:lnTo>
                  <a:lnTo>
                    <a:pt x="3054961" y="1700349"/>
                  </a:lnTo>
                  <a:lnTo>
                    <a:pt x="0" y="1700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AutoShape 6"/>
            <p:cNvSpPr/>
            <p:nvPr/>
          </p:nvSpPr>
          <p:spPr>
            <a:xfrm flipH="1" flipV="1">
              <a:off x="7738416" y="4570374"/>
              <a:ext cx="0" cy="3290401"/>
            </a:xfrm>
            <a:prstGeom prst="line">
              <a:avLst/>
            </a:prstGeom>
            <a:ln w="63500" cap="flat">
              <a:solidFill>
                <a:srgbClr val="5D00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71606" y="4722774"/>
              <a:ext cx="4989379" cy="313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Disability </a:t>
              </a:r>
            </a:p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Community  </a:t>
              </a:r>
            </a:p>
            <a:p>
              <a:pPr algn="l">
                <a:lnSpc>
                  <a:spcPts val="6059"/>
                </a:lnSpc>
              </a:pPr>
              <a:r>
                <a:rPr lang="en-US" sz="6312" spc="-126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Coordinators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96" y="532688"/>
            <a:ext cx="2598455" cy="2450859"/>
            <a:chOff x="0" y="0"/>
            <a:chExt cx="3464606" cy="32678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434161"/>
              <a:ext cx="3464606" cy="833651"/>
              <a:chOff x="0" y="0"/>
              <a:chExt cx="507600" cy="1221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07600" cy="122138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2138">
                    <a:moveTo>
                      <a:pt x="61069" y="0"/>
                    </a:moveTo>
                    <a:lnTo>
                      <a:pt x="446531" y="0"/>
                    </a:lnTo>
                    <a:cubicBezTo>
                      <a:pt x="480258" y="0"/>
                      <a:pt x="507600" y="27342"/>
                      <a:pt x="507600" y="61069"/>
                    </a:cubicBezTo>
                    <a:lnTo>
                      <a:pt x="507600" y="61069"/>
                    </a:lnTo>
                    <a:cubicBezTo>
                      <a:pt x="507600" y="94797"/>
                      <a:pt x="480258" y="122138"/>
                      <a:pt x="446531" y="122138"/>
                    </a:cubicBezTo>
                    <a:lnTo>
                      <a:pt x="61069" y="122138"/>
                    </a:lnTo>
                    <a:cubicBezTo>
                      <a:pt x="27342" y="122138"/>
                      <a:pt x="0" y="94797"/>
                      <a:pt x="0" y="61069"/>
                    </a:cubicBezTo>
                    <a:lnTo>
                      <a:pt x="0" y="61069"/>
                    </a:lnTo>
                    <a:cubicBezTo>
                      <a:pt x="0" y="27342"/>
                      <a:pt x="27342" y="0"/>
                      <a:pt x="6106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42875"/>
                <a:ext cx="507600" cy="26501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701067" y="0"/>
              <a:ext cx="2321610" cy="232161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2499" r="-125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26579" y="2626837"/>
              <a:ext cx="3011447" cy="425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</a:pPr>
              <a:r>
                <a:rPr lang="en-US" sz="1865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Dr. Morgan Foster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92661" y="5774869"/>
            <a:ext cx="2625259" cy="2499374"/>
            <a:chOff x="0" y="0"/>
            <a:chExt cx="3500345" cy="333249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2465364"/>
              <a:ext cx="3500345" cy="867136"/>
              <a:chOff x="0" y="0"/>
              <a:chExt cx="507600" cy="12574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95697" y="2670044"/>
              <a:ext cx="2908951" cy="41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8"/>
                </a:lnSpc>
              </a:pPr>
              <a:r>
                <a:rPr lang="en-US" sz="1884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Erin Fogarty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577496" y="0"/>
              <a:ext cx="2345353" cy="234535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3128284" y="4378523"/>
            <a:ext cx="2705575" cy="670248"/>
            <a:chOff x="0" y="0"/>
            <a:chExt cx="507600" cy="1257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7600" cy="125747"/>
            </a:xfrm>
            <a:custGeom>
              <a:avLst/>
              <a:gdLst/>
              <a:ahLst/>
              <a:cxnLst/>
              <a:rect l="l" t="t" r="r" b="b"/>
              <a:pathLst>
                <a:path w="507600" h="125747">
                  <a:moveTo>
                    <a:pt x="62874" y="0"/>
                  </a:moveTo>
                  <a:lnTo>
                    <a:pt x="444727" y="0"/>
                  </a:lnTo>
                  <a:cubicBezTo>
                    <a:pt x="479451" y="0"/>
                    <a:pt x="507600" y="28149"/>
                    <a:pt x="507600" y="62874"/>
                  </a:cubicBezTo>
                  <a:lnTo>
                    <a:pt x="507600" y="62874"/>
                  </a:lnTo>
                  <a:cubicBezTo>
                    <a:pt x="507600" y="97598"/>
                    <a:pt x="479451" y="125747"/>
                    <a:pt x="444727" y="125747"/>
                  </a:cubicBezTo>
                  <a:lnTo>
                    <a:pt x="62874" y="125747"/>
                  </a:lnTo>
                  <a:cubicBezTo>
                    <a:pt x="28149" y="125747"/>
                    <a:pt x="0" y="97598"/>
                    <a:pt x="0" y="62874"/>
                  </a:cubicBezTo>
                  <a:lnTo>
                    <a:pt x="0" y="62874"/>
                  </a:lnTo>
                  <a:cubicBezTo>
                    <a:pt x="0" y="28149"/>
                    <a:pt x="28149" y="0"/>
                    <a:pt x="62874" y="0"/>
                  </a:cubicBezTo>
                  <a:close/>
                </a:path>
              </a:pathLst>
            </a:custGeom>
            <a:solidFill>
              <a:srgbClr val="99D0E7"/>
            </a:solidFill>
            <a:ln w="38100" cap="rnd">
              <a:solidFill>
                <a:srgbClr val="99D0E7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42875"/>
              <a:ext cx="507600" cy="2686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11976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42563" y="4530460"/>
            <a:ext cx="2477017" cy="33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194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Alexandra Venegas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574657" y="2472932"/>
            <a:ext cx="1812829" cy="181282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8492" b="-4150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51296" y="4107600"/>
            <a:ext cx="2675356" cy="2547069"/>
            <a:chOff x="0" y="0"/>
            <a:chExt cx="3567141" cy="339609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2512410"/>
              <a:ext cx="3567141" cy="883683"/>
              <a:chOff x="0" y="0"/>
              <a:chExt cx="507600" cy="12574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01340" y="2721722"/>
              <a:ext cx="2964461" cy="426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8"/>
                </a:lnSpc>
              </a:pPr>
              <a:r>
                <a:rPr lang="en-US" sz="192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Rosa Guel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588516" y="0"/>
              <a:ext cx="2390108" cy="239010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7885" b="-1688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577364" y="7582222"/>
            <a:ext cx="3903706" cy="2161677"/>
            <a:chOff x="0" y="0"/>
            <a:chExt cx="5204942" cy="28822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04942" cy="2882237"/>
            </a:xfrm>
            <a:custGeom>
              <a:avLst/>
              <a:gdLst/>
              <a:ahLst/>
              <a:cxnLst/>
              <a:rect l="l" t="t" r="r" b="b"/>
              <a:pathLst>
                <a:path w="5204942" h="2882237">
                  <a:moveTo>
                    <a:pt x="0" y="0"/>
                  </a:moveTo>
                  <a:lnTo>
                    <a:pt x="5204942" y="0"/>
                  </a:lnTo>
                  <a:lnTo>
                    <a:pt x="5204942" y="2882237"/>
                  </a:lnTo>
                  <a:lnTo>
                    <a:pt x="0" y="28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02774" y="762275"/>
              <a:ext cx="3525990" cy="142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7"/>
                </a:lnSpc>
              </a:pPr>
              <a:r>
                <a:rPr lang="en-US" sz="3119" b="1" dirty="0">
                  <a:solidFill>
                    <a:srgbClr val="FE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Contact Our </a:t>
              </a:r>
            </a:p>
            <a:p>
              <a:pPr algn="ctr">
                <a:lnSpc>
                  <a:spcPts val="4367"/>
                </a:lnSpc>
              </a:pPr>
              <a:r>
                <a:rPr lang="en-US" sz="3119" b="1" dirty="0">
                  <a:solidFill>
                    <a:srgbClr val="FE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Team!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517920" y="9093548"/>
            <a:ext cx="2625259" cy="650352"/>
            <a:chOff x="0" y="0"/>
            <a:chExt cx="3500345" cy="867136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500345" cy="867136"/>
              <a:chOff x="0" y="0"/>
              <a:chExt cx="507600" cy="12574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7600" cy="125747"/>
              </a:xfrm>
              <a:custGeom>
                <a:avLst/>
                <a:gdLst/>
                <a:ahLst/>
                <a:cxnLst/>
                <a:rect l="l" t="t" r="r" b="b"/>
                <a:pathLst>
                  <a:path w="507600" h="125747">
                    <a:moveTo>
                      <a:pt x="56299" y="0"/>
                    </a:moveTo>
                    <a:lnTo>
                      <a:pt x="451301" y="0"/>
                    </a:lnTo>
                    <a:cubicBezTo>
                      <a:pt x="482394" y="0"/>
                      <a:pt x="507600" y="25206"/>
                      <a:pt x="507600" y="56299"/>
                    </a:cubicBezTo>
                    <a:lnTo>
                      <a:pt x="507600" y="69448"/>
                    </a:lnTo>
                    <a:cubicBezTo>
                      <a:pt x="507600" y="84379"/>
                      <a:pt x="501669" y="98699"/>
                      <a:pt x="491110" y="109257"/>
                    </a:cubicBezTo>
                    <a:cubicBezTo>
                      <a:pt x="480552" y="119816"/>
                      <a:pt x="466232" y="125747"/>
                      <a:pt x="451301" y="125747"/>
                    </a:cubicBezTo>
                    <a:lnTo>
                      <a:pt x="56299" y="125747"/>
                    </a:lnTo>
                    <a:cubicBezTo>
                      <a:pt x="41368" y="125747"/>
                      <a:pt x="27048" y="119816"/>
                      <a:pt x="16490" y="109257"/>
                    </a:cubicBezTo>
                    <a:cubicBezTo>
                      <a:pt x="5931" y="98699"/>
                      <a:pt x="0" y="84379"/>
                      <a:pt x="0" y="69448"/>
                    </a:cubicBezTo>
                    <a:lnTo>
                      <a:pt x="0" y="56299"/>
                    </a:lnTo>
                    <a:cubicBezTo>
                      <a:pt x="0" y="41368"/>
                      <a:pt x="5931" y="27048"/>
                      <a:pt x="16490" y="16490"/>
                    </a:cubicBezTo>
                    <a:cubicBezTo>
                      <a:pt x="27048" y="5931"/>
                      <a:pt x="41368" y="0"/>
                      <a:pt x="56299" y="0"/>
                    </a:cubicBezTo>
                    <a:close/>
                  </a:path>
                </a:pathLst>
              </a:custGeom>
              <a:solidFill>
                <a:srgbClr val="99D0E7"/>
              </a:solidFill>
              <a:ln w="38100" cap="rnd">
                <a:solidFill>
                  <a:srgbClr val="99D0E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42875"/>
                <a:ext cx="507600" cy="26862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11976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95697" y="204680"/>
              <a:ext cx="2908951" cy="41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8"/>
                </a:lnSpc>
              </a:pPr>
              <a:r>
                <a:rPr lang="en-US" sz="1884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Olu Motoni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778047" y="6952024"/>
            <a:ext cx="1981100" cy="19811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5865" r="-5865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3357427" y="593442"/>
            <a:ext cx="4059963" cy="4059963"/>
          </a:xfrm>
          <a:custGeom>
            <a:avLst/>
            <a:gdLst/>
            <a:ahLst/>
            <a:cxnLst/>
            <a:rect l="l" t="t" r="r" b="b"/>
            <a:pathLst>
              <a:path w="4059963" h="4059963">
                <a:moveTo>
                  <a:pt x="0" y="0"/>
                </a:moveTo>
                <a:lnTo>
                  <a:pt x="4059962" y="0"/>
                </a:lnTo>
                <a:lnTo>
                  <a:pt x="4059962" y="4059963"/>
                </a:lnTo>
                <a:lnTo>
                  <a:pt x="0" y="40599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1" name="TextBox 41"/>
          <p:cNvSpPr txBox="1"/>
          <p:nvPr/>
        </p:nvSpPr>
        <p:spPr>
          <a:xfrm>
            <a:off x="3679580" y="1070265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morgan.foster@ag.tamu.edu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465476" y="6211933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erin.fogarty@ag.tamu.edu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907013" y="4408225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rosa.guel@ag.tamu.edu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51296" y="2738367"/>
            <a:ext cx="6693300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alexandra.venegas@ag.tamu.edu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143179" y="7703887"/>
            <a:ext cx="5221813" cy="44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olu.motoni@ag.tamu.edu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821479" y="8372221"/>
            <a:ext cx="767622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NORTH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22801" y="6860086"/>
            <a:ext cx="732345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SOUTH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39617" y="5216664"/>
            <a:ext cx="957020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CENTRAL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29586" y="3325109"/>
            <a:ext cx="1638873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COASTAL, WEST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577707" y="9867725"/>
            <a:ext cx="505685" cy="29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EAST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0EEA091-12BA-4860-3801-671E1C0DE6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3652" r="5701" b="35340"/>
          <a:stretch>
            <a:fillRect/>
          </a:stretch>
        </p:blipFill>
        <p:spPr>
          <a:xfrm>
            <a:off x="3564998" y="2455741"/>
            <a:ext cx="1822487" cy="184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8904"/>
            <a:ext cx="8453231" cy="10749170"/>
            <a:chOff x="0" y="0"/>
            <a:chExt cx="2226365" cy="2831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6365" cy="2831057"/>
            </a:xfrm>
            <a:custGeom>
              <a:avLst/>
              <a:gdLst/>
              <a:ahLst/>
              <a:cxnLst/>
              <a:rect l="l" t="t" r="r" b="b"/>
              <a:pathLst>
                <a:path w="2226365" h="2831057">
                  <a:moveTo>
                    <a:pt x="0" y="0"/>
                  </a:moveTo>
                  <a:lnTo>
                    <a:pt x="2226365" y="0"/>
                  </a:lnTo>
                  <a:lnTo>
                    <a:pt x="2226365" y="2831057"/>
                  </a:lnTo>
                  <a:lnTo>
                    <a:pt x="0" y="2831057"/>
                  </a:ln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26365" cy="2869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67" y="1699103"/>
            <a:ext cx="6984882" cy="6609445"/>
            <a:chOff x="0" y="0"/>
            <a:chExt cx="9313176" cy="8812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13176" cy="8812593"/>
            </a:xfrm>
            <a:custGeom>
              <a:avLst/>
              <a:gdLst/>
              <a:ahLst/>
              <a:cxnLst/>
              <a:rect l="l" t="t" r="r" b="b"/>
              <a:pathLst>
                <a:path w="9313176" h="8812593">
                  <a:moveTo>
                    <a:pt x="0" y="0"/>
                  </a:moveTo>
                  <a:lnTo>
                    <a:pt x="9313176" y="0"/>
                  </a:lnTo>
                  <a:lnTo>
                    <a:pt x="9313176" y="8812593"/>
                  </a:lnTo>
                  <a:lnTo>
                    <a:pt x="0" y="8812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51224" y="4232464"/>
              <a:ext cx="2439206" cy="1043270"/>
            </a:xfrm>
            <a:custGeom>
              <a:avLst/>
              <a:gdLst/>
              <a:ahLst/>
              <a:cxnLst/>
              <a:rect l="l" t="t" r="r" b="b"/>
              <a:pathLst>
                <a:path w="2439206" h="1043270">
                  <a:moveTo>
                    <a:pt x="0" y="0"/>
                  </a:moveTo>
                  <a:lnTo>
                    <a:pt x="2439206" y="0"/>
                  </a:lnTo>
                  <a:lnTo>
                    <a:pt x="2439206" y="1043270"/>
                  </a:lnTo>
                  <a:lnTo>
                    <a:pt x="0" y="104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185" r="-871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3228465" y="3084802"/>
              <a:ext cx="2061965" cy="1147661"/>
            </a:xfrm>
            <a:custGeom>
              <a:avLst/>
              <a:gdLst/>
              <a:ahLst/>
              <a:cxnLst/>
              <a:rect l="l" t="t" r="r" b="b"/>
              <a:pathLst>
                <a:path w="2061965" h="1147661">
                  <a:moveTo>
                    <a:pt x="0" y="0"/>
                  </a:moveTo>
                  <a:lnTo>
                    <a:pt x="2061965" y="0"/>
                  </a:lnTo>
                  <a:lnTo>
                    <a:pt x="2061965" y="1147662"/>
                  </a:lnTo>
                  <a:lnTo>
                    <a:pt x="0" y="1147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AutoShape 9"/>
            <p:cNvSpPr/>
            <p:nvPr/>
          </p:nvSpPr>
          <p:spPr>
            <a:xfrm flipH="1" flipV="1">
              <a:off x="5384854" y="3084802"/>
              <a:ext cx="0" cy="2220877"/>
            </a:xfrm>
            <a:prstGeom prst="line">
              <a:avLst/>
            </a:prstGeom>
            <a:ln w="42860" cap="flat">
              <a:solidFill>
                <a:srgbClr val="5D00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609743" y="3189577"/>
              <a:ext cx="3367613" cy="2116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Disability </a:t>
              </a:r>
            </a:p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Community  </a:t>
              </a:r>
            </a:p>
            <a:p>
              <a:pPr algn="l">
                <a:lnSpc>
                  <a:spcPts val="4090"/>
                </a:lnSpc>
              </a:pPr>
              <a:r>
                <a:rPr lang="en-US" sz="4260" spc="-85" dirty="0">
                  <a:solidFill>
                    <a:srgbClr val="2A2E30"/>
                  </a:solidFill>
                  <a:latin typeface="Oswald"/>
                  <a:ea typeface="Oswald"/>
                  <a:cs typeface="Oswald"/>
                  <a:sym typeface="Oswald"/>
                </a:rPr>
                <a:t>Coordinators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0" y="1773945"/>
            <a:ext cx="8499730" cy="164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5"/>
              </a:lnSpc>
            </a:pPr>
            <a:r>
              <a:rPr lang="en-US" sz="4082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8,000+ </a:t>
            </a:r>
          </a:p>
          <a:p>
            <a:pPr algn="l">
              <a:lnSpc>
                <a:spcPts val="3707"/>
              </a:lnSpc>
              <a:spcBef>
                <a:spcPct val="0"/>
              </a:spcBef>
            </a:pPr>
            <a:r>
              <a:rPr lang="en-US" sz="2648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participants served through educational trainings, outreach, webinars, and community engagement.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99444" y="3734039"/>
            <a:ext cx="4585019" cy="316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Aging and IDD service providers,  caregivers, and self-advocates have received educational information and resources through our virtual webinar series.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41054" y="3767754"/>
            <a:ext cx="3801708" cy="358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Educational trainings on disability-related topics such as mental wellness, accessible healthcare, workplace preparation, youth programs, and others.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99445" y="7519573"/>
            <a:ext cx="4585019" cy="232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Extension professionals trained on recommendations for accessible Extension programming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41054" y="7700769"/>
            <a:ext cx="3801708" cy="21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2,000 + 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Contacts </a:t>
            </a:r>
          </a:p>
          <a:p>
            <a:pPr algn="l">
              <a:lnSpc>
                <a:spcPts val="5179"/>
              </a:lnSpc>
            </a:pPr>
            <a:r>
              <a:rPr lang="en-US" sz="3699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500+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A3161"/>
                </a:solidFill>
                <a:latin typeface="Montserrat"/>
                <a:ea typeface="Montserrat"/>
                <a:cs typeface="Montserrat"/>
                <a:sym typeface="Montserrat"/>
              </a:rPr>
              <a:t>Community partners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15400" y="641228"/>
            <a:ext cx="8367756" cy="89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  <a:spcBef>
                <a:spcPct val="0"/>
              </a:spcBef>
            </a:pPr>
            <a:r>
              <a:rPr lang="en-US" sz="522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Impact Highlights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5130" y="6558978"/>
            <a:ext cx="5352222" cy="939248"/>
            <a:chOff x="0" y="0"/>
            <a:chExt cx="1409639" cy="247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5130" y="7904073"/>
            <a:ext cx="5352222" cy="939248"/>
            <a:chOff x="0" y="0"/>
            <a:chExt cx="1409639" cy="247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67426" y="6558978"/>
            <a:ext cx="5352222" cy="939248"/>
            <a:chOff x="0" y="0"/>
            <a:chExt cx="1409639" cy="247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67426" y="7904073"/>
            <a:ext cx="5352222" cy="939248"/>
            <a:chOff x="0" y="0"/>
            <a:chExt cx="1409639" cy="2473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99723" y="6558978"/>
            <a:ext cx="5352222" cy="939248"/>
            <a:chOff x="0" y="0"/>
            <a:chExt cx="1409639" cy="2473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00648" y="7904073"/>
            <a:ext cx="5352222" cy="939248"/>
            <a:chOff x="0" y="0"/>
            <a:chExt cx="1409639" cy="2473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09639" cy="247374"/>
            </a:xfrm>
            <a:custGeom>
              <a:avLst/>
              <a:gdLst/>
              <a:ahLst/>
              <a:cxnLst/>
              <a:rect l="l" t="t" r="r" b="b"/>
              <a:pathLst>
                <a:path w="1409639" h="247374">
                  <a:moveTo>
                    <a:pt x="73771" y="0"/>
                  </a:moveTo>
                  <a:lnTo>
                    <a:pt x="1335868" y="0"/>
                  </a:lnTo>
                  <a:cubicBezTo>
                    <a:pt x="1376610" y="0"/>
                    <a:pt x="1409639" y="33028"/>
                    <a:pt x="1409639" y="73771"/>
                  </a:cubicBezTo>
                  <a:lnTo>
                    <a:pt x="1409639" y="173603"/>
                  </a:lnTo>
                  <a:cubicBezTo>
                    <a:pt x="1409639" y="214346"/>
                    <a:pt x="1376610" y="247374"/>
                    <a:pt x="1335868" y="247374"/>
                  </a:cubicBezTo>
                  <a:lnTo>
                    <a:pt x="73771" y="247374"/>
                  </a:lnTo>
                  <a:cubicBezTo>
                    <a:pt x="33028" y="247374"/>
                    <a:pt x="0" y="214346"/>
                    <a:pt x="0" y="173603"/>
                  </a:cubicBezTo>
                  <a:lnTo>
                    <a:pt x="0" y="73771"/>
                  </a:lnTo>
                  <a:cubicBezTo>
                    <a:pt x="0" y="33028"/>
                    <a:pt x="33028" y="0"/>
                    <a:pt x="73771" y="0"/>
                  </a:cubicBezTo>
                  <a:close/>
                </a:path>
              </a:pathLst>
            </a:custGeom>
            <a:solidFill>
              <a:srgbClr val="5D002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09639" cy="285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374191"/>
            <a:ext cx="16524170" cy="350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Resources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individuals with IDD, family members, and professionals.</a:t>
            </a:r>
          </a:p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Educational trainings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technical assistance on disability-related topics and accessible programming guidelines. </a:t>
            </a:r>
          </a:p>
          <a:p>
            <a:pPr marL="641282" lvl="1" indent="-320641" algn="l">
              <a:lnSpc>
                <a:spcPts val="5673"/>
              </a:lnSpc>
              <a:buFont typeface="Arial"/>
              <a:buChar char="•"/>
            </a:pPr>
            <a:r>
              <a:rPr lang="en-US" sz="2970" b="1" dirty="0">
                <a:solidFill>
                  <a:srgbClr val="0A316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Collaborations</a:t>
            </a:r>
            <a:r>
              <a:rPr lang="en-US" sz="297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with disability partners to make meaningful connections with individuals with IDD and families in the community.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69590" y="652154"/>
            <a:ext cx="9742962" cy="95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spc="-88" dirty="0">
                <a:solidFill>
                  <a:srgbClr val="FFFFFF"/>
                </a:solidFill>
                <a:latin typeface="Waffle Soft"/>
                <a:ea typeface="Waffle Soft"/>
                <a:cs typeface="Waffle Soft"/>
                <a:sym typeface="Waffle Soft"/>
              </a:rPr>
              <a:t>Key Program Areas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5207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Health &amp; Wellness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5207" y="8069725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Employment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28429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Gardening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28429" y="8106126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Outreach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00648" y="6761031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Trainings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00648" y="8069725"/>
            <a:ext cx="5191219" cy="4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dirty="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612571" y="2463276"/>
            <a:ext cx="10810907" cy="718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Deep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connections to local communities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through county Extension agents and community partners 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Statewide Expansion of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outreach and education</a:t>
            </a:r>
          </a:p>
          <a:p>
            <a:pPr algn="l">
              <a:lnSpc>
                <a:spcPts val="4769"/>
              </a:lnSpc>
            </a:pPr>
            <a:endParaRPr lang="en-US" sz="340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Ability to </a:t>
            </a: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collect information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provide data-driven and evidence-based strategies 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35494" lvl="1" indent="-367747" algn="l">
              <a:lnSpc>
                <a:spcPts val="4769"/>
              </a:lnSpc>
              <a:buFont typeface="Arial"/>
              <a:buChar char="•"/>
            </a:pPr>
            <a:r>
              <a:rPr lang="en-US" sz="340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</a:t>
            </a:r>
            <a:r>
              <a:rPr lang="en-US" sz="340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federal and state aging initiatives</a:t>
            </a:r>
          </a:p>
          <a:p>
            <a:pPr algn="l">
              <a:lnSpc>
                <a:spcPts val="4769"/>
              </a:lnSpc>
            </a:pPr>
            <a:endParaRPr lang="en-US" sz="340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140638" y="3476169"/>
            <a:ext cx="6118662" cy="4114800"/>
          </a:xfrm>
          <a:custGeom>
            <a:avLst/>
            <a:gdLst/>
            <a:ahLst/>
            <a:cxnLst/>
            <a:rect l="l" t="t" r="r" b="b"/>
            <a:pathLst>
              <a:path w="6118662" h="4114800">
                <a:moveTo>
                  <a:pt x="0" y="0"/>
                </a:moveTo>
                <a:lnTo>
                  <a:pt x="6118662" y="0"/>
                </a:lnTo>
                <a:lnTo>
                  <a:pt x="6118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DCCs as Connectors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6674" y="447958"/>
            <a:ext cx="12549226" cy="1321911"/>
            <a:chOff x="0" y="0"/>
            <a:chExt cx="3305146" cy="3481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05146" cy="348158"/>
            </a:xfrm>
            <a:custGeom>
              <a:avLst/>
              <a:gdLst/>
              <a:ahLst/>
              <a:cxnLst/>
              <a:rect l="l" t="t" r="r" b="b"/>
              <a:pathLst>
                <a:path w="3305146" h="348158">
                  <a:moveTo>
                    <a:pt x="31463" y="0"/>
                  </a:moveTo>
                  <a:lnTo>
                    <a:pt x="3273683" y="0"/>
                  </a:lnTo>
                  <a:cubicBezTo>
                    <a:pt x="3291060" y="0"/>
                    <a:pt x="3305146" y="14087"/>
                    <a:pt x="3305146" y="31463"/>
                  </a:cubicBezTo>
                  <a:lnTo>
                    <a:pt x="3305146" y="316694"/>
                  </a:lnTo>
                  <a:cubicBezTo>
                    <a:pt x="3305146" y="334071"/>
                    <a:pt x="3291060" y="348158"/>
                    <a:pt x="3273683" y="348158"/>
                  </a:cubicBezTo>
                  <a:lnTo>
                    <a:pt x="31463" y="348158"/>
                  </a:lnTo>
                  <a:cubicBezTo>
                    <a:pt x="14087" y="348158"/>
                    <a:pt x="0" y="334071"/>
                    <a:pt x="0" y="316694"/>
                  </a:cubicBezTo>
                  <a:lnTo>
                    <a:pt x="0" y="31463"/>
                  </a:lnTo>
                  <a:cubicBezTo>
                    <a:pt x="0" y="14087"/>
                    <a:pt x="14087" y="0"/>
                    <a:pt x="31463" y="0"/>
                  </a:cubicBezTo>
                  <a:close/>
                </a:path>
              </a:pathLst>
            </a:custGeom>
            <a:solidFill>
              <a:srgbClr val="0A316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05146" cy="386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1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7517799" y="7088046"/>
            <a:ext cx="435605" cy="0"/>
          </a:xfrm>
          <a:prstGeom prst="line">
            <a:avLst/>
          </a:prstGeom>
          <a:ln w="28575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508729" y="1967802"/>
            <a:ext cx="11668511" cy="772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3"/>
              </a:lnSpc>
            </a:pPr>
            <a:endParaRPr dirty="0"/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Connection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local communities.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 feedback 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programmatic efforts.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Share</a:t>
            </a: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resources and data on aging services. 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59569" lvl="1" indent="-429785" algn="l">
              <a:lnSpc>
                <a:spcPts val="5573"/>
              </a:lnSpc>
              <a:buFont typeface="Arial"/>
              <a:buChar char="•"/>
            </a:pPr>
            <a:r>
              <a:rPr lang="en-US" sz="398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avoid duplication of efforts.</a:t>
            </a:r>
          </a:p>
          <a:p>
            <a:pPr algn="l">
              <a:lnSpc>
                <a:spcPts val="5573"/>
              </a:lnSpc>
            </a:pPr>
            <a:endParaRPr lang="en-US" sz="398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012552" y="3094270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612571" y="645122"/>
            <a:ext cx="9742962" cy="94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60"/>
              </a:lnSpc>
            </a:pPr>
            <a:r>
              <a:rPr lang="en-US" sz="6344" b="1" spc="-88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TARC as Connectors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8" ma:contentTypeDescription="Create a new document." ma:contentTypeScope="" ma:versionID="9157195ebd4917b74c1b3fc009558627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eaf4a641d5af77e675e864ed9a32e894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106b88-8fa6-4ee4-9e5b-436c974846f3}" ma:internalName="TaxCatchAll" ma:showField="CatchAllData" ma:web="d902411c-329d-4ca8-93b0-a814687329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2411c-329d-4ca8-93b0-a814687329f5" xsi:nil="true"/>
    <lcf76f155ced4ddcb4097134ff3c332f xmlns="e2880697-2bec-4e03-b837-fe5388ce9f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DEED51-71C4-4D34-94E9-9DD1438D377A}"/>
</file>

<file path=customXml/itemProps2.xml><?xml version="1.0" encoding="utf-8"?>
<ds:datastoreItem xmlns:ds="http://schemas.openxmlformats.org/officeDocument/2006/customXml" ds:itemID="{992C452F-9B6A-47D9-977D-F4E8D1FC1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CCAAD-6E53-4C9B-A5DD-630DEA93B51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954fc912-2cb9-4d8b-9574-264a4ac0c092"/>
    <ds:schemaRef ds:uri="74e4f385-7e52-4324-9e2d-62db573588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381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Aptos</vt:lpstr>
      <vt:lpstr>Open Sans</vt:lpstr>
      <vt:lpstr>Montserrat</vt:lpstr>
      <vt:lpstr>Oswald</vt:lpstr>
      <vt:lpstr>Montserrat Bold</vt:lpstr>
      <vt:lpstr>Arial</vt:lpstr>
      <vt:lpstr>Waffle 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TARC Meeting 9.10.25</dc:title>
  <dc:creator>Alexandra Venegas</dc:creator>
  <cp:lastModifiedBy>Alexandra Venegas</cp:lastModifiedBy>
  <cp:revision>4</cp:revision>
  <dcterms:created xsi:type="dcterms:W3CDTF">2006-08-16T00:00:00Z</dcterms:created>
  <dcterms:modified xsi:type="dcterms:W3CDTF">2026-02-02T17:30:47Z</dcterms:modified>
  <dc:identifier>DAGylYIhHW0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