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608" r:id="rId5"/>
    <p:sldId id="609" r:id="rId6"/>
    <p:sldId id="610" r:id="rId7"/>
    <p:sldId id="617" r:id="rId8"/>
    <p:sldId id="613" r:id="rId9"/>
    <p:sldId id="616" r:id="rId10"/>
    <p:sldId id="620" r:id="rId11"/>
    <p:sldId id="621" r:id="rId12"/>
    <p:sldId id="622" r:id="rId13"/>
    <p:sldId id="611" r:id="rId14"/>
    <p:sldId id="614" r:id="rId15"/>
    <p:sldId id="618" r:id="rId16"/>
    <p:sldId id="619" r:id="rId17"/>
    <p:sldId id="623" r:id="rId18"/>
    <p:sldId id="624" r:id="rId19"/>
    <p:sldId id="625" r:id="rId20"/>
    <p:sldId id="626" r:id="rId21"/>
    <p:sldId id="627" r:id="rId22"/>
    <p:sldId id="612" r:id="rId23"/>
    <p:sldId id="615" r:id="rId24"/>
    <p:sldId id="628" r:id="rId25"/>
    <p:sldId id="629" r:id="rId26"/>
    <p:sldId id="630" r:id="rId27"/>
    <p:sldId id="631"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178"/>
    <a:srgbClr val="0079A6"/>
    <a:srgbClr val="28AADA"/>
    <a:srgbClr val="2D6823"/>
    <a:srgbClr val="9A0000"/>
    <a:srgbClr val="000000"/>
    <a:srgbClr val="1E4517"/>
    <a:srgbClr val="313131"/>
    <a:srgbClr val="00A1DE"/>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7FA03-8D35-469E-8318-049330E61BD9}" v="2" dt="2026-02-04T12:52:09.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autoAdjust="0"/>
    <p:restoredTop sz="89713" autoAdjust="0"/>
  </p:normalViewPr>
  <p:slideViewPr>
    <p:cSldViewPr showGuides="1">
      <p:cViewPr varScale="1">
        <p:scale>
          <a:sx n="102" d="100"/>
          <a:sy n="102" d="100"/>
        </p:scale>
        <p:origin x="20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3" tIns="46662" rIns="93323" bIns="46662" rtlCol="0"/>
          <a:lstStyle>
            <a:lvl1pPr algn="l">
              <a:defRPr sz="1200"/>
            </a:lvl1pPr>
          </a:lstStyle>
          <a:p>
            <a:endParaRPr lang="en-GB"/>
          </a:p>
        </p:txBody>
      </p:sp>
      <p:sp>
        <p:nvSpPr>
          <p:cNvPr id="3" name="Date Placeholder 2"/>
          <p:cNvSpPr>
            <a:spLocks noGrp="1"/>
          </p:cNvSpPr>
          <p:nvPr>
            <p:ph type="dt" idx="1"/>
          </p:nvPr>
        </p:nvSpPr>
        <p:spPr>
          <a:xfrm>
            <a:off x="3978132" y="1"/>
            <a:ext cx="3043343" cy="465455"/>
          </a:xfrm>
          <a:prstGeom prst="rect">
            <a:avLst/>
          </a:prstGeom>
        </p:spPr>
        <p:txBody>
          <a:bodyPr vert="horz" lIns="93323" tIns="46662" rIns="93323" bIns="46662" rtlCol="0"/>
          <a:lstStyle>
            <a:lvl1pPr algn="r">
              <a:defRPr sz="1200"/>
            </a:lvl1pPr>
          </a:lstStyle>
          <a:p>
            <a:fld id="{0BA5BBE4-AEA3-489A-A28E-0C2FAF2506E3}" type="datetimeFigureOut">
              <a:rPr lang="en-US" smtClean="0"/>
              <a:pPr/>
              <a:t>2/4/26</a:t>
            </a:fld>
            <a:endParaRPr lang="en-GB"/>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3" tIns="46662" rIns="93323" bIns="46662" rtlCol="0" anchor="ctr"/>
          <a:lstStyle/>
          <a:p>
            <a:endParaRPr lang="en-GB"/>
          </a:p>
        </p:txBody>
      </p:sp>
      <p:sp>
        <p:nvSpPr>
          <p:cNvPr id="5" name="Notes Placeholder 4"/>
          <p:cNvSpPr>
            <a:spLocks noGrp="1"/>
          </p:cNvSpPr>
          <p:nvPr>
            <p:ph type="body" sz="quarter" idx="3"/>
          </p:nvPr>
        </p:nvSpPr>
        <p:spPr>
          <a:xfrm>
            <a:off x="702310" y="4421822"/>
            <a:ext cx="5618480" cy="4189095"/>
          </a:xfrm>
          <a:prstGeom prst="rect">
            <a:avLst/>
          </a:prstGeom>
        </p:spPr>
        <p:txBody>
          <a:bodyPr vert="horz" lIns="93323" tIns="46662" rIns="93323"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5455"/>
          </a:xfrm>
          <a:prstGeom prst="rect">
            <a:avLst/>
          </a:prstGeom>
        </p:spPr>
        <p:txBody>
          <a:bodyPr vert="horz" lIns="93323" tIns="46662" rIns="93323"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3" tIns="46662" rIns="93323" bIns="46662" rtlCol="0" anchor="b"/>
          <a:lstStyle>
            <a:lvl1pPr algn="r">
              <a:defRPr sz="12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1672" y="1640793"/>
            <a:ext cx="6333928" cy="721407"/>
          </a:xfrm>
        </p:spPr>
        <p:txBody>
          <a:bodyPr>
            <a:noAutofit/>
          </a:bodyPr>
          <a:lstStyle>
            <a:lvl1pPr>
              <a:defRPr sz="3800">
                <a:solidFill>
                  <a:schemeClr val="accent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1000" y="5943600"/>
            <a:ext cx="5342880" cy="609600"/>
          </a:xfrm>
        </p:spPr>
        <p:txBody>
          <a:bodyPr>
            <a:normAutofit/>
          </a:bodyPr>
          <a:lstStyle>
            <a:lvl1pPr marL="0" indent="0" algn="l">
              <a:lnSpc>
                <a:spcPct val="120000"/>
              </a:lnSpc>
              <a:spcBef>
                <a:spcPts val="0"/>
              </a:spcBef>
              <a:spcAft>
                <a:spcPts val="0"/>
              </a:spcAft>
              <a:buNone/>
              <a:defRPr sz="1400"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A6CD22C2-34E4-14F6-3D9E-7BCDE1922B3A}"/>
              </a:ext>
            </a:extLst>
          </p:cNvPr>
          <p:cNvPicPr>
            <a:picLocks noGrp="1" noRot="1" noMove="1" noResize="1" noEditPoints="1" noAdjustHandles="1" noChangeArrowheads="1" noChangeShapeType="1" noCrop="1"/>
          </p:cNvPicPr>
          <p:nvPr userDrawn="1"/>
        </p:nvPicPr>
        <p:blipFill>
          <a:blip r:embed="rId2">
            <a:alphaModFix amt="87000"/>
            <a:extLst>
              <a:ext uri="{BEBA8EAE-BF5A-486C-A8C5-ECC9F3942E4B}">
                <a14:imgProps xmlns:a14="http://schemas.microsoft.com/office/drawing/2010/main">
                  <a14:imgLayer r:embed="rId3">
                    <a14:imgEffect>
                      <a14:brightnessContrast contrast="-4000"/>
                    </a14:imgEffect>
                  </a14:imgLayer>
                </a14:imgProps>
              </a:ext>
            </a:extLst>
          </a:blip>
          <a:stretch>
            <a:fillRect/>
          </a:stretch>
        </p:blipFill>
        <p:spPr>
          <a:xfrm>
            <a:off x="371672" y="304800"/>
            <a:ext cx="3319462" cy="72354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538285"/>
            <a:ext cx="8415313" cy="4248169"/>
          </a:xfrm>
        </p:spPr>
        <p:txBody>
          <a:bodyPr anchor="t">
            <a:noAutofit/>
          </a:bodyPr>
          <a:lstStyle>
            <a:lvl1pPr algn="l">
              <a:defRPr sz="4800" b="0" cap="none" baseline="0">
                <a:solidFill>
                  <a:schemeClr val="accent2"/>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6737" y="1671636"/>
            <a:ext cx="2776504" cy="4248169"/>
          </a:xfrm>
        </p:spPr>
        <p:txBody>
          <a:bodyPr anchor="t">
            <a:noAutofit/>
          </a:bodyPr>
          <a:lstStyle>
            <a:lvl1pPr algn="l">
              <a:defRPr sz="3600" b="0" cap="none" baseline="0">
                <a:solidFill>
                  <a:schemeClr val="accent2"/>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492875"/>
            <a:ext cx="2133600" cy="365125"/>
          </a:xfrm>
          <a:prstGeom prst="rect">
            <a:avLst/>
          </a:prstGeom>
        </p:spPr>
        <p:txBody>
          <a:bodyPr/>
          <a:lstStyle/>
          <a:p>
            <a:fld id="{D1EA6C34-1021-4459-8D39-8AC8D5272664}" type="datetime1">
              <a:rPr lang="en-US" smtClean="0">
                <a:solidFill>
                  <a:prstClr val="white"/>
                </a:solidFill>
              </a:rPr>
              <a:t>2/4/26</a:t>
            </a:fld>
            <a:endParaRPr lang="en-US">
              <a:solidFill>
                <a:prstClr val="white"/>
              </a:solidFill>
            </a:endParaRPr>
          </a:p>
        </p:txBody>
      </p:sp>
      <p:sp>
        <p:nvSpPr>
          <p:cNvPr id="4" name="Footer Placeholder 3"/>
          <p:cNvSpPr>
            <a:spLocks noGrp="1"/>
          </p:cNvSpPr>
          <p:nvPr>
            <p:ph type="ftr" sz="quarter" idx="11"/>
          </p:nvPr>
        </p:nvSpPr>
        <p:spPr>
          <a:xfrm>
            <a:off x="3124200" y="6492875"/>
            <a:ext cx="2895600" cy="365125"/>
          </a:xfrm>
          <a:prstGeom prst="rect">
            <a:avLst/>
          </a:prstGeom>
        </p:spPr>
        <p:txBody>
          <a:bodyPr/>
          <a:lstStyle/>
          <a:p>
            <a:r>
              <a:rPr lang="en-US">
                <a:solidFill>
                  <a:prstClr val="white"/>
                </a:solidFill>
              </a:rPr>
              <a:t>US States with Counties</a:t>
            </a:r>
          </a:p>
        </p:txBody>
      </p:sp>
      <p:sp>
        <p:nvSpPr>
          <p:cNvPr id="5" name="Slide Number Placeholder 4"/>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420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5615" y="1685568"/>
            <a:ext cx="2772000" cy="2672126"/>
          </a:xfrm>
        </p:spPr>
        <p:txBody>
          <a:bodyPr/>
          <a:lstStyle>
            <a:lvl1pPr>
              <a:defRPr>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400" b="0">
                <a:solidFill>
                  <a:srgbClr val="57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pic>
        <p:nvPicPr>
          <p:cNvPr id="4" name="Picture 3">
            <a:extLst>
              <a:ext uri="{FF2B5EF4-FFF2-40B4-BE49-F238E27FC236}">
                <a16:creationId xmlns:a16="http://schemas.microsoft.com/office/drawing/2014/main" id="{657DF2C0-CD0E-505D-02F2-290150B3FEBB}"/>
              </a:ext>
            </a:extLst>
          </p:cNvPr>
          <p:cNvPicPr>
            <a:picLocks noGrp="1" noRot="1" noMove="1" noResize="1" noEditPoints="1" noAdjustHandles="1" noChangeArrowheads="1" noChangeShapeType="1" noCrop="1"/>
          </p:cNvPicPr>
          <p:nvPr userDrawn="1"/>
        </p:nvPicPr>
        <p:blipFill>
          <a:blip r:embed="rId2">
            <a:alphaModFix amt="87000"/>
            <a:extLst>
              <a:ext uri="{BEBA8EAE-BF5A-486C-A8C5-ECC9F3942E4B}">
                <a14:imgProps xmlns:a14="http://schemas.microsoft.com/office/drawing/2010/main">
                  <a14:imgLayer r:embed="rId3">
                    <a14:imgEffect>
                      <a14:brightnessContrast contrast="-4000"/>
                    </a14:imgEffect>
                  </a14:imgLayer>
                </a14:imgProps>
              </a:ext>
            </a:extLst>
          </a:blip>
          <a:stretch>
            <a:fillRect/>
          </a:stretch>
        </p:blipFill>
        <p:spPr>
          <a:xfrm>
            <a:off x="375615" y="275242"/>
            <a:ext cx="3319462" cy="723543"/>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21838" y="1093317"/>
            <a:ext cx="4878856" cy="1549865"/>
          </a:xfrm>
        </p:spPr>
        <p:txBody>
          <a:bodyPr/>
          <a:lstStyle>
            <a:lvl1pPr>
              <a:defRPr>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600" b="0">
                <a:solidFill>
                  <a:srgbClr val="57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pic>
        <p:nvPicPr>
          <p:cNvPr id="4" name="Picture 3">
            <a:extLst>
              <a:ext uri="{FF2B5EF4-FFF2-40B4-BE49-F238E27FC236}">
                <a16:creationId xmlns:a16="http://schemas.microsoft.com/office/drawing/2014/main" id="{AF26B4E3-720E-78E3-6D1F-533937F99EBE}"/>
              </a:ext>
            </a:extLst>
          </p:cNvPr>
          <p:cNvPicPr>
            <a:picLocks noGrp="1" noRot="1" noMove="1" noResize="1" noEditPoints="1" noAdjustHandles="1" noChangeArrowheads="1" noChangeShapeType="1" noCrop="1"/>
          </p:cNvPicPr>
          <p:nvPr userDrawn="1"/>
        </p:nvPicPr>
        <p:blipFill>
          <a:blip r:embed="rId2">
            <a:alphaModFix amt="87000"/>
            <a:extLst>
              <a:ext uri="{BEBA8EAE-BF5A-486C-A8C5-ECC9F3942E4B}">
                <a14:imgProps xmlns:a14="http://schemas.microsoft.com/office/drawing/2010/main">
                  <a14:imgLayer r:embed="rId3">
                    <a14:imgEffect>
                      <a14:brightnessContrast contrast="-4000"/>
                    </a14:imgEffect>
                  </a14:imgLayer>
                </a14:imgProps>
              </a:ext>
            </a:extLst>
          </a:blip>
          <a:stretch>
            <a:fillRect/>
          </a:stretch>
        </p:blipFill>
        <p:spPr>
          <a:xfrm>
            <a:off x="345621" y="301529"/>
            <a:ext cx="3319462" cy="723543"/>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2000" b="0">
                <a:solidFill>
                  <a:schemeClr val="accent3"/>
                </a:solidFill>
              </a:defRPr>
            </a:lvl1pPr>
          </a:lstStyle>
          <a:p>
            <a:pPr lvl="0"/>
            <a:r>
              <a:rPr lang="en-US" dirty="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lvl1pPr>
              <a:defRPr>
                <a:solidFill>
                  <a:schemeClr val="accent1"/>
                </a:solidFill>
              </a:defRPr>
            </a:lvl1pPr>
          </a:lstStyle>
          <a:p>
            <a:r>
              <a:rPr lang="en-US" dirty="0"/>
              <a:t>Click to edit Master title style</a:t>
            </a:r>
            <a:endParaRPr lang="en-GB" dirty="0"/>
          </a:p>
        </p:txBody>
      </p:sp>
      <p:sp>
        <p:nvSpPr>
          <p:cNvPr id="20" name="Text Placeholder 19"/>
          <p:cNvSpPr>
            <a:spLocks noGrp="1"/>
          </p:cNvSpPr>
          <p:nvPr>
            <p:ph type="body" sz="quarter" idx="14"/>
          </p:nvPr>
        </p:nvSpPr>
        <p:spPr>
          <a:xfrm>
            <a:off x="370800" y="1810800"/>
            <a:ext cx="8388000" cy="420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pic>
        <p:nvPicPr>
          <p:cNvPr id="2" name="Picture 1">
            <a:extLst>
              <a:ext uri="{FF2B5EF4-FFF2-40B4-BE49-F238E27FC236}">
                <a16:creationId xmlns:a16="http://schemas.microsoft.com/office/drawing/2014/main" id="{510279BA-0D9A-AE1E-051E-B91D6264E72A}"/>
              </a:ext>
            </a:extLst>
          </p:cNvPr>
          <p:cNvPicPr>
            <a:picLocks noGrp="1" noRot="1" noMove="1" noResize="1" noEditPoints="1" noAdjustHandles="1" noChangeArrowheads="1" noChangeShapeType="1" noCrop="1"/>
          </p:cNvPicPr>
          <p:nvPr userDrawn="1"/>
        </p:nvPicPr>
        <p:blipFill>
          <a:blip r:embed="rId2">
            <a:alphaModFix amt="87000"/>
            <a:extLst>
              <a:ext uri="{BEBA8EAE-BF5A-486C-A8C5-ECC9F3942E4B}">
                <a14:imgProps xmlns:a14="http://schemas.microsoft.com/office/drawing/2010/main">
                  <a14:imgLayer r:embed="rId3">
                    <a14:imgEffect>
                      <a14:brightnessContrast contrast="-4000"/>
                    </a14:imgEffect>
                  </a14:imgLayer>
                </a14:imgProps>
              </a:ext>
            </a:extLst>
          </a:blip>
          <a:stretch>
            <a:fillRect/>
          </a:stretch>
        </p:blipFill>
        <p:spPr>
          <a:xfrm>
            <a:off x="370113" y="6182264"/>
            <a:ext cx="2685076" cy="565093"/>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2"/>
            <a:ext cx="8388000" cy="990177"/>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370800" y="1357200"/>
            <a:ext cx="8388000" cy="5000758"/>
          </a:xfrm>
        </p:spPr>
        <p:txBody>
          <a:bodyPr/>
          <a:lstStyle>
            <a:lvl1pPr marL="0" indent="0" algn="l">
              <a:buNone/>
              <a:defRPr/>
            </a:lvl1pPr>
            <a:lvl2pPr marL="271463" indent="-271463">
              <a:buFont typeface="Arial"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lang="en-US" sz="2000" b="0" kern="1200" dirty="0" smtClean="0">
                <a:solidFill>
                  <a:schemeClr val="accent3"/>
                </a:solidFill>
                <a:latin typeface="+mn-lt"/>
                <a:ea typeface="+mn-ea"/>
                <a:cs typeface="+mn-cs"/>
              </a:defRPr>
            </a:lvl1pPr>
          </a:lstStyle>
          <a:p>
            <a:pPr lvl="0"/>
            <a:r>
              <a:rPr lang="en-US" dirty="0"/>
              <a:t>Click to edit Master text styles</a:t>
            </a:r>
          </a:p>
        </p:txBody>
      </p:sp>
      <p:sp>
        <p:nvSpPr>
          <p:cNvPr id="20" name="Text Placeholder 19"/>
          <p:cNvSpPr>
            <a:spLocks noGrp="1"/>
          </p:cNvSpPr>
          <p:nvPr>
            <p:ph type="body" sz="quarter" idx="14"/>
          </p:nvPr>
        </p:nvSpPr>
        <p:spPr>
          <a:xfrm>
            <a:off x="370800" y="1810800"/>
            <a:ext cx="4140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10800"/>
            <a:ext cx="4140000" cy="4536000"/>
          </a:xfrm>
        </p:spPr>
        <p:txBody>
          <a:bodyPr/>
          <a:lstStyle/>
          <a:p>
            <a:r>
              <a:rPr lang="en-US"/>
              <a:t>Click icon to add chart</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3200400"/>
            <a:ext cx="8415313" cy="2514615"/>
          </a:xfrm>
        </p:spPr>
        <p:txBody>
          <a:bodyPr anchor="t">
            <a:noAutofit/>
          </a:bodyPr>
          <a:lstStyle>
            <a:lvl1pPr algn="l">
              <a:defRPr sz="4800" b="0" cap="none" baseline="0">
                <a:solidFill>
                  <a:schemeClr val="bg1"/>
                </a:solidFill>
              </a:defRPr>
            </a:lvl1pPr>
          </a:lstStyle>
          <a:p>
            <a:r>
              <a:rPr lang="en-US" dirty="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66846"/>
            <a:ext cx="8415313" cy="4248169"/>
          </a:xfrm>
        </p:spPr>
        <p:txBody>
          <a:bodyPr anchor="t">
            <a:noAutofit/>
          </a:bodyPr>
          <a:lstStyle>
            <a:lvl1pPr algn="l">
              <a:defRPr sz="6000" b="0" cap="none" baseline="0">
                <a:solidFill>
                  <a:schemeClr val="bg1"/>
                </a:solidFill>
              </a:defRPr>
            </a:lvl1pPr>
          </a:lstStyle>
          <a:p>
            <a:r>
              <a:rPr lang="en-US" dirty="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66846"/>
            <a:ext cx="8415313" cy="4248169"/>
          </a:xfrm>
        </p:spPr>
        <p:txBody>
          <a:bodyPr anchor="t">
            <a:noAutofit/>
          </a:bodyPr>
          <a:lstStyle>
            <a:lvl1pPr algn="l">
              <a:defRPr sz="6000" b="0" cap="none" baseline="0">
                <a:solidFill>
                  <a:schemeClr val="bg1"/>
                </a:solidFill>
              </a:defRPr>
            </a:lvl1pPr>
          </a:lstStyle>
          <a:p>
            <a:r>
              <a:rPr lang="en-US" dirty="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5683"/>
            <a:ext cx="8388000" cy="151618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0113" y="1809101"/>
            <a:ext cx="8388000" cy="45365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6" r:id="rId7"/>
    <p:sldLayoutId id="2147483667" r:id="rId8"/>
    <p:sldLayoutId id="2147483668" r:id="rId9"/>
    <p:sldLayoutId id="2147483669" r:id="rId10"/>
    <p:sldLayoutId id="2147483670" r:id="rId11"/>
    <p:sldLayoutId id="2147483681" r:id="rId12"/>
  </p:sldLayoutIdLst>
  <p:transition>
    <p:fade/>
  </p:transition>
  <p:hf hdr="0" dt="0"/>
  <p:txStyles>
    <p:titleStyle>
      <a:lvl1pPr algn="l" defTabSz="914400" rtl="0" eaLnBrk="1" latinLnBrk="0" hangingPunct="1">
        <a:spcBef>
          <a:spcPct val="0"/>
        </a:spcBef>
        <a:buNone/>
        <a:defRPr sz="3000" kern="1200">
          <a:solidFill>
            <a:schemeClr val="accent1"/>
          </a:solidFill>
          <a:latin typeface="+mj-lt"/>
          <a:ea typeface="+mj-ea"/>
          <a:cs typeface="+mj-cs"/>
        </a:defRPr>
      </a:lvl1pPr>
    </p:titleStyle>
    <p:bodyStyle>
      <a:lvl1pPr marL="274638" indent="-274638" algn="l" defTabSz="914400" rtl="0" eaLnBrk="1" latinLnBrk="0" hangingPunct="1">
        <a:spcBef>
          <a:spcPts val="1200"/>
        </a:spcBef>
        <a:buFont typeface="Arial" pitchFamily="34" charset="0"/>
        <a:buChar char="•"/>
        <a:defRPr sz="1600" b="0" kern="1200">
          <a:solidFill>
            <a:schemeClr val="tx1"/>
          </a:solidFill>
          <a:latin typeface="+mn-lt"/>
          <a:ea typeface="+mn-ea"/>
          <a:cs typeface="+mn-cs"/>
        </a:defRPr>
      </a:lvl1pPr>
      <a:lvl2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2pPr>
      <a:lvl3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sec.box.com/s/bcweghd02mieeuk3dhpcyiljgf76ilbb"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jasonc@csec.texas.gov" TargetMode="External"/><Relationship Id="rId7" Type="http://schemas.openxmlformats.org/officeDocument/2006/relationships/image" Target="../media/image3.png"/><Relationship Id="rId2" Type="http://schemas.openxmlformats.org/officeDocument/2006/relationships/hyperlink" Target="mailto:lorrainm@csec.texas.gov" TargetMode="External"/><Relationship Id="rId1" Type="http://schemas.openxmlformats.org/officeDocument/2006/relationships/slideLayout" Target="../slideLayouts/slideLayout6.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mailto:beckyc@csec.texas.gov" TargetMode="External"/><Relationship Id="rId10" Type="http://schemas.openxmlformats.org/officeDocument/2006/relationships/image" Target="../media/image6.jpeg"/><Relationship Id="rId4" Type="http://schemas.openxmlformats.org/officeDocument/2006/relationships/hyperlink" Target="mailto:pamelap@csec.texas.gov"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sec.box.com/s/ga75yl5a41cyysb173naepaxway4nmt9" TargetMode="External"/><Relationship Id="rId2" Type="http://schemas.openxmlformats.org/officeDocument/2006/relationships/hyperlink" Target="https://csec.box.com/s/71nrqwz8xb793r24lv3lnmoiyw1dgrho" TargetMode="External"/><Relationship Id="rId1" Type="http://schemas.openxmlformats.org/officeDocument/2006/relationships/slideLayout" Target="../slideLayouts/slideLayout4.xml"/><Relationship Id="rId6" Type="http://schemas.openxmlformats.org/officeDocument/2006/relationships/hyperlink" Target="https://csec.box.com/s/bcweghd02mieeuk3dhpcyiljgf76ilbb" TargetMode="External"/><Relationship Id="rId5" Type="http://schemas.openxmlformats.org/officeDocument/2006/relationships/hyperlink" Target="https://csec.box.com/s/r1tlcs0nzqh7rhxqsxck7zdb6eypb32l" TargetMode="External"/><Relationship Id="rId4" Type="http://schemas.openxmlformats.org/officeDocument/2006/relationships/hyperlink" Target="https://csec.box.com/s/vn50jvv6frauwwjyxmv82zq2txfenve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jYWRJOLrwg&amp;list=PLDji7cAGLCI8Fh5dv2ZYx-upBQbfxIZ-F&amp;index=22" TargetMode="External"/><Relationship Id="rId2" Type="http://schemas.openxmlformats.org/officeDocument/2006/relationships/hyperlink" Target="https://www.youtube.com/playlist?list=PLDji7cAGLCI8Fh5dv2ZYx-upBQbfxIZ-F" TargetMode="External"/><Relationship Id="rId1" Type="http://schemas.openxmlformats.org/officeDocument/2006/relationships/slideLayout" Target="../slideLayouts/slideLayout4.xml"/><Relationship Id="rId6" Type="http://schemas.openxmlformats.org/officeDocument/2006/relationships/hyperlink" Target="https://www.youtube.com/watch?v=VsooyC_48pU&amp;list=PLDji7cAGLCI8Fh5dv2ZYx-upBQbfxIZ-F&amp;index=21" TargetMode="External"/><Relationship Id="rId5" Type="http://schemas.openxmlformats.org/officeDocument/2006/relationships/hyperlink" Target="https://www.youtube.com/watch?v=Wb2fKe1vY8U&amp;list=PLDji7cAGLCI8Fh5dv2ZYx-upBQbfxIZ-F&amp;index=20" TargetMode="External"/><Relationship Id="rId4" Type="http://schemas.openxmlformats.org/officeDocument/2006/relationships/hyperlink" Target="https://www.youtube.com/watch?v=LvYfoy2L-nA&amp;list=PLDji7cAGLCI8Fh5dv2ZYx-upBQbfxIZ-F&amp;index=2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ecurity.app.cpa.state.tx.us/public/login" TargetMode="External"/><Relationship Id="rId2" Type="http://schemas.openxmlformats.org/officeDocument/2006/relationships/hyperlink" Target="https://comptroller.texas.gov/"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mptroller.texas.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8CAB-9579-FE36-7653-0E9D2F0F1B23}"/>
              </a:ext>
            </a:extLst>
          </p:cNvPr>
          <p:cNvSpPr>
            <a:spLocks noGrp="1"/>
          </p:cNvSpPr>
          <p:nvPr>
            <p:ph type="ctrTitle"/>
          </p:nvPr>
        </p:nvSpPr>
        <p:spPr/>
        <p:txBody>
          <a:bodyPr/>
          <a:lstStyle/>
          <a:p>
            <a:r>
              <a:rPr lang="en-US" dirty="0"/>
              <a:t>9-1-1 Program</a:t>
            </a:r>
            <a:br>
              <a:rPr lang="en-US" dirty="0"/>
            </a:br>
            <a:r>
              <a:rPr lang="en-US" dirty="0"/>
              <a:t>Finance</a:t>
            </a:r>
            <a:br>
              <a:rPr lang="en-US" dirty="0"/>
            </a:br>
            <a:r>
              <a:rPr lang="en-US" dirty="0"/>
              <a:t>Overview</a:t>
            </a:r>
          </a:p>
        </p:txBody>
      </p:sp>
      <p:sp>
        <p:nvSpPr>
          <p:cNvPr id="3" name="Subtitle 2">
            <a:extLst>
              <a:ext uri="{FF2B5EF4-FFF2-40B4-BE49-F238E27FC236}">
                <a16:creationId xmlns:a16="http://schemas.microsoft.com/office/drawing/2014/main" id="{12997A9F-3177-D68F-F3D3-14A84CB450BE}"/>
              </a:ext>
            </a:extLst>
          </p:cNvPr>
          <p:cNvSpPr>
            <a:spLocks noGrp="1"/>
          </p:cNvSpPr>
          <p:nvPr>
            <p:ph type="subTitle" idx="1"/>
          </p:nvPr>
        </p:nvSpPr>
        <p:spPr/>
        <p:txBody>
          <a:bodyPr/>
          <a:lstStyle/>
          <a:p>
            <a:r>
              <a:rPr lang="en-US" dirty="0"/>
              <a:t>January/February 2026	Lorrain Meek</a:t>
            </a:r>
          </a:p>
        </p:txBody>
      </p:sp>
    </p:spTree>
    <p:extLst>
      <p:ext uri="{BB962C8B-B14F-4D97-AF65-F5344CB8AC3E}">
        <p14:creationId xmlns:p14="http://schemas.microsoft.com/office/powerpoint/2010/main" val="41181689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F7F8-B8B8-8208-5D0D-8835AE824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D17A8-D0A0-D0D5-F75C-ECDA0D2FED80}"/>
              </a:ext>
            </a:extLst>
          </p:cNvPr>
          <p:cNvSpPr>
            <a:spLocks noGrp="1"/>
          </p:cNvSpPr>
          <p:nvPr>
            <p:ph type="title"/>
          </p:nvPr>
        </p:nvSpPr>
        <p:spPr/>
        <p:txBody>
          <a:bodyPr/>
          <a:lstStyle/>
          <a:p>
            <a:r>
              <a:rPr lang="en-US" dirty="0">
                <a:cs typeface="Arial"/>
              </a:rPr>
              <a:t>Program Income</a:t>
            </a:r>
            <a:endParaRPr lang="en-US" dirty="0"/>
          </a:p>
        </p:txBody>
      </p:sp>
      <p:sp>
        <p:nvSpPr>
          <p:cNvPr id="3" name="Slide Number Placeholder 2">
            <a:extLst>
              <a:ext uri="{FF2B5EF4-FFF2-40B4-BE49-F238E27FC236}">
                <a16:creationId xmlns:a16="http://schemas.microsoft.com/office/drawing/2014/main" id="{B63D41C6-978B-62DC-12EC-FF8A886CC228}"/>
              </a:ext>
            </a:extLst>
          </p:cNvPr>
          <p:cNvSpPr>
            <a:spLocks noGrp="1"/>
          </p:cNvSpPr>
          <p:nvPr>
            <p:ph type="sldNum" sz="quarter" idx="4"/>
          </p:nvPr>
        </p:nvSpPr>
        <p:spPr/>
        <p:txBody>
          <a:bodyPr/>
          <a:lstStyle/>
          <a:p>
            <a:fld id="{95CC1D26-A9BD-4BDE-BDD9-08EDBAE96860}" type="slidenum">
              <a:rPr lang="en-GB" smtClean="0"/>
              <a:pPr/>
              <a:t>10</a:t>
            </a:fld>
            <a:endParaRPr lang="en-GB" dirty="0"/>
          </a:p>
        </p:txBody>
      </p:sp>
    </p:spTree>
    <p:extLst>
      <p:ext uri="{BB962C8B-B14F-4D97-AF65-F5344CB8AC3E}">
        <p14:creationId xmlns:p14="http://schemas.microsoft.com/office/powerpoint/2010/main" val="23134102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C76F3-586C-FD13-A3D9-230FA37962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9C0C69-D7F2-4C81-F5FF-EB2A6FBE95D2}"/>
              </a:ext>
            </a:extLst>
          </p:cNvPr>
          <p:cNvSpPr>
            <a:spLocks noGrp="1"/>
          </p:cNvSpPr>
          <p:nvPr>
            <p:ph type="body" sz="quarter" idx="13"/>
          </p:nvPr>
        </p:nvSpPr>
        <p:spPr/>
        <p:txBody>
          <a:bodyPr/>
          <a:lstStyle/>
          <a:p>
            <a:r>
              <a:rPr lang="en-US" dirty="0"/>
              <a:t>Program Income</a:t>
            </a:r>
          </a:p>
        </p:txBody>
      </p:sp>
      <p:sp>
        <p:nvSpPr>
          <p:cNvPr id="3" name="Title 2">
            <a:extLst>
              <a:ext uri="{FF2B5EF4-FFF2-40B4-BE49-F238E27FC236}">
                <a16:creationId xmlns:a16="http://schemas.microsoft.com/office/drawing/2014/main" id="{D285D827-F3AC-3127-99F4-6F13509892AB}"/>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4DFE296A-0247-76D0-F153-2255B47A1858}"/>
              </a:ext>
            </a:extLst>
          </p:cNvPr>
          <p:cNvSpPr>
            <a:spLocks noGrp="1"/>
          </p:cNvSpPr>
          <p:nvPr>
            <p:ph type="body" sz="quarter" idx="14"/>
          </p:nvPr>
        </p:nvSpPr>
        <p:spPr/>
        <p:txBody>
          <a:bodyPr/>
          <a:lstStyle/>
          <a:p>
            <a:pPr marL="274637" lvl="1" indent="0">
              <a:buNone/>
            </a:pPr>
            <a:r>
              <a:rPr lang="en-US" dirty="0">
                <a:hlinkClick r:id="rId2"/>
              </a:rPr>
              <a:t>PPS-009 Program Income</a:t>
            </a:r>
            <a:endParaRPr lang="en-US" dirty="0"/>
          </a:p>
          <a:p>
            <a:r>
              <a:rPr lang="en-US" dirty="0"/>
              <a:t>What is Program Income</a:t>
            </a:r>
          </a:p>
          <a:p>
            <a:pPr lvl="1"/>
            <a:r>
              <a:rPr lang="en-US" dirty="0"/>
              <a:t>Fees for services performed; </a:t>
            </a:r>
          </a:p>
          <a:p>
            <a:pPr lvl="1"/>
            <a:r>
              <a:rPr lang="en-US" dirty="0"/>
              <a:t>The use or rental of real or personal property acquired with grant funds; </a:t>
            </a:r>
          </a:p>
          <a:p>
            <a:pPr lvl="1"/>
            <a:r>
              <a:rPr lang="en-US" dirty="0"/>
              <a:t>Royalties and license fees for copyrighted materials, patents, and inventions developed by the grantee; </a:t>
            </a:r>
          </a:p>
          <a:p>
            <a:pPr lvl="1"/>
            <a:r>
              <a:rPr lang="en-US" dirty="0"/>
              <a:t>The sale of commodities or items fabricated under the RPC’s contract with the Commission;</a:t>
            </a:r>
          </a:p>
          <a:p>
            <a:pPr lvl="1"/>
            <a:r>
              <a:rPr lang="en-US" dirty="0"/>
              <a:t>Payments of principal and interest on loans made with grant funds; and, </a:t>
            </a:r>
          </a:p>
          <a:p>
            <a:pPr lvl="1"/>
            <a:r>
              <a:rPr lang="en-US" dirty="0"/>
              <a:t>Interest earned in excess of $250 on grants from purely state sources</a:t>
            </a:r>
          </a:p>
          <a:p>
            <a:pPr marL="107950" indent="0" algn="ctr">
              <a:buNone/>
            </a:pPr>
            <a:r>
              <a:rPr lang="en-US" b="1" dirty="0">
                <a:solidFill>
                  <a:srgbClr val="C00000"/>
                </a:solidFill>
              </a:rPr>
              <a:t>REPORT ALL PROGRAM INCOME INTEREST</a:t>
            </a:r>
          </a:p>
          <a:p>
            <a:endParaRPr lang="en-US" dirty="0"/>
          </a:p>
        </p:txBody>
      </p:sp>
      <p:sp>
        <p:nvSpPr>
          <p:cNvPr id="5" name="Slide Number Placeholder 4">
            <a:extLst>
              <a:ext uri="{FF2B5EF4-FFF2-40B4-BE49-F238E27FC236}">
                <a16:creationId xmlns:a16="http://schemas.microsoft.com/office/drawing/2014/main" id="{F9B9BBAC-3499-C96C-E13D-1ED7223AF079}"/>
              </a:ext>
            </a:extLst>
          </p:cNvPr>
          <p:cNvSpPr>
            <a:spLocks noGrp="1"/>
          </p:cNvSpPr>
          <p:nvPr>
            <p:ph type="sldNum" sz="quarter" idx="4"/>
          </p:nvPr>
        </p:nvSpPr>
        <p:spPr/>
        <p:txBody>
          <a:bodyPr/>
          <a:lstStyle/>
          <a:p>
            <a:fld id="{95CC1D26-A9BD-4BDE-BDD9-08EDBAE96860}" type="slidenum">
              <a:rPr lang="en-GB" smtClean="0"/>
              <a:pPr/>
              <a:t>11</a:t>
            </a:fld>
            <a:endParaRPr lang="en-GB" dirty="0"/>
          </a:p>
        </p:txBody>
      </p:sp>
    </p:spTree>
    <p:extLst>
      <p:ext uri="{BB962C8B-B14F-4D97-AF65-F5344CB8AC3E}">
        <p14:creationId xmlns:p14="http://schemas.microsoft.com/office/powerpoint/2010/main" val="7580831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927F0-C67B-113B-9C46-ED7BAF991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9CFA3-A194-69E9-AC8D-662F1843560C}"/>
              </a:ext>
            </a:extLst>
          </p:cNvPr>
          <p:cNvSpPr>
            <a:spLocks noGrp="1"/>
          </p:cNvSpPr>
          <p:nvPr>
            <p:ph type="title"/>
          </p:nvPr>
        </p:nvSpPr>
        <p:spPr/>
        <p:txBody>
          <a:bodyPr/>
          <a:lstStyle/>
          <a:p>
            <a:r>
              <a:rPr lang="en-US" dirty="0">
                <a:cs typeface="Arial"/>
              </a:rPr>
              <a:t>Funding Requests (FRs)</a:t>
            </a:r>
            <a:endParaRPr lang="en-US" dirty="0"/>
          </a:p>
        </p:txBody>
      </p:sp>
      <p:sp>
        <p:nvSpPr>
          <p:cNvPr id="3" name="Slide Number Placeholder 2">
            <a:extLst>
              <a:ext uri="{FF2B5EF4-FFF2-40B4-BE49-F238E27FC236}">
                <a16:creationId xmlns:a16="http://schemas.microsoft.com/office/drawing/2014/main" id="{43CC6DC9-0BDE-4122-EACF-3EA17D601EBD}"/>
              </a:ext>
            </a:extLst>
          </p:cNvPr>
          <p:cNvSpPr>
            <a:spLocks noGrp="1"/>
          </p:cNvSpPr>
          <p:nvPr>
            <p:ph type="sldNum" sz="quarter" idx="4"/>
          </p:nvPr>
        </p:nvSpPr>
        <p:spPr/>
        <p:txBody>
          <a:bodyPr/>
          <a:lstStyle/>
          <a:p>
            <a:fld id="{95CC1D26-A9BD-4BDE-BDD9-08EDBAE96860}" type="slidenum">
              <a:rPr lang="en-GB" smtClean="0"/>
              <a:pPr/>
              <a:t>12</a:t>
            </a:fld>
            <a:endParaRPr lang="en-GB" dirty="0"/>
          </a:p>
        </p:txBody>
      </p:sp>
    </p:spTree>
    <p:extLst>
      <p:ext uri="{BB962C8B-B14F-4D97-AF65-F5344CB8AC3E}">
        <p14:creationId xmlns:p14="http://schemas.microsoft.com/office/powerpoint/2010/main" val="3186903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9CE39-A0C7-8FD1-437D-A9FA6D763D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0B1EEF-85C1-E9AF-B5CF-1D69753CB79D}"/>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76B5D514-95D7-79BA-784E-1F0B57913CAB}"/>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99B238F8-27FB-418C-8904-42BD471C50BB}"/>
              </a:ext>
            </a:extLst>
          </p:cNvPr>
          <p:cNvSpPr>
            <a:spLocks noGrp="1"/>
          </p:cNvSpPr>
          <p:nvPr>
            <p:ph type="body" sz="quarter" idx="14"/>
          </p:nvPr>
        </p:nvSpPr>
        <p:spPr/>
        <p:txBody>
          <a:bodyPr>
            <a:normAutofit lnSpcReduction="10000"/>
          </a:bodyPr>
          <a:lstStyle/>
          <a:p>
            <a:r>
              <a:rPr lang="en-US" dirty="0"/>
              <a:t>PPS-005 Funding Request</a:t>
            </a:r>
          </a:p>
          <a:p>
            <a:pPr lvl="1"/>
            <a:r>
              <a:rPr lang="en-US" dirty="0"/>
              <a:t>www.csec.texas.gov &gt; Documents Libraries &gt; 9-1-1 PROGRAM &gt; Program Policy Statements</a:t>
            </a:r>
          </a:p>
          <a:p>
            <a:endParaRPr lang="en-US" dirty="0"/>
          </a:p>
          <a:p>
            <a:r>
              <a:rPr lang="en-US" dirty="0"/>
              <a:t>LEGAL BASIS:	</a:t>
            </a:r>
          </a:p>
          <a:p>
            <a:pPr lvl="1"/>
            <a:r>
              <a:rPr lang="en-US" dirty="0"/>
              <a:t>Article IX of the General Appropriations Act states in part:</a:t>
            </a:r>
          </a:p>
          <a:p>
            <a:pPr marL="274637" lvl="1" indent="0">
              <a:buNone/>
            </a:pPr>
            <a:r>
              <a:rPr lang="en-US" dirty="0"/>
              <a:t>A state agency shall distribute grants on a reimbursement  or  as  needed  basis  unless  otherwise  provided  by  statute  or  otherwise determined by the grantor agency to be necessary for the purposes of the grant.</a:t>
            </a:r>
          </a:p>
          <a:p>
            <a:pPr lvl="1"/>
            <a:r>
              <a:rPr lang="en-US" dirty="0"/>
              <a:t>Health and Safety Code Section(s) 771.078(c)(7) states:</a:t>
            </a:r>
          </a:p>
          <a:p>
            <a:r>
              <a:rPr lang="en-US" dirty="0"/>
              <a:t>Contracts  under  this  section  must  provide  for  a  means  for  the  commission  to  give  an  advance on a quarterly distribution under the contract to a regional planning commission that has a financial emergency.</a:t>
            </a:r>
          </a:p>
        </p:txBody>
      </p:sp>
      <p:sp>
        <p:nvSpPr>
          <p:cNvPr id="5" name="Slide Number Placeholder 4">
            <a:extLst>
              <a:ext uri="{FF2B5EF4-FFF2-40B4-BE49-F238E27FC236}">
                <a16:creationId xmlns:a16="http://schemas.microsoft.com/office/drawing/2014/main" id="{F8B2A9BA-DFDA-CA80-53EC-AF9F42C70843}"/>
              </a:ext>
            </a:extLst>
          </p:cNvPr>
          <p:cNvSpPr>
            <a:spLocks noGrp="1"/>
          </p:cNvSpPr>
          <p:nvPr>
            <p:ph type="sldNum" sz="quarter" idx="4"/>
          </p:nvPr>
        </p:nvSpPr>
        <p:spPr/>
        <p:txBody>
          <a:bodyPr/>
          <a:lstStyle/>
          <a:p>
            <a:fld id="{95CC1D26-A9BD-4BDE-BDD9-08EDBAE96860}" type="slidenum">
              <a:rPr lang="en-GB" smtClean="0"/>
              <a:pPr/>
              <a:t>13</a:t>
            </a:fld>
            <a:endParaRPr lang="en-GB" dirty="0"/>
          </a:p>
        </p:txBody>
      </p:sp>
    </p:spTree>
    <p:extLst>
      <p:ext uri="{BB962C8B-B14F-4D97-AF65-F5344CB8AC3E}">
        <p14:creationId xmlns:p14="http://schemas.microsoft.com/office/powerpoint/2010/main" val="36352471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6BA0-5C66-F8EA-C44A-644E3B8350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C8A03E-A86D-E35F-6E88-3C07D3C81176}"/>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85972F8C-3B12-6DA8-79EF-7426A5C1D11C}"/>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531905A6-6E58-F0A7-7DE7-3CE863EC448F}"/>
              </a:ext>
            </a:extLst>
          </p:cNvPr>
          <p:cNvSpPr>
            <a:spLocks noGrp="1"/>
          </p:cNvSpPr>
          <p:nvPr>
            <p:ph type="body" sz="quarter" idx="14"/>
          </p:nvPr>
        </p:nvSpPr>
        <p:spPr/>
        <p:txBody>
          <a:bodyPr/>
          <a:lstStyle/>
          <a:p>
            <a:pPr marL="0" indent="0">
              <a:buNone/>
            </a:pPr>
            <a:r>
              <a:rPr lang="en-US" dirty="0"/>
              <a:t>WHY submit a funding request?		</a:t>
            </a:r>
          </a:p>
          <a:p>
            <a:pPr marL="0" indent="0">
              <a:buNone/>
            </a:pPr>
            <a:r>
              <a:rPr lang="en-US" dirty="0"/>
              <a:t>				Four reasons</a:t>
            </a:r>
          </a:p>
          <a:p>
            <a:endParaRPr lang="en-US" dirty="0"/>
          </a:p>
          <a:p>
            <a:pPr marL="0" indent="0">
              <a:buNone/>
            </a:pPr>
            <a:r>
              <a:rPr lang="en-US" dirty="0"/>
              <a:t>	Current Year:		Expenses &gt; quarterly advance/reimbursement</a:t>
            </a:r>
          </a:p>
          <a:p>
            <a:pPr marL="0" indent="0">
              <a:buNone/>
            </a:pPr>
            <a:r>
              <a:rPr lang="en-US" dirty="0"/>
              <a:t>	Post-Current Year:		Payment of invoice, against an encumbrance</a:t>
            </a:r>
          </a:p>
          <a:p>
            <a:pPr marL="0" indent="0">
              <a:buNone/>
            </a:pPr>
            <a:r>
              <a:rPr lang="en-US" dirty="0"/>
              <a:t>	Any Period:		Equipment reimbursement</a:t>
            </a:r>
          </a:p>
          <a:p>
            <a:pPr marL="0" indent="0">
              <a:buNone/>
            </a:pPr>
            <a:r>
              <a:rPr lang="en-US" dirty="0"/>
              <a:t>	Any Period:		Project reimbursement (NG911)</a:t>
            </a:r>
          </a:p>
          <a:p>
            <a:endParaRPr lang="en-US" dirty="0"/>
          </a:p>
        </p:txBody>
      </p:sp>
      <p:sp>
        <p:nvSpPr>
          <p:cNvPr id="5" name="Slide Number Placeholder 4">
            <a:extLst>
              <a:ext uri="{FF2B5EF4-FFF2-40B4-BE49-F238E27FC236}">
                <a16:creationId xmlns:a16="http://schemas.microsoft.com/office/drawing/2014/main" id="{35546F48-9C0B-D3B0-820E-2C5DB6A15FAA}"/>
              </a:ext>
            </a:extLst>
          </p:cNvPr>
          <p:cNvSpPr>
            <a:spLocks noGrp="1"/>
          </p:cNvSpPr>
          <p:nvPr>
            <p:ph type="sldNum" sz="quarter" idx="4"/>
          </p:nvPr>
        </p:nvSpPr>
        <p:spPr/>
        <p:txBody>
          <a:bodyPr/>
          <a:lstStyle/>
          <a:p>
            <a:fld id="{95CC1D26-A9BD-4BDE-BDD9-08EDBAE96860}" type="slidenum">
              <a:rPr lang="en-GB" smtClean="0"/>
              <a:pPr/>
              <a:t>14</a:t>
            </a:fld>
            <a:endParaRPr lang="en-GB" dirty="0"/>
          </a:p>
        </p:txBody>
      </p:sp>
    </p:spTree>
    <p:extLst>
      <p:ext uri="{BB962C8B-B14F-4D97-AF65-F5344CB8AC3E}">
        <p14:creationId xmlns:p14="http://schemas.microsoft.com/office/powerpoint/2010/main" val="42532949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165C-3AB1-D9D9-5682-86644DFD5E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B2F304-5BCD-E27D-DFD6-DDB6A6140037}"/>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42460EFD-CD88-71CE-8596-7FCFF5CE15ED}"/>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1F54874F-1362-14B5-F648-F60557463E07}"/>
              </a:ext>
            </a:extLst>
          </p:cNvPr>
          <p:cNvSpPr>
            <a:spLocks noGrp="1"/>
          </p:cNvSpPr>
          <p:nvPr>
            <p:ph type="body" sz="quarter" idx="14"/>
          </p:nvPr>
        </p:nvSpPr>
        <p:spPr/>
        <p:txBody>
          <a:bodyPr/>
          <a:lstStyle/>
          <a:p>
            <a:pPr marL="0" indent="0">
              <a:buNone/>
            </a:pPr>
            <a:r>
              <a:rPr lang="en-US" dirty="0"/>
              <a:t>WHEN to submit a funding request?		</a:t>
            </a:r>
          </a:p>
          <a:p>
            <a:pPr marL="0" indent="0">
              <a:buNone/>
            </a:pPr>
            <a:r>
              <a:rPr lang="en-US" dirty="0"/>
              <a:t>				Any Time</a:t>
            </a:r>
          </a:p>
          <a:p>
            <a:endParaRPr lang="en-US" dirty="0"/>
          </a:p>
          <a:p>
            <a:pPr marL="0" indent="0">
              <a:buNone/>
            </a:pPr>
            <a:r>
              <a:rPr lang="en-US" b="1" dirty="0">
                <a:solidFill>
                  <a:srgbClr val="C00000"/>
                </a:solidFill>
              </a:rPr>
              <a:t>Minimum:</a:t>
            </a:r>
            <a:r>
              <a:rPr lang="en-US" dirty="0"/>
              <a:t>	Prior-to or in accordance with each Quarterly Financial Report, </a:t>
            </a:r>
          </a:p>
          <a:p>
            <a:pPr marL="0" indent="0">
              <a:buNone/>
            </a:pPr>
            <a:r>
              <a:rPr lang="en-US" dirty="0"/>
              <a:t>		including Addendums</a:t>
            </a:r>
          </a:p>
          <a:p>
            <a:pPr marL="0" indent="0">
              <a:buNone/>
            </a:pPr>
            <a:endParaRPr lang="en-US" dirty="0"/>
          </a:p>
          <a:p>
            <a:pPr marL="0" indent="0">
              <a:buNone/>
            </a:pPr>
            <a:r>
              <a:rPr lang="en-US" dirty="0"/>
              <a:t>Regional Planning Commissions (RPCs) can submit funding requests when they receive an invoice to which any of the four reasons on the prior slide apply.</a:t>
            </a:r>
          </a:p>
          <a:p>
            <a:endParaRPr lang="en-US" dirty="0"/>
          </a:p>
        </p:txBody>
      </p:sp>
      <p:sp>
        <p:nvSpPr>
          <p:cNvPr id="5" name="Slide Number Placeholder 4">
            <a:extLst>
              <a:ext uri="{FF2B5EF4-FFF2-40B4-BE49-F238E27FC236}">
                <a16:creationId xmlns:a16="http://schemas.microsoft.com/office/drawing/2014/main" id="{2399BFD8-C2FA-3458-705E-E0665209D656}"/>
              </a:ext>
            </a:extLst>
          </p:cNvPr>
          <p:cNvSpPr>
            <a:spLocks noGrp="1"/>
          </p:cNvSpPr>
          <p:nvPr>
            <p:ph type="sldNum" sz="quarter" idx="4"/>
          </p:nvPr>
        </p:nvSpPr>
        <p:spPr/>
        <p:txBody>
          <a:bodyPr/>
          <a:lstStyle/>
          <a:p>
            <a:fld id="{95CC1D26-A9BD-4BDE-BDD9-08EDBAE96860}" type="slidenum">
              <a:rPr lang="en-GB" smtClean="0"/>
              <a:pPr/>
              <a:t>15</a:t>
            </a:fld>
            <a:endParaRPr lang="en-GB" dirty="0"/>
          </a:p>
        </p:txBody>
      </p:sp>
    </p:spTree>
    <p:extLst>
      <p:ext uri="{BB962C8B-B14F-4D97-AF65-F5344CB8AC3E}">
        <p14:creationId xmlns:p14="http://schemas.microsoft.com/office/powerpoint/2010/main" val="32694042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5A23-F71B-9302-8E2D-C4CFD808CA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7B0003-D5B5-8C53-DDEA-02455BC6A95E}"/>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346F56D3-A2A1-72AB-7632-3D5C345E57AE}"/>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E5161C28-4B12-88E2-118A-6EB54608B38E}"/>
              </a:ext>
            </a:extLst>
          </p:cNvPr>
          <p:cNvSpPr>
            <a:spLocks noGrp="1"/>
          </p:cNvSpPr>
          <p:nvPr>
            <p:ph type="body" sz="quarter" idx="14"/>
          </p:nvPr>
        </p:nvSpPr>
        <p:spPr/>
        <p:txBody>
          <a:bodyPr>
            <a:normAutofit/>
          </a:bodyPr>
          <a:lstStyle/>
          <a:p>
            <a:pPr marL="0" indent="0">
              <a:buNone/>
            </a:pPr>
            <a:r>
              <a:rPr lang="en-US" dirty="0"/>
              <a:t>HOW to submit a funding request?		</a:t>
            </a:r>
          </a:p>
          <a:p>
            <a:pPr marL="0" indent="0">
              <a:buNone/>
            </a:pPr>
            <a:r>
              <a:rPr lang="en-US" dirty="0"/>
              <a:t>	Navigate to </a:t>
            </a:r>
            <a:r>
              <a:rPr lang="en-US" b="1" i="1" dirty="0"/>
              <a:t>Funding Request</a:t>
            </a:r>
            <a:r>
              <a:rPr lang="en-US" dirty="0"/>
              <a:t> by:</a:t>
            </a:r>
          </a:p>
          <a:p>
            <a:pPr marL="0" indent="0" algn="ctr">
              <a:buNone/>
            </a:pPr>
            <a:r>
              <a:rPr lang="en-US" dirty="0"/>
              <a:t>Accounts &gt; RPC Name &gt; Strategic Plan &gt; Stage 2b &gt; Budget Stages</a:t>
            </a:r>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	Select </a:t>
            </a:r>
            <a:r>
              <a:rPr lang="en-US" b="1" i="1" dirty="0"/>
              <a:t>New</a:t>
            </a:r>
            <a:r>
              <a:rPr lang="en-US" dirty="0"/>
              <a:t> on the right-side of the page</a:t>
            </a:r>
          </a:p>
          <a:p>
            <a:pPr marL="1195388" lvl="3" indent="0">
              <a:buNone/>
            </a:pPr>
            <a:r>
              <a:rPr lang="en-US" dirty="0"/>
              <a:t>Fields:</a:t>
            </a:r>
          </a:p>
          <a:p>
            <a:pPr marL="1195388" lvl="3" indent="0">
              <a:buNone/>
            </a:pPr>
            <a:r>
              <a:rPr lang="en-US" dirty="0">
                <a:solidFill>
                  <a:srgbClr val="194178"/>
                </a:solidFill>
              </a:rPr>
              <a:t>Budget</a:t>
            </a:r>
            <a:r>
              <a:rPr lang="en-US" dirty="0"/>
              <a:t>: Stage 2b selected</a:t>
            </a:r>
          </a:p>
          <a:p>
            <a:pPr marL="1195388" lvl="3" indent="0">
              <a:buNone/>
            </a:pPr>
            <a:r>
              <a:rPr lang="en-US" dirty="0">
                <a:solidFill>
                  <a:srgbClr val="194178"/>
                </a:solidFill>
              </a:rPr>
              <a:t>Year: </a:t>
            </a:r>
            <a:r>
              <a:rPr lang="en-US" dirty="0"/>
              <a:t>1 or 2</a:t>
            </a:r>
          </a:p>
          <a:p>
            <a:pPr marL="1195388" lvl="3" indent="0">
              <a:buNone/>
            </a:pPr>
            <a:r>
              <a:rPr lang="en-US" dirty="0">
                <a:solidFill>
                  <a:srgbClr val="194178"/>
                </a:solidFill>
              </a:rPr>
              <a:t>Finance Approver: </a:t>
            </a:r>
            <a:r>
              <a:rPr lang="en-US" dirty="0"/>
              <a:t>Salesforce will auto-fill the appropriate user</a:t>
            </a:r>
          </a:p>
          <a:p>
            <a:pPr marL="0" indent="0">
              <a:buNone/>
            </a:pPr>
            <a:endParaRPr lang="en-US" dirty="0"/>
          </a:p>
        </p:txBody>
      </p:sp>
      <p:sp>
        <p:nvSpPr>
          <p:cNvPr id="5" name="Slide Number Placeholder 4">
            <a:extLst>
              <a:ext uri="{FF2B5EF4-FFF2-40B4-BE49-F238E27FC236}">
                <a16:creationId xmlns:a16="http://schemas.microsoft.com/office/drawing/2014/main" id="{708FED4F-CEC2-6A29-1E1B-F4A22887D5D0}"/>
              </a:ext>
            </a:extLst>
          </p:cNvPr>
          <p:cNvSpPr>
            <a:spLocks noGrp="1"/>
          </p:cNvSpPr>
          <p:nvPr>
            <p:ph type="sldNum" sz="quarter" idx="4"/>
          </p:nvPr>
        </p:nvSpPr>
        <p:spPr/>
        <p:txBody>
          <a:bodyPr/>
          <a:lstStyle/>
          <a:p>
            <a:fld id="{95CC1D26-A9BD-4BDE-BDD9-08EDBAE96860}" type="slidenum">
              <a:rPr lang="en-GB" smtClean="0"/>
              <a:pPr/>
              <a:t>16</a:t>
            </a:fld>
            <a:endParaRPr lang="en-GB" dirty="0"/>
          </a:p>
        </p:txBody>
      </p:sp>
      <p:pic>
        <p:nvPicPr>
          <p:cNvPr id="6" name="Picture 5">
            <a:extLst>
              <a:ext uri="{FF2B5EF4-FFF2-40B4-BE49-F238E27FC236}">
                <a16:creationId xmlns:a16="http://schemas.microsoft.com/office/drawing/2014/main" id="{96456747-7688-08D8-1485-952AAFD46C71}"/>
              </a:ext>
            </a:extLst>
          </p:cNvPr>
          <p:cNvPicPr>
            <a:picLocks noChangeAspect="1"/>
          </p:cNvPicPr>
          <p:nvPr/>
        </p:nvPicPr>
        <p:blipFill rotWithShape="1">
          <a:blip r:embed="rId2"/>
          <a:srcRect t="24544"/>
          <a:stretch/>
        </p:blipFill>
        <p:spPr>
          <a:xfrm>
            <a:off x="175023" y="3061443"/>
            <a:ext cx="8605713" cy="735113"/>
          </a:xfrm>
          <a:prstGeom prst="rect">
            <a:avLst/>
          </a:prstGeom>
        </p:spPr>
      </p:pic>
    </p:spTree>
    <p:extLst>
      <p:ext uri="{BB962C8B-B14F-4D97-AF65-F5344CB8AC3E}">
        <p14:creationId xmlns:p14="http://schemas.microsoft.com/office/powerpoint/2010/main" val="264569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F721-57E1-6764-19EB-B900AC3D06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527D42-09CF-E19C-B59A-8F917B2C27DD}"/>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BC2CFAE2-604A-33FE-DF76-571EC7C8A9F0}"/>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1DC7F2DC-44C7-A21C-8F66-5C45487895CF}"/>
              </a:ext>
            </a:extLst>
          </p:cNvPr>
          <p:cNvSpPr>
            <a:spLocks noGrp="1"/>
          </p:cNvSpPr>
          <p:nvPr>
            <p:ph type="body" sz="quarter" idx="14"/>
          </p:nvPr>
        </p:nvSpPr>
        <p:spPr/>
        <p:txBody>
          <a:bodyPr/>
          <a:lstStyle/>
          <a:p>
            <a:pPr marL="0" indent="0">
              <a:buNone/>
            </a:pPr>
            <a:r>
              <a:rPr lang="en-US" dirty="0"/>
              <a:t>WHAT to submit in a funding request?		</a:t>
            </a:r>
          </a:p>
          <a:p>
            <a:pPr marL="0" indent="0">
              <a:buNone/>
            </a:pPr>
            <a:endParaRPr lang="en-US" dirty="0"/>
          </a:p>
          <a:p>
            <a:pPr marL="0" indent="0">
              <a:buNone/>
            </a:pPr>
            <a:r>
              <a:rPr lang="en-US" dirty="0"/>
              <a:t>	Budget Type:	(1) Admin</a:t>
            </a:r>
          </a:p>
          <a:p>
            <a:pPr marL="0" indent="0">
              <a:buNone/>
            </a:pPr>
            <a:r>
              <a:rPr lang="en-US" dirty="0"/>
              <a:t>			(2) Program</a:t>
            </a:r>
          </a:p>
          <a:p>
            <a:pPr marL="0" indent="0">
              <a:buNone/>
            </a:pPr>
            <a:r>
              <a:rPr lang="en-US" dirty="0"/>
              <a:t>			(3) Equipment</a:t>
            </a:r>
          </a:p>
          <a:p>
            <a:pPr marL="0" indent="0">
              <a:buNone/>
            </a:pPr>
            <a:r>
              <a:rPr lang="en-US" dirty="0"/>
              <a:t>	Invoice(s) which support the request. </a:t>
            </a:r>
            <a:r>
              <a:rPr lang="en-US" b="1" dirty="0">
                <a:solidFill>
                  <a:srgbClr val="194178"/>
                </a:solidFill>
              </a:rPr>
              <a:t>ONLY complete invoices</a:t>
            </a:r>
            <a:r>
              <a:rPr lang="en-US" dirty="0">
                <a:solidFill>
                  <a:srgbClr val="194178"/>
                </a:solidFill>
              </a:rPr>
              <a:t>*</a:t>
            </a:r>
          </a:p>
          <a:p>
            <a:pPr marL="0" indent="0">
              <a:buNone/>
            </a:pPr>
            <a:r>
              <a:rPr lang="en-US" dirty="0"/>
              <a:t>	If additional information is needed, CSEC staff will ask.</a:t>
            </a:r>
          </a:p>
          <a:p>
            <a:pPr marL="0" indent="0">
              <a:buNone/>
            </a:pPr>
            <a:r>
              <a:rPr lang="en-US" dirty="0"/>
              <a:t>	Submission is limited to 10 lines (vendor)</a:t>
            </a:r>
          </a:p>
          <a:p>
            <a:pPr marL="0" indent="0">
              <a:buNone/>
            </a:pPr>
            <a:r>
              <a:rPr lang="en-US" dirty="0"/>
              <a:t> </a:t>
            </a:r>
          </a:p>
          <a:p>
            <a:pPr marL="0" indent="0">
              <a:buNone/>
            </a:pPr>
            <a:r>
              <a:rPr lang="en-US" b="1" dirty="0">
                <a:solidFill>
                  <a:srgbClr val="194178"/>
                </a:solidFill>
              </a:rPr>
              <a:t>*Equipment invoices MUST indicate PSAP. Noted on invoice or attached document. </a:t>
            </a:r>
          </a:p>
          <a:p>
            <a:endParaRPr lang="en-US" dirty="0"/>
          </a:p>
        </p:txBody>
      </p:sp>
      <p:sp>
        <p:nvSpPr>
          <p:cNvPr id="5" name="Slide Number Placeholder 4">
            <a:extLst>
              <a:ext uri="{FF2B5EF4-FFF2-40B4-BE49-F238E27FC236}">
                <a16:creationId xmlns:a16="http://schemas.microsoft.com/office/drawing/2014/main" id="{3560330D-B690-F5A8-3139-BD98312408AB}"/>
              </a:ext>
            </a:extLst>
          </p:cNvPr>
          <p:cNvSpPr>
            <a:spLocks noGrp="1"/>
          </p:cNvSpPr>
          <p:nvPr>
            <p:ph type="sldNum" sz="quarter" idx="4"/>
          </p:nvPr>
        </p:nvSpPr>
        <p:spPr/>
        <p:txBody>
          <a:bodyPr/>
          <a:lstStyle/>
          <a:p>
            <a:fld id="{95CC1D26-A9BD-4BDE-BDD9-08EDBAE96860}" type="slidenum">
              <a:rPr lang="en-GB" smtClean="0"/>
              <a:pPr/>
              <a:t>17</a:t>
            </a:fld>
            <a:endParaRPr lang="en-GB" dirty="0"/>
          </a:p>
        </p:txBody>
      </p:sp>
    </p:spTree>
    <p:extLst>
      <p:ext uri="{BB962C8B-B14F-4D97-AF65-F5344CB8AC3E}">
        <p14:creationId xmlns:p14="http://schemas.microsoft.com/office/powerpoint/2010/main" val="40655336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87F6-BC15-DB49-EFC3-5FD6787B85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DBAD754-29CD-EE16-2C20-1FD74B558789}"/>
              </a:ext>
            </a:extLst>
          </p:cNvPr>
          <p:cNvSpPr>
            <a:spLocks noGrp="1"/>
          </p:cNvSpPr>
          <p:nvPr>
            <p:ph type="body" sz="quarter" idx="13"/>
          </p:nvPr>
        </p:nvSpPr>
        <p:spPr/>
        <p:txBody>
          <a:bodyPr/>
          <a:lstStyle/>
          <a:p>
            <a:r>
              <a:rPr lang="en-US" dirty="0"/>
              <a:t>Funding Requests (FRs)</a:t>
            </a:r>
          </a:p>
        </p:txBody>
      </p:sp>
      <p:sp>
        <p:nvSpPr>
          <p:cNvPr id="3" name="Title 2">
            <a:extLst>
              <a:ext uri="{FF2B5EF4-FFF2-40B4-BE49-F238E27FC236}">
                <a16:creationId xmlns:a16="http://schemas.microsoft.com/office/drawing/2014/main" id="{8B383BB3-7015-90AC-4DBA-13BB3D429E2D}"/>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890E5D91-5EE5-850D-BB2D-5A4574A5C717}"/>
              </a:ext>
            </a:extLst>
          </p:cNvPr>
          <p:cNvSpPr>
            <a:spLocks noGrp="1"/>
          </p:cNvSpPr>
          <p:nvPr>
            <p:ph type="body" sz="quarter" idx="14"/>
          </p:nvPr>
        </p:nvSpPr>
        <p:spPr/>
        <p:txBody>
          <a:bodyPr/>
          <a:lstStyle/>
          <a:p>
            <a:pPr marL="0" indent="0">
              <a:buNone/>
            </a:pPr>
            <a:endParaRPr lang="en-US" dirty="0"/>
          </a:p>
        </p:txBody>
      </p:sp>
      <p:sp>
        <p:nvSpPr>
          <p:cNvPr id="5" name="Slide Number Placeholder 4">
            <a:extLst>
              <a:ext uri="{FF2B5EF4-FFF2-40B4-BE49-F238E27FC236}">
                <a16:creationId xmlns:a16="http://schemas.microsoft.com/office/drawing/2014/main" id="{232F528C-2BC8-AC52-4F31-DA958081D4D2}"/>
              </a:ext>
            </a:extLst>
          </p:cNvPr>
          <p:cNvSpPr>
            <a:spLocks noGrp="1"/>
          </p:cNvSpPr>
          <p:nvPr>
            <p:ph type="sldNum" sz="quarter" idx="4"/>
          </p:nvPr>
        </p:nvSpPr>
        <p:spPr/>
        <p:txBody>
          <a:bodyPr/>
          <a:lstStyle/>
          <a:p>
            <a:fld id="{95CC1D26-A9BD-4BDE-BDD9-08EDBAE96860}" type="slidenum">
              <a:rPr lang="en-GB" smtClean="0"/>
              <a:pPr/>
              <a:t>18</a:t>
            </a:fld>
            <a:endParaRPr lang="en-GB" dirty="0"/>
          </a:p>
        </p:txBody>
      </p:sp>
      <p:pic>
        <p:nvPicPr>
          <p:cNvPr id="6" name="Content Placeholder 6">
            <a:extLst>
              <a:ext uri="{FF2B5EF4-FFF2-40B4-BE49-F238E27FC236}">
                <a16:creationId xmlns:a16="http://schemas.microsoft.com/office/drawing/2014/main" id="{85049BB5-C4DB-189D-524D-7BF88B65BA4B}"/>
              </a:ext>
            </a:extLst>
          </p:cNvPr>
          <p:cNvPicPr>
            <a:picLocks noGrp="1" noChangeAspect="1"/>
          </p:cNvPicPr>
          <p:nvPr>
            <p:ph idx="1"/>
          </p:nvPr>
        </p:nvPicPr>
        <p:blipFill>
          <a:blip r:embed="rId2"/>
          <a:stretch>
            <a:fillRect/>
          </a:stretch>
        </p:blipFill>
        <p:spPr>
          <a:xfrm>
            <a:off x="1524000" y="1794053"/>
            <a:ext cx="5562600" cy="4250475"/>
          </a:xfrm>
          <a:prstGeom prst="rect">
            <a:avLst/>
          </a:prstGeom>
        </p:spPr>
      </p:pic>
      <p:sp>
        <p:nvSpPr>
          <p:cNvPr id="7" name="TextBox 6">
            <a:extLst>
              <a:ext uri="{FF2B5EF4-FFF2-40B4-BE49-F238E27FC236}">
                <a16:creationId xmlns:a16="http://schemas.microsoft.com/office/drawing/2014/main" id="{8512FDE8-AD53-6FDD-59F1-4A557C70B574}"/>
              </a:ext>
            </a:extLst>
          </p:cNvPr>
          <p:cNvSpPr txBox="1"/>
          <p:nvPr/>
        </p:nvSpPr>
        <p:spPr>
          <a:xfrm>
            <a:off x="2517969" y="4953000"/>
            <a:ext cx="2066591" cy="646331"/>
          </a:xfrm>
          <a:prstGeom prst="rect">
            <a:avLst/>
          </a:prstGeom>
          <a:noFill/>
        </p:spPr>
        <p:txBody>
          <a:bodyPr wrap="none" rtlCol="0">
            <a:spAutoFit/>
          </a:bodyPr>
          <a:lstStyle/>
          <a:p>
            <a:r>
              <a:rPr lang="en-US" dirty="0">
                <a:solidFill>
                  <a:srgbClr val="FF0000"/>
                </a:solidFill>
                <a:latin typeface="Ink Free" panose="03080402000500000000" pitchFamily="66" charset="0"/>
              </a:rPr>
              <a:t>What: CPE Refresh</a:t>
            </a:r>
          </a:p>
          <a:p>
            <a:r>
              <a:rPr lang="en-US" dirty="0">
                <a:solidFill>
                  <a:srgbClr val="FF0000"/>
                </a:solidFill>
                <a:latin typeface="Ink Free" panose="03080402000500000000" pitchFamily="66" charset="0"/>
              </a:rPr>
              <a:t>Who:  All PSAPs</a:t>
            </a:r>
          </a:p>
        </p:txBody>
      </p:sp>
    </p:spTree>
    <p:extLst>
      <p:ext uri="{BB962C8B-B14F-4D97-AF65-F5344CB8AC3E}">
        <p14:creationId xmlns:p14="http://schemas.microsoft.com/office/powerpoint/2010/main" val="2445620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7">
                                            <p:txEl>
                                              <p:pRg st="0" end="0"/>
                                            </p:txEl>
                                          </p:spTgt>
                                        </p:tgtEl>
                                      </p:cBhvr>
                                      <p:by x="150000" y="150000"/>
                                    </p:animScale>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7">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70C0-8574-0FBE-2D65-0B1EE6A8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0510B-0853-E40F-11FB-118AA38DB32D}"/>
              </a:ext>
            </a:extLst>
          </p:cNvPr>
          <p:cNvSpPr>
            <a:spLocks noGrp="1"/>
          </p:cNvSpPr>
          <p:nvPr>
            <p:ph type="title"/>
          </p:nvPr>
        </p:nvSpPr>
        <p:spPr/>
        <p:txBody>
          <a:bodyPr/>
          <a:lstStyle/>
          <a:p>
            <a:r>
              <a:rPr lang="en-US" dirty="0">
                <a:cs typeface="Arial"/>
              </a:rPr>
              <a:t>Quarterly Financial Report (QFR)</a:t>
            </a:r>
            <a:endParaRPr lang="en-US" dirty="0"/>
          </a:p>
        </p:txBody>
      </p:sp>
      <p:sp>
        <p:nvSpPr>
          <p:cNvPr id="3" name="Slide Number Placeholder 2">
            <a:extLst>
              <a:ext uri="{FF2B5EF4-FFF2-40B4-BE49-F238E27FC236}">
                <a16:creationId xmlns:a16="http://schemas.microsoft.com/office/drawing/2014/main" id="{94017EBF-F8ED-6592-06F4-6C14818CB146}"/>
              </a:ext>
            </a:extLst>
          </p:cNvPr>
          <p:cNvSpPr>
            <a:spLocks noGrp="1"/>
          </p:cNvSpPr>
          <p:nvPr>
            <p:ph type="sldNum" sz="quarter" idx="4"/>
          </p:nvPr>
        </p:nvSpPr>
        <p:spPr/>
        <p:txBody>
          <a:bodyPr/>
          <a:lstStyle/>
          <a:p>
            <a:fld id="{95CC1D26-A9BD-4BDE-BDD9-08EDBAE96860}" type="slidenum">
              <a:rPr lang="en-GB" smtClean="0"/>
              <a:pPr/>
              <a:t>19</a:t>
            </a:fld>
            <a:endParaRPr lang="en-GB" dirty="0"/>
          </a:p>
        </p:txBody>
      </p:sp>
    </p:spTree>
    <p:extLst>
      <p:ext uri="{BB962C8B-B14F-4D97-AF65-F5344CB8AC3E}">
        <p14:creationId xmlns:p14="http://schemas.microsoft.com/office/powerpoint/2010/main" val="552209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C6FA2-B821-950A-110A-F964F4552847}"/>
              </a:ext>
            </a:extLst>
          </p:cNvPr>
          <p:cNvSpPr>
            <a:spLocks noGrp="1"/>
          </p:cNvSpPr>
          <p:nvPr>
            <p:ph type="body" sz="quarter" idx="13"/>
          </p:nvPr>
        </p:nvSpPr>
        <p:spPr/>
        <p:txBody>
          <a:bodyPr/>
          <a:lstStyle/>
          <a:p>
            <a:r>
              <a:rPr lang="en-US" dirty="0"/>
              <a:t>Agenda</a:t>
            </a:r>
          </a:p>
        </p:txBody>
      </p:sp>
      <p:sp>
        <p:nvSpPr>
          <p:cNvPr id="3" name="Title 2">
            <a:extLst>
              <a:ext uri="{FF2B5EF4-FFF2-40B4-BE49-F238E27FC236}">
                <a16:creationId xmlns:a16="http://schemas.microsoft.com/office/drawing/2014/main" id="{A005BD5A-3A9F-4023-AAC5-0C66BB175807}"/>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FADFDEE5-C5D6-89AB-B081-9911EFC59EA1}"/>
              </a:ext>
            </a:extLst>
          </p:cNvPr>
          <p:cNvSpPr>
            <a:spLocks noGrp="1"/>
          </p:cNvSpPr>
          <p:nvPr>
            <p:ph type="body" sz="quarter" idx="14"/>
          </p:nvPr>
        </p:nvSpPr>
        <p:spPr/>
        <p:txBody>
          <a:bodyPr/>
          <a:lstStyle/>
          <a:p>
            <a:r>
              <a:rPr lang="en-US" dirty="0"/>
              <a:t>CSEC Teams</a:t>
            </a:r>
          </a:p>
          <a:p>
            <a:r>
              <a:rPr lang="en-US" dirty="0"/>
              <a:t>Resources:</a:t>
            </a:r>
          </a:p>
          <a:p>
            <a:pPr lvl="1"/>
            <a:r>
              <a:rPr lang="en-US" dirty="0"/>
              <a:t>Program Policy Statements</a:t>
            </a:r>
          </a:p>
          <a:p>
            <a:pPr lvl="1"/>
            <a:r>
              <a:rPr lang="en-US" dirty="0"/>
              <a:t>Walk-through Videos</a:t>
            </a:r>
          </a:p>
          <a:p>
            <a:pPr lvl="1"/>
            <a:r>
              <a:rPr lang="en-US" dirty="0"/>
              <a:t>CPA Payment Search</a:t>
            </a:r>
          </a:p>
          <a:p>
            <a:pPr lvl="1"/>
            <a:r>
              <a:rPr lang="en-US" dirty="0"/>
              <a:t>CPA Transparency: State Revenue and Spending</a:t>
            </a:r>
          </a:p>
          <a:p>
            <a:r>
              <a:rPr lang="en-US" dirty="0"/>
              <a:t>Program Income</a:t>
            </a:r>
          </a:p>
          <a:p>
            <a:r>
              <a:rPr lang="en-US" dirty="0"/>
              <a:t>Funding Requests (FRs)</a:t>
            </a:r>
          </a:p>
          <a:p>
            <a:r>
              <a:rPr lang="en-US" dirty="0"/>
              <a:t>Quarterly Financial Reports (QFRs)</a:t>
            </a:r>
          </a:p>
        </p:txBody>
      </p:sp>
      <p:sp>
        <p:nvSpPr>
          <p:cNvPr id="5" name="Slide Number Placeholder 4">
            <a:extLst>
              <a:ext uri="{FF2B5EF4-FFF2-40B4-BE49-F238E27FC236}">
                <a16:creationId xmlns:a16="http://schemas.microsoft.com/office/drawing/2014/main" id="{5857719E-1EA4-1EB2-E277-3EC2CC8D3BDA}"/>
              </a:ext>
            </a:extLst>
          </p:cNvPr>
          <p:cNvSpPr>
            <a:spLocks noGrp="1"/>
          </p:cNvSpPr>
          <p:nvPr>
            <p:ph type="sldNum" sz="quarter" idx="4"/>
          </p:nvPr>
        </p:nvSpPr>
        <p:spPr/>
        <p:txBody>
          <a:bodyPr/>
          <a:lstStyle/>
          <a:p>
            <a:fld id="{95CC1D26-A9BD-4BDE-BDD9-08EDBAE96860}" type="slidenum">
              <a:rPr lang="en-GB" smtClean="0"/>
              <a:pPr/>
              <a:t>2</a:t>
            </a:fld>
            <a:endParaRPr lang="en-GB" dirty="0"/>
          </a:p>
        </p:txBody>
      </p:sp>
    </p:spTree>
    <p:extLst>
      <p:ext uri="{BB962C8B-B14F-4D97-AF65-F5344CB8AC3E}">
        <p14:creationId xmlns:p14="http://schemas.microsoft.com/office/powerpoint/2010/main" val="85172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B4DD-383B-1F08-058B-98491CF435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A291C3-F823-4026-E86A-8CCF37D26DBD}"/>
              </a:ext>
            </a:extLst>
          </p:cNvPr>
          <p:cNvSpPr>
            <a:spLocks noGrp="1"/>
          </p:cNvSpPr>
          <p:nvPr>
            <p:ph type="body" sz="quarter" idx="13"/>
          </p:nvPr>
        </p:nvSpPr>
        <p:spPr/>
        <p:txBody>
          <a:bodyPr/>
          <a:lstStyle/>
          <a:p>
            <a:r>
              <a:rPr lang="en-US" dirty="0"/>
              <a:t>Quarterly Funding Request (QFRs)</a:t>
            </a:r>
          </a:p>
        </p:txBody>
      </p:sp>
      <p:sp>
        <p:nvSpPr>
          <p:cNvPr id="3" name="Title 2">
            <a:extLst>
              <a:ext uri="{FF2B5EF4-FFF2-40B4-BE49-F238E27FC236}">
                <a16:creationId xmlns:a16="http://schemas.microsoft.com/office/drawing/2014/main" id="{F09B8615-999F-C4FC-CEAF-907572178736}"/>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E8231E62-7DA6-18BC-C5D5-3CD71FFF738A}"/>
              </a:ext>
            </a:extLst>
          </p:cNvPr>
          <p:cNvSpPr>
            <a:spLocks noGrp="1"/>
          </p:cNvSpPr>
          <p:nvPr>
            <p:ph type="body" sz="quarter" idx="14"/>
          </p:nvPr>
        </p:nvSpPr>
        <p:spPr/>
        <p:txBody>
          <a:bodyPr/>
          <a:lstStyle/>
          <a:p>
            <a:r>
              <a:rPr lang="en-US" dirty="0"/>
              <a:t>Program Policy Statements (PPS) 006: Quarterly Financial Information Reporting and Disbursements</a:t>
            </a:r>
          </a:p>
          <a:p>
            <a:pPr lvl="1"/>
            <a:r>
              <a:rPr lang="en-US" dirty="0"/>
              <a:t>www.csec.texas.gov &gt; Documents Libraries &gt; 9-1-1 PROGRAM &gt; Program Policy Statements</a:t>
            </a:r>
          </a:p>
          <a:p>
            <a:endParaRPr lang="en-US" dirty="0"/>
          </a:p>
          <a:p>
            <a:r>
              <a:rPr lang="en-US" dirty="0"/>
              <a:t>LEGAL BASIS:	</a:t>
            </a:r>
          </a:p>
          <a:p>
            <a:pPr lvl="1"/>
            <a:r>
              <a:rPr lang="en-US" dirty="0"/>
              <a:t>General Appropriations Act, Article IX</a:t>
            </a:r>
          </a:p>
          <a:p>
            <a:pPr lvl="1"/>
            <a:r>
              <a:rPr lang="en-US" dirty="0"/>
              <a:t>Health and Safety Code Section 771.078(c) </a:t>
            </a:r>
          </a:p>
          <a:p>
            <a:pPr lvl="1"/>
            <a:r>
              <a:rPr lang="en-US" dirty="0"/>
              <a:t>Commission Rule 251.12,Commission and Regional Planning Commission Contracts for 9-1-1 Service</a:t>
            </a:r>
          </a:p>
          <a:p>
            <a:endParaRPr lang="en-US" dirty="0"/>
          </a:p>
        </p:txBody>
      </p:sp>
      <p:sp>
        <p:nvSpPr>
          <p:cNvPr id="5" name="Slide Number Placeholder 4">
            <a:extLst>
              <a:ext uri="{FF2B5EF4-FFF2-40B4-BE49-F238E27FC236}">
                <a16:creationId xmlns:a16="http://schemas.microsoft.com/office/drawing/2014/main" id="{7D263E43-9230-FECC-757C-AA49AACC98A7}"/>
              </a:ext>
            </a:extLst>
          </p:cNvPr>
          <p:cNvSpPr>
            <a:spLocks noGrp="1"/>
          </p:cNvSpPr>
          <p:nvPr>
            <p:ph type="sldNum" sz="quarter" idx="4"/>
          </p:nvPr>
        </p:nvSpPr>
        <p:spPr/>
        <p:txBody>
          <a:bodyPr/>
          <a:lstStyle/>
          <a:p>
            <a:fld id="{95CC1D26-A9BD-4BDE-BDD9-08EDBAE96860}" type="slidenum">
              <a:rPr lang="en-GB" smtClean="0"/>
              <a:pPr/>
              <a:t>20</a:t>
            </a:fld>
            <a:endParaRPr lang="en-GB" dirty="0"/>
          </a:p>
        </p:txBody>
      </p:sp>
    </p:spTree>
    <p:extLst>
      <p:ext uri="{BB962C8B-B14F-4D97-AF65-F5344CB8AC3E}">
        <p14:creationId xmlns:p14="http://schemas.microsoft.com/office/powerpoint/2010/main" val="28633081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5945-BC8F-B5D3-084B-1D19274093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913EF0-A6A2-F0F7-1A72-B2D2F3737648}"/>
              </a:ext>
            </a:extLst>
          </p:cNvPr>
          <p:cNvSpPr>
            <a:spLocks noGrp="1"/>
          </p:cNvSpPr>
          <p:nvPr>
            <p:ph type="body" sz="quarter" idx="13"/>
          </p:nvPr>
        </p:nvSpPr>
        <p:spPr/>
        <p:txBody>
          <a:bodyPr/>
          <a:lstStyle/>
          <a:p>
            <a:r>
              <a:rPr lang="en-US" dirty="0"/>
              <a:t>Quarterly Funding Request (QFRs)</a:t>
            </a:r>
          </a:p>
        </p:txBody>
      </p:sp>
      <p:sp>
        <p:nvSpPr>
          <p:cNvPr id="3" name="Title 2">
            <a:extLst>
              <a:ext uri="{FF2B5EF4-FFF2-40B4-BE49-F238E27FC236}">
                <a16:creationId xmlns:a16="http://schemas.microsoft.com/office/drawing/2014/main" id="{7A8132EA-640D-2EB3-84C1-F889ECD30480}"/>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4C11C272-80F5-FA4B-30D6-B2308A39B5CF}"/>
              </a:ext>
            </a:extLst>
          </p:cNvPr>
          <p:cNvSpPr>
            <a:spLocks noGrp="1"/>
          </p:cNvSpPr>
          <p:nvPr>
            <p:ph type="body" sz="quarter" idx="14"/>
          </p:nvPr>
        </p:nvSpPr>
        <p:spPr/>
        <p:txBody>
          <a:bodyPr>
            <a:normAutofit fontScale="92500" lnSpcReduction="10000"/>
          </a:bodyPr>
          <a:lstStyle/>
          <a:p>
            <a:pPr lvl="1"/>
            <a:r>
              <a:rPr lang="en-US" dirty="0"/>
              <a:t>Article IX of the General Appropriations Act states in part:</a:t>
            </a:r>
          </a:p>
          <a:p>
            <a:r>
              <a:rPr lang="en-US" dirty="0"/>
              <a:t>Funds appropriated by this Act for grants of money to be made by state agencies, including  agencies  of  the  legislative  branch,  are  appropriated  for  the  statutory  purposes as the grantor may specify. A state agency shall distribute grants on a reimbursement  or  as  needed  basis  unless  otherwise  provided  by  statute  or  otherwise determined by the grantor agency to be necessary for the purposes of the grant.</a:t>
            </a:r>
          </a:p>
          <a:p>
            <a:pPr lvl="1"/>
            <a:r>
              <a:rPr lang="en-US" dirty="0"/>
              <a:t>Health and Safety Code Section 771.078(c) (and Commission Rule 251.12) states in part that the biennial contracts with Regional Planning Commissions (RPCs) must provide for:</a:t>
            </a:r>
          </a:p>
          <a:p>
            <a:r>
              <a:rPr lang="en-US" dirty="0"/>
              <a:t>(1)  the  reporting  of  financial  information  regarding  administrative  expenses  by  regional planning commissions in accordance with generally accepted accounting principles;. . .</a:t>
            </a:r>
          </a:p>
          <a:p>
            <a:r>
              <a:rPr lang="en-US" dirty="0"/>
              <a:t>(5)  the  quarterly  disbursements  of  money  due  under  the  contract,  except  as  provided by Subdivision (6);</a:t>
            </a:r>
          </a:p>
          <a:p>
            <a:r>
              <a:rPr lang="en-US" dirty="0"/>
              <a:t>(6)  the Commission to withhold disbursement to a regional planning commission that does not follow a standard imposed by the contract, a Commission rule, or a statute; and</a:t>
            </a:r>
          </a:p>
          <a:p>
            <a:r>
              <a:rPr lang="en-US" dirty="0"/>
              <a:t>(7)  a  means  for  the  Commission  to  give  an  advance  on  a  quarterly  distribution  under  the  contract  to  a  regional  planning  commission  that  has  a  financial  emergency.</a:t>
            </a:r>
          </a:p>
          <a:p>
            <a:endParaRPr lang="en-US" dirty="0"/>
          </a:p>
        </p:txBody>
      </p:sp>
      <p:sp>
        <p:nvSpPr>
          <p:cNvPr id="5" name="Slide Number Placeholder 4">
            <a:extLst>
              <a:ext uri="{FF2B5EF4-FFF2-40B4-BE49-F238E27FC236}">
                <a16:creationId xmlns:a16="http://schemas.microsoft.com/office/drawing/2014/main" id="{6FB80BC4-C454-355B-2F3F-54FEEFE60F66}"/>
              </a:ext>
            </a:extLst>
          </p:cNvPr>
          <p:cNvSpPr>
            <a:spLocks noGrp="1"/>
          </p:cNvSpPr>
          <p:nvPr>
            <p:ph type="sldNum" sz="quarter" idx="4"/>
          </p:nvPr>
        </p:nvSpPr>
        <p:spPr/>
        <p:txBody>
          <a:bodyPr/>
          <a:lstStyle/>
          <a:p>
            <a:fld id="{95CC1D26-A9BD-4BDE-BDD9-08EDBAE96860}" type="slidenum">
              <a:rPr lang="en-GB" smtClean="0"/>
              <a:pPr/>
              <a:t>21</a:t>
            </a:fld>
            <a:endParaRPr lang="en-GB" dirty="0"/>
          </a:p>
        </p:txBody>
      </p:sp>
    </p:spTree>
    <p:extLst>
      <p:ext uri="{BB962C8B-B14F-4D97-AF65-F5344CB8AC3E}">
        <p14:creationId xmlns:p14="http://schemas.microsoft.com/office/powerpoint/2010/main" val="38814140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91C82-F4EF-9916-3D6E-0E52F7BBEC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4FC34B-5322-FD47-3043-89CF02B5880B}"/>
              </a:ext>
            </a:extLst>
          </p:cNvPr>
          <p:cNvSpPr>
            <a:spLocks noGrp="1"/>
          </p:cNvSpPr>
          <p:nvPr>
            <p:ph type="body" sz="quarter" idx="13"/>
          </p:nvPr>
        </p:nvSpPr>
        <p:spPr/>
        <p:txBody>
          <a:bodyPr/>
          <a:lstStyle/>
          <a:p>
            <a:r>
              <a:rPr lang="en-US" dirty="0"/>
              <a:t>Quarterly Funding Request (QFRs)</a:t>
            </a:r>
          </a:p>
        </p:txBody>
      </p:sp>
      <p:sp>
        <p:nvSpPr>
          <p:cNvPr id="3" name="Title 2">
            <a:extLst>
              <a:ext uri="{FF2B5EF4-FFF2-40B4-BE49-F238E27FC236}">
                <a16:creationId xmlns:a16="http://schemas.microsoft.com/office/drawing/2014/main" id="{47FC23AA-7CC8-F817-C93F-067691B6E821}"/>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4BFE3020-4B62-B89F-7B1A-79ECA9E2824C}"/>
              </a:ext>
            </a:extLst>
          </p:cNvPr>
          <p:cNvSpPr>
            <a:spLocks noGrp="1"/>
          </p:cNvSpPr>
          <p:nvPr>
            <p:ph type="body" sz="quarter" idx="14"/>
          </p:nvPr>
        </p:nvSpPr>
        <p:spPr/>
        <p:txBody>
          <a:bodyPr>
            <a:normAutofit/>
          </a:bodyPr>
          <a:lstStyle/>
          <a:p>
            <a:pPr marL="0" indent="0">
              <a:buNone/>
            </a:pPr>
            <a:r>
              <a:rPr lang="en-US" dirty="0"/>
              <a:t>WHEN to submit Quarterly Financial Reports</a:t>
            </a:r>
          </a:p>
          <a:p>
            <a:pPr marL="463550" indent="0">
              <a:buNone/>
            </a:pPr>
            <a:r>
              <a:rPr lang="en-US" dirty="0"/>
              <a:t>Quarterly. Currently, these are due the 25th after the quarter-end</a:t>
            </a:r>
          </a:p>
          <a:p>
            <a:pPr marL="0" indent="0">
              <a:buNone/>
            </a:pPr>
            <a:r>
              <a:rPr lang="en-US" dirty="0"/>
              <a:t>The full calendar can be seen at: </a:t>
            </a:r>
          </a:p>
          <a:p>
            <a:pPr marL="0" indent="0">
              <a:buNone/>
            </a:pPr>
            <a:r>
              <a:rPr lang="en-US" dirty="0"/>
              <a:t>www.csec.texas.gov &gt; Documents Libraries &gt; 9-1-1 PROGRAM &gt; RPC Resources &gt; Calendar</a:t>
            </a:r>
          </a:p>
          <a:p>
            <a:endParaRPr lang="en-US" dirty="0"/>
          </a:p>
          <a:p>
            <a:pPr marL="0" indent="0">
              <a:buNone/>
            </a:pPr>
            <a:r>
              <a:rPr lang="en-US" dirty="0"/>
              <a:t>HOW to submit a financial report?		</a:t>
            </a:r>
          </a:p>
          <a:p>
            <a:pPr marL="463550" indent="0">
              <a:buNone/>
            </a:pPr>
            <a:r>
              <a:rPr lang="en-US" dirty="0"/>
              <a:t>CSEC Finance will release the quarterly report, at least 5 days prior to the due date.</a:t>
            </a:r>
          </a:p>
          <a:p>
            <a:pPr marL="0" indent="0">
              <a:buNone/>
            </a:pPr>
            <a:r>
              <a:rPr lang="en-US" dirty="0"/>
              <a:t>Navigate to Quarterly Financial Reports by:</a:t>
            </a:r>
          </a:p>
          <a:p>
            <a:r>
              <a:rPr lang="en-US" dirty="0"/>
              <a:t>Accounts &gt; RPC Name &gt; Strategic Plan &gt; Stage 2b &gt; Budget Stages</a:t>
            </a:r>
          </a:p>
          <a:p>
            <a:endParaRPr lang="en-US" dirty="0"/>
          </a:p>
        </p:txBody>
      </p:sp>
      <p:sp>
        <p:nvSpPr>
          <p:cNvPr id="5" name="Slide Number Placeholder 4">
            <a:extLst>
              <a:ext uri="{FF2B5EF4-FFF2-40B4-BE49-F238E27FC236}">
                <a16:creationId xmlns:a16="http://schemas.microsoft.com/office/drawing/2014/main" id="{A3395FBB-C3C1-09DA-B86E-5DAC63BE08E9}"/>
              </a:ext>
            </a:extLst>
          </p:cNvPr>
          <p:cNvSpPr>
            <a:spLocks noGrp="1"/>
          </p:cNvSpPr>
          <p:nvPr>
            <p:ph type="sldNum" sz="quarter" idx="4"/>
          </p:nvPr>
        </p:nvSpPr>
        <p:spPr/>
        <p:txBody>
          <a:bodyPr/>
          <a:lstStyle/>
          <a:p>
            <a:fld id="{95CC1D26-A9BD-4BDE-BDD9-08EDBAE96860}" type="slidenum">
              <a:rPr lang="en-GB" smtClean="0"/>
              <a:pPr/>
              <a:t>22</a:t>
            </a:fld>
            <a:endParaRPr lang="en-GB" dirty="0"/>
          </a:p>
        </p:txBody>
      </p:sp>
      <p:pic>
        <p:nvPicPr>
          <p:cNvPr id="6" name="Picture 5">
            <a:extLst>
              <a:ext uri="{FF2B5EF4-FFF2-40B4-BE49-F238E27FC236}">
                <a16:creationId xmlns:a16="http://schemas.microsoft.com/office/drawing/2014/main" id="{8366A4BE-022C-7C61-8A50-982146A2AA4D}"/>
              </a:ext>
            </a:extLst>
          </p:cNvPr>
          <p:cNvPicPr>
            <a:picLocks noChangeAspect="1"/>
          </p:cNvPicPr>
          <p:nvPr/>
        </p:nvPicPr>
        <p:blipFill rotWithShape="1">
          <a:blip r:embed="rId2"/>
          <a:srcRect t="24544"/>
          <a:stretch/>
        </p:blipFill>
        <p:spPr>
          <a:xfrm flipV="1">
            <a:off x="762000" y="5551548"/>
            <a:ext cx="7265747" cy="620651"/>
          </a:xfrm>
          <a:prstGeom prst="rect">
            <a:avLst/>
          </a:prstGeom>
        </p:spPr>
      </p:pic>
    </p:spTree>
    <p:extLst>
      <p:ext uri="{BB962C8B-B14F-4D97-AF65-F5344CB8AC3E}">
        <p14:creationId xmlns:p14="http://schemas.microsoft.com/office/powerpoint/2010/main" val="4122777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E2D0-3C56-7CC6-A220-53C9E69420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9929B1-11A8-4F44-B51F-BDD171506106}"/>
              </a:ext>
            </a:extLst>
          </p:cNvPr>
          <p:cNvSpPr>
            <a:spLocks noGrp="1"/>
          </p:cNvSpPr>
          <p:nvPr>
            <p:ph type="body" sz="quarter" idx="13"/>
          </p:nvPr>
        </p:nvSpPr>
        <p:spPr/>
        <p:txBody>
          <a:bodyPr/>
          <a:lstStyle/>
          <a:p>
            <a:r>
              <a:rPr lang="en-US" dirty="0"/>
              <a:t>Quarterly Funding Request (QFRs)</a:t>
            </a:r>
          </a:p>
        </p:txBody>
      </p:sp>
      <p:sp>
        <p:nvSpPr>
          <p:cNvPr id="3" name="Title 2">
            <a:extLst>
              <a:ext uri="{FF2B5EF4-FFF2-40B4-BE49-F238E27FC236}">
                <a16:creationId xmlns:a16="http://schemas.microsoft.com/office/drawing/2014/main" id="{DCE98FC7-20A6-731B-A082-B832EDFDEA4E}"/>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0D03B96F-7526-CD45-3BAD-401099299805}"/>
              </a:ext>
            </a:extLst>
          </p:cNvPr>
          <p:cNvSpPr>
            <a:spLocks noGrp="1"/>
          </p:cNvSpPr>
          <p:nvPr>
            <p:ph type="body" sz="quarter" idx="14"/>
          </p:nvPr>
        </p:nvSpPr>
        <p:spPr/>
        <p:txBody>
          <a:bodyPr/>
          <a:lstStyle/>
          <a:p>
            <a:pPr marL="0" indent="0">
              <a:buNone/>
            </a:pPr>
            <a:r>
              <a:rPr lang="en-US" dirty="0"/>
              <a:t>WHAT to submit on the Quarterly Financial Reports</a:t>
            </a:r>
          </a:p>
          <a:p>
            <a:pPr marL="0" indent="0">
              <a:buNone/>
            </a:pPr>
            <a:endParaRPr lang="en-US" dirty="0"/>
          </a:p>
          <a:p>
            <a:pPr marL="0" indent="0">
              <a:buNone/>
            </a:pPr>
            <a:r>
              <a:rPr lang="en-US" dirty="0"/>
              <a:t>	Expenses-to-date as of the quarter end.</a:t>
            </a:r>
          </a:p>
          <a:p>
            <a:pPr marL="0" indent="0">
              <a:buNone/>
            </a:pPr>
            <a:endParaRPr lang="en-US" dirty="0"/>
          </a:p>
          <a:p>
            <a:pPr marL="0" indent="0">
              <a:buNone/>
            </a:pPr>
            <a:r>
              <a:rPr lang="en-US" dirty="0"/>
              <a:t>	The QFR will be pre-populated with the expenses reported in the prior quarter.  </a:t>
            </a:r>
          </a:p>
          <a:p>
            <a:pPr marL="0" indent="0">
              <a:buNone/>
            </a:pPr>
            <a:endParaRPr lang="en-US" dirty="0"/>
          </a:p>
          <a:p>
            <a:pPr marL="0" indent="0">
              <a:buNone/>
            </a:pPr>
            <a:r>
              <a:rPr lang="en-US" dirty="0"/>
              <a:t>	Update the Program Income section on the </a:t>
            </a:r>
            <a:r>
              <a:rPr lang="en-US" b="1" dirty="0"/>
              <a:t>Details </a:t>
            </a:r>
            <a:r>
              <a:rPr lang="en-US" dirty="0"/>
              <a:t>page </a:t>
            </a:r>
          </a:p>
          <a:p>
            <a:pPr marL="0" indent="0">
              <a:buNone/>
            </a:pPr>
            <a:endParaRPr lang="en-US" dirty="0"/>
          </a:p>
        </p:txBody>
      </p:sp>
      <p:sp>
        <p:nvSpPr>
          <p:cNvPr id="5" name="Slide Number Placeholder 4">
            <a:extLst>
              <a:ext uri="{FF2B5EF4-FFF2-40B4-BE49-F238E27FC236}">
                <a16:creationId xmlns:a16="http://schemas.microsoft.com/office/drawing/2014/main" id="{E3EE589C-5A06-0C04-97DB-51D01DFF15D1}"/>
              </a:ext>
            </a:extLst>
          </p:cNvPr>
          <p:cNvSpPr>
            <a:spLocks noGrp="1"/>
          </p:cNvSpPr>
          <p:nvPr>
            <p:ph type="sldNum" sz="quarter" idx="4"/>
          </p:nvPr>
        </p:nvSpPr>
        <p:spPr/>
        <p:txBody>
          <a:bodyPr/>
          <a:lstStyle/>
          <a:p>
            <a:fld id="{95CC1D26-A9BD-4BDE-BDD9-08EDBAE96860}" type="slidenum">
              <a:rPr lang="en-GB" smtClean="0"/>
              <a:pPr/>
              <a:t>23</a:t>
            </a:fld>
            <a:endParaRPr lang="en-GB" dirty="0"/>
          </a:p>
        </p:txBody>
      </p:sp>
    </p:spTree>
    <p:extLst>
      <p:ext uri="{BB962C8B-B14F-4D97-AF65-F5344CB8AC3E}">
        <p14:creationId xmlns:p14="http://schemas.microsoft.com/office/powerpoint/2010/main" val="41837703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2987-6249-0D9E-A4E1-1426A570EEFA}"/>
            </a:ext>
          </a:extLst>
        </p:cNvPr>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F015E0EC-464A-0455-2BA4-A70ABE261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42985"/>
            <a:ext cx="4926563" cy="3934682"/>
          </a:xfrm>
          <a:prstGeom prst="rect">
            <a:avLst/>
          </a:prstGeom>
        </p:spPr>
      </p:pic>
      <p:sp>
        <p:nvSpPr>
          <p:cNvPr id="2" name="Title 1">
            <a:extLst>
              <a:ext uri="{FF2B5EF4-FFF2-40B4-BE49-F238E27FC236}">
                <a16:creationId xmlns:a16="http://schemas.microsoft.com/office/drawing/2014/main" id="{516D552F-063B-C898-9BFA-9FB1C4DC84E6}"/>
              </a:ext>
            </a:extLst>
          </p:cNvPr>
          <p:cNvSpPr>
            <a:spLocks noGrp="1"/>
          </p:cNvSpPr>
          <p:nvPr>
            <p:ph type="title"/>
          </p:nvPr>
        </p:nvSpPr>
        <p:spPr/>
        <p:txBody>
          <a:bodyPr/>
          <a:lstStyle/>
          <a:p>
            <a:r>
              <a:rPr lang="en-US" dirty="0">
                <a:cs typeface="Arial"/>
              </a:rPr>
              <a:t>Questions? </a:t>
            </a:r>
            <a:br>
              <a:rPr lang="en-US" dirty="0">
                <a:cs typeface="Arial"/>
              </a:rPr>
            </a:br>
            <a:r>
              <a:rPr lang="en-US" dirty="0">
                <a:cs typeface="Arial"/>
              </a:rPr>
              <a:t>Comments?</a:t>
            </a:r>
            <a:endParaRPr lang="en-US" dirty="0"/>
          </a:p>
        </p:txBody>
      </p:sp>
      <p:sp>
        <p:nvSpPr>
          <p:cNvPr id="3" name="Slide Number Placeholder 2">
            <a:extLst>
              <a:ext uri="{FF2B5EF4-FFF2-40B4-BE49-F238E27FC236}">
                <a16:creationId xmlns:a16="http://schemas.microsoft.com/office/drawing/2014/main" id="{90EE50FE-E644-DB06-425B-8ED2267ECC32}"/>
              </a:ext>
            </a:extLst>
          </p:cNvPr>
          <p:cNvSpPr>
            <a:spLocks noGrp="1"/>
          </p:cNvSpPr>
          <p:nvPr>
            <p:ph type="sldNum" sz="quarter" idx="4"/>
          </p:nvPr>
        </p:nvSpPr>
        <p:spPr/>
        <p:txBody>
          <a:bodyPr/>
          <a:lstStyle/>
          <a:p>
            <a:fld id="{95CC1D26-A9BD-4BDE-BDD9-08EDBAE96860}" type="slidenum">
              <a:rPr lang="en-GB" smtClean="0"/>
              <a:pPr/>
              <a:t>24</a:t>
            </a:fld>
            <a:endParaRPr lang="en-GB" dirty="0"/>
          </a:p>
        </p:txBody>
      </p:sp>
    </p:spTree>
    <p:extLst>
      <p:ext uri="{BB962C8B-B14F-4D97-AF65-F5344CB8AC3E}">
        <p14:creationId xmlns:p14="http://schemas.microsoft.com/office/powerpoint/2010/main" val="183440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6CDC-4A38-938D-4FA9-C3498635A614}"/>
              </a:ext>
            </a:extLst>
          </p:cNvPr>
          <p:cNvSpPr>
            <a:spLocks noGrp="1"/>
          </p:cNvSpPr>
          <p:nvPr>
            <p:ph type="title"/>
          </p:nvPr>
        </p:nvSpPr>
        <p:spPr/>
        <p:txBody>
          <a:bodyPr/>
          <a:lstStyle/>
          <a:p>
            <a:r>
              <a:rPr lang="en-US" dirty="0">
                <a:cs typeface="Arial"/>
              </a:rPr>
              <a:t>CSEC Team</a:t>
            </a:r>
            <a:endParaRPr lang="en-US" dirty="0"/>
          </a:p>
        </p:txBody>
      </p:sp>
      <p:sp>
        <p:nvSpPr>
          <p:cNvPr id="3" name="Slide Number Placeholder 2">
            <a:extLst>
              <a:ext uri="{FF2B5EF4-FFF2-40B4-BE49-F238E27FC236}">
                <a16:creationId xmlns:a16="http://schemas.microsoft.com/office/drawing/2014/main" id="{B7FCFCE4-AFB9-CA35-4AA7-95FAD48F1ABC}"/>
              </a:ext>
            </a:extLst>
          </p:cNvPr>
          <p:cNvSpPr>
            <a:spLocks noGrp="1"/>
          </p:cNvSpPr>
          <p:nvPr>
            <p:ph type="sldNum" sz="quarter" idx="4"/>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val="29341551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41A9F-91B1-62D7-91DB-BB8F0314CA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CC615-9C01-C115-3EAC-198FEB4713E8}"/>
              </a:ext>
            </a:extLst>
          </p:cNvPr>
          <p:cNvSpPr>
            <a:spLocks noGrp="1"/>
          </p:cNvSpPr>
          <p:nvPr>
            <p:ph type="title"/>
          </p:nvPr>
        </p:nvSpPr>
        <p:spPr/>
        <p:txBody>
          <a:bodyPr/>
          <a:lstStyle/>
          <a:p>
            <a:r>
              <a:rPr lang="en-US" dirty="0">
                <a:cs typeface="Arial"/>
              </a:rPr>
              <a:t>9-1-1 Program: Finance</a:t>
            </a:r>
            <a:endParaRPr lang="en-US" dirty="0"/>
          </a:p>
        </p:txBody>
      </p:sp>
      <p:sp>
        <p:nvSpPr>
          <p:cNvPr id="2" name="Text Placeholder 1">
            <a:extLst>
              <a:ext uri="{FF2B5EF4-FFF2-40B4-BE49-F238E27FC236}">
                <a16:creationId xmlns:a16="http://schemas.microsoft.com/office/drawing/2014/main" id="{0388835D-B861-01BB-A80D-6E3BF485D798}"/>
              </a:ext>
            </a:extLst>
          </p:cNvPr>
          <p:cNvSpPr>
            <a:spLocks noGrp="1"/>
          </p:cNvSpPr>
          <p:nvPr>
            <p:ph type="body" sz="quarter" idx="13"/>
          </p:nvPr>
        </p:nvSpPr>
        <p:spPr/>
        <p:txBody>
          <a:bodyPr/>
          <a:lstStyle/>
          <a:p>
            <a:r>
              <a:rPr lang="en-US" dirty="0"/>
              <a:t>CSEC Teams</a:t>
            </a:r>
          </a:p>
        </p:txBody>
      </p:sp>
      <p:sp>
        <p:nvSpPr>
          <p:cNvPr id="4" name="Text Placeholder 3">
            <a:extLst>
              <a:ext uri="{FF2B5EF4-FFF2-40B4-BE49-F238E27FC236}">
                <a16:creationId xmlns:a16="http://schemas.microsoft.com/office/drawing/2014/main" id="{9720792C-4809-F3C3-A553-35F7CB0D6345}"/>
              </a:ext>
            </a:extLst>
          </p:cNvPr>
          <p:cNvSpPr>
            <a:spLocks noGrp="1"/>
          </p:cNvSpPr>
          <p:nvPr>
            <p:ph type="body" sz="quarter" idx="14"/>
          </p:nvPr>
        </p:nvSpPr>
        <p:spPr/>
        <p:txBody>
          <a:bodyPr>
            <a:normAutofit/>
          </a:bodyPr>
          <a:lstStyle/>
          <a:p>
            <a:pPr marL="914400" indent="0">
              <a:lnSpc>
                <a:spcPct val="50000"/>
              </a:lnSpc>
              <a:buNone/>
            </a:pPr>
            <a:r>
              <a:rPr lang="en-US" dirty="0"/>
              <a:t>Finance:</a:t>
            </a:r>
          </a:p>
          <a:p>
            <a:pPr marL="914400" indent="0">
              <a:lnSpc>
                <a:spcPct val="50000"/>
              </a:lnSpc>
              <a:buNone/>
            </a:pPr>
            <a:endParaRPr lang="en-US" dirty="0"/>
          </a:p>
          <a:p>
            <a:pPr marL="1146175" indent="0">
              <a:lnSpc>
                <a:spcPct val="50000"/>
              </a:lnSpc>
              <a:buNone/>
            </a:pPr>
            <a:r>
              <a:rPr lang="en-US" dirty="0"/>
              <a:t>Lorrain Meek 	</a:t>
            </a:r>
          </a:p>
          <a:p>
            <a:pPr marL="1146175" indent="0">
              <a:lnSpc>
                <a:spcPct val="50000"/>
              </a:lnSpc>
              <a:buNone/>
            </a:pPr>
            <a:r>
              <a:rPr lang="en-US" dirty="0"/>
              <a:t>Chief Financial Officer</a:t>
            </a:r>
          </a:p>
          <a:p>
            <a:pPr marL="1146175" indent="0">
              <a:lnSpc>
                <a:spcPct val="50000"/>
              </a:lnSpc>
              <a:buNone/>
            </a:pPr>
            <a:r>
              <a:rPr lang="en-US" dirty="0"/>
              <a:t>512-968-8226</a:t>
            </a:r>
          </a:p>
          <a:p>
            <a:pPr marL="1146175" indent="0">
              <a:lnSpc>
                <a:spcPct val="50000"/>
              </a:lnSpc>
              <a:buNone/>
            </a:pPr>
            <a:r>
              <a:rPr lang="en-US" dirty="0">
                <a:hlinkClick r:id="rId2"/>
              </a:rPr>
              <a:t>lorrainm@csec.texas.gov</a:t>
            </a:r>
            <a:endParaRPr lang="en-US" dirty="0"/>
          </a:p>
          <a:p>
            <a:pPr marL="1146175" indent="0">
              <a:lnSpc>
                <a:spcPct val="50000"/>
              </a:lnSpc>
              <a:buNone/>
            </a:pPr>
            <a:endParaRPr lang="en-US" dirty="0"/>
          </a:p>
          <a:p>
            <a:pPr marL="1146175" indent="0">
              <a:lnSpc>
                <a:spcPct val="50000"/>
              </a:lnSpc>
              <a:buNone/>
            </a:pPr>
            <a:r>
              <a:rPr lang="en-US" dirty="0"/>
              <a:t>Elsa Paynes</a:t>
            </a:r>
          </a:p>
          <a:p>
            <a:pPr marL="1146175" indent="0">
              <a:lnSpc>
                <a:spcPct val="50000"/>
              </a:lnSpc>
              <a:buNone/>
            </a:pPr>
            <a:r>
              <a:rPr lang="en-US" dirty="0"/>
              <a:t>Accountant</a:t>
            </a:r>
          </a:p>
          <a:p>
            <a:pPr marL="1146175" indent="0">
              <a:lnSpc>
                <a:spcPct val="50000"/>
              </a:lnSpc>
              <a:buNone/>
            </a:pPr>
            <a:r>
              <a:rPr lang="en-US" dirty="0"/>
              <a:t>512-968-2597</a:t>
            </a:r>
          </a:p>
          <a:p>
            <a:pPr marL="1146175" indent="0">
              <a:lnSpc>
                <a:spcPct val="50000"/>
              </a:lnSpc>
              <a:buNone/>
            </a:pPr>
            <a:r>
              <a:rPr lang="en-US" dirty="0">
                <a:hlinkClick r:id="rId3"/>
              </a:rPr>
              <a:t>elsap@csec.texas.gov</a:t>
            </a:r>
            <a:endParaRPr lang="en-US" dirty="0"/>
          </a:p>
          <a:p>
            <a:pPr marL="1146175" indent="0">
              <a:lnSpc>
                <a:spcPct val="50000"/>
              </a:lnSpc>
              <a:buNone/>
            </a:pPr>
            <a:endParaRPr lang="en-US" dirty="0"/>
          </a:p>
          <a:p>
            <a:pPr marL="1146175" indent="0">
              <a:lnSpc>
                <a:spcPct val="50000"/>
              </a:lnSpc>
              <a:buNone/>
            </a:pPr>
            <a:r>
              <a:rPr lang="en-US" dirty="0"/>
              <a:t>Pamela Parks</a:t>
            </a:r>
          </a:p>
          <a:p>
            <a:pPr marL="1146175" indent="0">
              <a:lnSpc>
                <a:spcPct val="50000"/>
              </a:lnSpc>
              <a:buNone/>
            </a:pPr>
            <a:r>
              <a:rPr lang="en-US" dirty="0"/>
              <a:t>Accountant</a:t>
            </a:r>
          </a:p>
          <a:p>
            <a:pPr marL="1146175" indent="0">
              <a:lnSpc>
                <a:spcPct val="50000"/>
              </a:lnSpc>
              <a:buNone/>
            </a:pPr>
            <a:r>
              <a:rPr lang="en-US" dirty="0"/>
              <a:t>512-968-2035</a:t>
            </a:r>
          </a:p>
          <a:p>
            <a:pPr marL="1146175" indent="0">
              <a:lnSpc>
                <a:spcPct val="50000"/>
              </a:lnSpc>
              <a:buNone/>
            </a:pPr>
            <a:r>
              <a:rPr lang="en-US" dirty="0">
                <a:hlinkClick r:id="rId4"/>
              </a:rPr>
              <a:t>pamelap@csec.texas.gov</a:t>
            </a:r>
            <a:r>
              <a:rPr lang="en-US" dirty="0"/>
              <a:t> </a:t>
            </a:r>
          </a:p>
        </p:txBody>
      </p:sp>
      <p:sp>
        <p:nvSpPr>
          <p:cNvPr id="5" name="Slide Number Placeholder 4">
            <a:extLst>
              <a:ext uri="{FF2B5EF4-FFF2-40B4-BE49-F238E27FC236}">
                <a16:creationId xmlns:a16="http://schemas.microsoft.com/office/drawing/2014/main" id="{DBC9B526-B09A-1D82-0373-837A6BF3F7BA}"/>
              </a:ext>
            </a:extLst>
          </p:cNvPr>
          <p:cNvSpPr>
            <a:spLocks noGrp="1"/>
          </p:cNvSpPr>
          <p:nvPr>
            <p:ph type="sldNum" sz="quarter" idx="4"/>
          </p:nvPr>
        </p:nvSpPr>
        <p:spPr/>
        <p:txBody>
          <a:bodyPr/>
          <a:lstStyle/>
          <a:p>
            <a:fld id="{95CC1D26-A9BD-4BDE-BDD9-08EDBAE96860}" type="slidenum">
              <a:rPr lang="en-GB" smtClean="0"/>
              <a:pPr/>
              <a:t>4</a:t>
            </a:fld>
            <a:endParaRPr lang="en-GB" dirty="0"/>
          </a:p>
        </p:txBody>
      </p:sp>
      <p:sp>
        <p:nvSpPr>
          <p:cNvPr id="8" name="Text Placeholder 3">
            <a:extLst>
              <a:ext uri="{FF2B5EF4-FFF2-40B4-BE49-F238E27FC236}">
                <a16:creationId xmlns:a16="http://schemas.microsoft.com/office/drawing/2014/main" id="{3EA7CD07-2A54-FEB1-B046-1F4C60F2D841}"/>
              </a:ext>
            </a:extLst>
          </p:cNvPr>
          <p:cNvSpPr>
            <a:spLocks noGrp="1"/>
          </p:cNvSpPr>
          <p:nvPr>
            <p:ph type="body" sz="quarter" idx="14"/>
          </p:nvPr>
        </p:nvSpPr>
        <p:spPr>
          <a:xfrm>
            <a:off x="4343400" y="1867078"/>
            <a:ext cx="4201200" cy="4209000"/>
          </a:xfrm>
        </p:spPr>
        <p:txBody>
          <a:bodyPr>
            <a:normAutofit lnSpcReduction="10000"/>
          </a:bodyPr>
          <a:lstStyle/>
          <a:p>
            <a:pPr marL="914400" indent="0">
              <a:lnSpc>
                <a:spcPct val="50000"/>
              </a:lnSpc>
              <a:buNone/>
            </a:pPr>
            <a:r>
              <a:rPr lang="en-US" dirty="0"/>
              <a:t>Program</a:t>
            </a:r>
          </a:p>
          <a:p>
            <a:pPr marL="914400" indent="0">
              <a:lnSpc>
                <a:spcPct val="50000"/>
              </a:lnSpc>
              <a:buNone/>
            </a:pPr>
            <a:endParaRPr lang="en-US" dirty="0"/>
          </a:p>
          <a:p>
            <a:pPr marL="914400" indent="0">
              <a:lnSpc>
                <a:spcPct val="50000"/>
              </a:lnSpc>
              <a:buNone/>
            </a:pPr>
            <a:r>
              <a:rPr lang="en-US" dirty="0"/>
              <a:t>Heather Barnes	</a:t>
            </a:r>
          </a:p>
          <a:p>
            <a:pPr marL="914400" indent="0">
              <a:lnSpc>
                <a:spcPct val="50000"/>
              </a:lnSpc>
              <a:buNone/>
            </a:pPr>
            <a:r>
              <a:rPr lang="en-US" dirty="0"/>
              <a:t>Director of Programs</a:t>
            </a:r>
          </a:p>
          <a:p>
            <a:pPr marL="914400" indent="0">
              <a:lnSpc>
                <a:spcPct val="50000"/>
              </a:lnSpc>
              <a:buNone/>
            </a:pPr>
            <a:r>
              <a:rPr lang="en-US" dirty="0"/>
              <a:t>512-969-0740</a:t>
            </a:r>
          </a:p>
          <a:p>
            <a:pPr marL="914400" indent="0">
              <a:lnSpc>
                <a:spcPct val="50000"/>
              </a:lnSpc>
              <a:buNone/>
            </a:pPr>
            <a:r>
              <a:rPr lang="en-US" dirty="0">
                <a:hlinkClick r:id="rId2"/>
              </a:rPr>
              <a:t>heatherb@csec.texas.gov</a:t>
            </a:r>
            <a:endParaRPr lang="en-US" dirty="0"/>
          </a:p>
          <a:p>
            <a:pPr marL="914400" indent="0">
              <a:lnSpc>
                <a:spcPct val="50000"/>
              </a:lnSpc>
              <a:buNone/>
            </a:pPr>
            <a:endParaRPr lang="en-US" dirty="0"/>
          </a:p>
          <a:p>
            <a:pPr marL="914400" indent="0">
              <a:lnSpc>
                <a:spcPct val="50000"/>
              </a:lnSpc>
              <a:buNone/>
            </a:pPr>
            <a:r>
              <a:rPr lang="en-US" dirty="0"/>
              <a:t>Becky Cooley</a:t>
            </a:r>
          </a:p>
          <a:p>
            <a:pPr marL="914400" indent="0">
              <a:lnSpc>
                <a:spcPct val="50000"/>
              </a:lnSpc>
              <a:buNone/>
            </a:pPr>
            <a:r>
              <a:rPr lang="en-US" dirty="0"/>
              <a:t>9-1-1 Program Manager</a:t>
            </a:r>
          </a:p>
          <a:p>
            <a:pPr marL="914400" indent="0">
              <a:lnSpc>
                <a:spcPct val="50000"/>
              </a:lnSpc>
              <a:buNone/>
            </a:pPr>
            <a:r>
              <a:rPr lang="en-US" dirty="0"/>
              <a:t>512-975-9176</a:t>
            </a:r>
          </a:p>
          <a:p>
            <a:pPr marL="914400" indent="0">
              <a:lnSpc>
                <a:spcPct val="50000"/>
              </a:lnSpc>
              <a:buNone/>
            </a:pPr>
            <a:r>
              <a:rPr lang="en-US" dirty="0">
                <a:hlinkClick r:id="rId5"/>
              </a:rPr>
              <a:t>beckyc@csec.texas.gov</a:t>
            </a:r>
            <a:endParaRPr lang="en-US" dirty="0"/>
          </a:p>
          <a:p>
            <a:pPr marL="914400" indent="0">
              <a:lnSpc>
                <a:spcPct val="50000"/>
              </a:lnSpc>
              <a:buNone/>
            </a:pPr>
            <a:endParaRPr lang="en-US" dirty="0"/>
          </a:p>
          <a:p>
            <a:pPr marL="914400" indent="0">
              <a:lnSpc>
                <a:spcPct val="50000"/>
              </a:lnSpc>
              <a:buNone/>
            </a:pPr>
            <a:r>
              <a:rPr lang="en-US" dirty="0"/>
              <a:t>Kimber Snoddy</a:t>
            </a:r>
          </a:p>
          <a:p>
            <a:pPr marL="914400" indent="0">
              <a:lnSpc>
                <a:spcPct val="50000"/>
              </a:lnSpc>
              <a:buNone/>
            </a:pPr>
            <a:r>
              <a:rPr lang="en-US" dirty="0"/>
              <a:t>9-1-1 Program Manager</a:t>
            </a:r>
          </a:p>
          <a:p>
            <a:pPr marL="914400" indent="0">
              <a:lnSpc>
                <a:spcPct val="50000"/>
              </a:lnSpc>
              <a:buNone/>
            </a:pPr>
            <a:r>
              <a:rPr lang="en-US" dirty="0"/>
              <a:t>512-969-0914</a:t>
            </a:r>
          </a:p>
          <a:p>
            <a:pPr marL="914400" indent="0">
              <a:lnSpc>
                <a:spcPct val="50000"/>
              </a:lnSpc>
              <a:buNone/>
            </a:pPr>
            <a:r>
              <a:rPr lang="en-US" dirty="0">
                <a:hlinkClick r:id="rId4"/>
              </a:rPr>
              <a:t>kimbers@csec.texas.gov</a:t>
            </a:r>
            <a:r>
              <a:rPr lang="en-US" dirty="0"/>
              <a:t> </a:t>
            </a:r>
          </a:p>
        </p:txBody>
      </p:sp>
      <p:pic>
        <p:nvPicPr>
          <p:cNvPr id="9" name="Picture 2" descr="Lorrain Meek">
            <a:extLst>
              <a:ext uri="{FF2B5EF4-FFF2-40B4-BE49-F238E27FC236}">
                <a16:creationId xmlns:a16="http://schemas.microsoft.com/office/drawing/2014/main" id="{D7EDA4D7-DD00-1F78-3F83-5FEFD38793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6" r="5333"/>
          <a:stretch/>
        </p:blipFill>
        <p:spPr bwMode="auto">
          <a:xfrm>
            <a:off x="309600" y="2286000"/>
            <a:ext cx="964819"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miling at the camera&#10;&#10;Description automatically generated">
            <a:extLst>
              <a:ext uri="{FF2B5EF4-FFF2-40B4-BE49-F238E27FC236}">
                <a16:creationId xmlns:a16="http://schemas.microsoft.com/office/drawing/2014/main" id="{7DF67D78-187E-79F4-5A3A-0F31E4CB4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3597326"/>
            <a:ext cx="1059735" cy="1066800"/>
          </a:xfrm>
          <a:prstGeom prst="rect">
            <a:avLst/>
          </a:prstGeom>
        </p:spPr>
      </p:pic>
      <p:pic>
        <p:nvPicPr>
          <p:cNvPr id="11" name="Picture 10" descr="A person taking a selfie&#10;&#10;Description automatically generated">
            <a:extLst>
              <a:ext uri="{FF2B5EF4-FFF2-40B4-BE49-F238E27FC236}">
                <a16:creationId xmlns:a16="http://schemas.microsoft.com/office/drawing/2014/main" id="{C43E7668-E194-103E-B08E-466FCA8B4B2B}"/>
              </a:ext>
            </a:extLst>
          </p:cNvPr>
          <p:cNvPicPr>
            <a:picLocks noChangeAspect="1"/>
          </p:cNvPicPr>
          <p:nvPr/>
        </p:nvPicPr>
        <p:blipFill rotWithShape="1">
          <a:blip r:embed="rId8">
            <a:extLst>
              <a:ext uri="{28A0092B-C50C-407E-A947-70E740481C1C}">
                <a14:useLocalDpi xmlns:a14="http://schemas.microsoft.com/office/drawing/2010/main" val="0"/>
              </a:ext>
            </a:extLst>
          </a:blip>
          <a:srcRect l="13687" b="19372"/>
          <a:stretch/>
        </p:blipFill>
        <p:spPr>
          <a:xfrm>
            <a:off x="374300" y="5029201"/>
            <a:ext cx="1059735" cy="989940"/>
          </a:xfrm>
          <a:prstGeom prst="rect">
            <a:avLst/>
          </a:prstGeom>
          <a:effectLst>
            <a:softEdge rad="12700"/>
          </a:effectLst>
        </p:spPr>
      </p:pic>
      <p:pic>
        <p:nvPicPr>
          <p:cNvPr id="12" name="Picture 6" descr="Heather Barnes">
            <a:extLst>
              <a:ext uri="{FF2B5EF4-FFF2-40B4-BE49-F238E27FC236}">
                <a16:creationId xmlns:a16="http://schemas.microsoft.com/office/drawing/2014/main" id="{FFF69845-4216-F0A3-111E-2E603FD4EB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8874" y="2277274"/>
            <a:ext cx="1075526" cy="10755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mber Snoddy">
            <a:extLst>
              <a:ext uri="{FF2B5EF4-FFF2-40B4-BE49-F238E27FC236}">
                <a16:creationId xmlns:a16="http://schemas.microsoft.com/office/drawing/2014/main" id="{AF1D7593-4EC7-81EC-2DB4-C454023EBB8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144" r="26869"/>
          <a:stretch>
            <a:fillRect/>
          </a:stretch>
        </p:blipFill>
        <p:spPr bwMode="auto">
          <a:xfrm>
            <a:off x="7770467" y="4744497"/>
            <a:ext cx="1075527" cy="1203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cky Cooley and Gene Cole's Wedding Website">
            <a:extLst>
              <a:ext uri="{FF2B5EF4-FFF2-40B4-BE49-F238E27FC236}">
                <a16:creationId xmlns:a16="http://schemas.microsoft.com/office/drawing/2014/main" id="{27759AB7-00D0-4E5A-69C2-0D56691AB9A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7382" t="18772" r="15021" b="10352"/>
          <a:stretch>
            <a:fillRect/>
          </a:stretch>
        </p:blipFill>
        <p:spPr bwMode="auto">
          <a:xfrm>
            <a:off x="7884085" y="3546614"/>
            <a:ext cx="802715" cy="11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15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3DEB-6201-44D3-2751-4117CC90F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8728F-FDEE-F695-7495-2DC3FC9DCE44}"/>
              </a:ext>
            </a:extLst>
          </p:cNvPr>
          <p:cNvSpPr>
            <a:spLocks noGrp="1"/>
          </p:cNvSpPr>
          <p:nvPr>
            <p:ph type="title"/>
          </p:nvPr>
        </p:nvSpPr>
        <p:spPr/>
        <p:txBody>
          <a:bodyPr/>
          <a:lstStyle/>
          <a:p>
            <a:r>
              <a:rPr lang="en-US" dirty="0">
                <a:cs typeface="Arial"/>
              </a:rPr>
              <a:t>Resources</a:t>
            </a:r>
            <a:endParaRPr lang="en-US" dirty="0"/>
          </a:p>
        </p:txBody>
      </p:sp>
      <p:sp>
        <p:nvSpPr>
          <p:cNvPr id="3" name="Slide Number Placeholder 2">
            <a:extLst>
              <a:ext uri="{FF2B5EF4-FFF2-40B4-BE49-F238E27FC236}">
                <a16:creationId xmlns:a16="http://schemas.microsoft.com/office/drawing/2014/main" id="{27EEA9DE-E86C-00AD-97A8-2F2DBD605E74}"/>
              </a:ext>
            </a:extLst>
          </p:cNvPr>
          <p:cNvSpPr>
            <a:spLocks noGrp="1"/>
          </p:cNvSpPr>
          <p:nvPr>
            <p:ph type="sldNum" sz="quarter" idx="4"/>
          </p:nvPr>
        </p:nvSpPr>
        <p:spPr/>
        <p:txBody>
          <a:bodyPr/>
          <a:lstStyle/>
          <a:p>
            <a:fld id="{95CC1D26-A9BD-4BDE-BDD9-08EDBAE96860}" type="slidenum">
              <a:rPr lang="en-GB" smtClean="0"/>
              <a:pPr/>
              <a:t>5</a:t>
            </a:fld>
            <a:endParaRPr lang="en-GB" dirty="0"/>
          </a:p>
        </p:txBody>
      </p:sp>
    </p:spTree>
    <p:extLst>
      <p:ext uri="{BB962C8B-B14F-4D97-AF65-F5344CB8AC3E}">
        <p14:creationId xmlns:p14="http://schemas.microsoft.com/office/powerpoint/2010/main" val="15868254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2C05-B3AF-FA32-B681-DADBFF9ED1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408EEC-3DAB-6FD8-B57A-EE49AA090684}"/>
              </a:ext>
            </a:extLst>
          </p:cNvPr>
          <p:cNvSpPr>
            <a:spLocks noGrp="1"/>
          </p:cNvSpPr>
          <p:nvPr>
            <p:ph type="body" sz="quarter" idx="13"/>
          </p:nvPr>
        </p:nvSpPr>
        <p:spPr/>
        <p:txBody>
          <a:bodyPr/>
          <a:lstStyle/>
          <a:p>
            <a:r>
              <a:rPr lang="en-US" dirty="0"/>
              <a:t>Resources: Program Policy Statements</a:t>
            </a:r>
          </a:p>
        </p:txBody>
      </p:sp>
      <p:sp>
        <p:nvSpPr>
          <p:cNvPr id="3" name="Title 2">
            <a:extLst>
              <a:ext uri="{FF2B5EF4-FFF2-40B4-BE49-F238E27FC236}">
                <a16:creationId xmlns:a16="http://schemas.microsoft.com/office/drawing/2014/main" id="{6874C707-EC45-ABA9-166C-4D51B8332F5E}"/>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5D74B8FE-2078-09D4-3EA1-26CB1FF4DCD1}"/>
              </a:ext>
            </a:extLst>
          </p:cNvPr>
          <p:cNvSpPr>
            <a:spLocks noGrp="1"/>
          </p:cNvSpPr>
          <p:nvPr>
            <p:ph type="body" sz="quarter" idx="14"/>
          </p:nvPr>
        </p:nvSpPr>
        <p:spPr/>
        <p:txBody>
          <a:bodyPr/>
          <a:lstStyle/>
          <a:p>
            <a:pPr marL="274637" lvl="1" indent="0">
              <a:buNone/>
            </a:pPr>
            <a:r>
              <a:rPr lang="en-US" dirty="0">
                <a:hlinkClick r:id="rId2"/>
              </a:rPr>
              <a:t>PPS-001 Regional Planning Commission Advance Quarterly Funding</a:t>
            </a:r>
            <a:endParaRPr lang="en-US" dirty="0"/>
          </a:p>
          <a:p>
            <a:pPr marL="274637" lvl="1" indent="0">
              <a:buNone/>
            </a:pPr>
            <a:r>
              <a:rPr lang="en-US" dirty="0">
                <a:hlinkClick r:id="rId3"/>
              </a:rPr>
              <a:t>PPS-003 Post Year-End Expenditure Reporting and Close-outs</a:t>
            </a:r>
            <a:endParaRPr lang="en-US" dirty="0"/>
          </a:p>
          <a:p>
            <a:pPr marL="274637" lvl="1" indent="0">
              <a:buNone/>
            </a:pPr>
            <a:r>
              <a:rPr lang="en-US" dirty="0">
                <a:hlinkClick r:id="rId4"/>
              </a:rPr>
              <a:t>PPS-005 Funding Request</a:t>
            </a:r>
            <a:endParaRPr lang="en-US" dirty="0"/>
          </a:p>
          <a:p>
            <a:pPr marL="274637" lvl="1" indent="0">
              <a:buNone/>
            </a:pPr>
            <a:r>
              <a:rPr lang="en-US" dirty="0">
                <a:hlinkClick r:id="rId5"/>
              </a:rPr>
              <a:t>PPS-006 Quarterly Financial Information Reporting and Disbursements</a:t>
            </a:r>
            <a:endParaRPr lang="en-US" dirty="0"/>
          </a:p>
          <a:p>
            <a:pPr marL="274637" lvl="1" indent="0">
              <a:buNone/>
            </a:pPr>
            <a:r>
              <a:rPr lang="en-US" dirty="0"/>
              <a:t>	Exhibit A: Additional Instructions</a:t>
            </a:r>
          </a:p>
          <a:p>
            <a:pPr marL="274637" lvl="1" indent="0">
              <a:buNone/>
            </a:pPr>
            <a:r>
              <a:rPr lang="en-US" dirty="0"/>
              <a:t>	Exhibit B: Grant Management Systems Access</a:t>
            </a:r>
          </a:p>
          <a:p>
            <a:pPr marL="274637" lvl="1" indent="0">
              <a:buNone/>
            </a:pPr>
            <a:r>
              <a:rPr lang="en-US" dirty="0"/>
              <a:t>	Exhibit C: COG/RPC License Form</a:t>
            </a:r>
          </a:p>
          <a:p>
            <a:pPr marL="274637" lvl="1" indent="0">
              <a:buNone/>
            </a:pPr>
            <a:r>
              <a:rPr lang="en-US" dirty="0">
                <a:hlinkClick r:id="rId6"/>
              </a:rPr>
              <a:t>PPS-009 Program Income</a:t>
            </a:r>
            <a:endParaRPr lang="en-US" dirty="0"/>
          </a:p>
          <a:p>
            <a:pPr marL="274637" lvl="1" indent="0">
              <a:buNone/>
            </a:pPr>
            <a:endParaRPr lang="en-US" dirty="0"/>
          </a:p>
        </p:txBody>
      </p:sp>
      <p:sp>
        <p:nvSpPr>
          <p:cNvPr id="5" name="Slide Number Placeholder 4">
            <a:extLst>
              <a:ext uri="{FF2B5EF4-FFF2-40B4-BE49-F238E27FC236}">
                <a16:creationId xmlns:a16="http://schemas.microsoft.com/office/drawing/2014/main" id="{FA6BD80B-3D3C-3379-9422-5EE1F0C839B1}"/>
              </a:ext>
            </a:extLst>
          </p:cNvPr>
          <p:cNvSpPr>
            <a:spLocks noGrp="1"/>
          </p:cNvSpPr>
          <p:nvPr>
            <p:ph type="sldNum" sz="quarter" idx="4"/>
          </p:nvPr>
        </p:nvSpPr>
        <p:spPr/>
        <p:txBody>
          <a:bodyPr/>
          <a:lstStyle/>
          <a:p>
            <a:fld id="{95CC1D26-A9BD-4BDE-BDD9-08EDBAE96860}" type="slidenum">
              <a:rPr lang="en-GB" smtClean="0"/>
              <a:pPr/>
              <a:t>6</a:t>
            </a:fld>
            <a:endParaRPr lang="en-GB" dirty="0"/>
          </a:p>
        </p:txBody>
      </p:sp>
    </p:spTree>
    <p:extLst>
      <p:ext uri="{BB962C8B-B14F-4D97-AF65-F5344CB8AC3E}">
        <p14:creationId xmlns:p14="http://schemas.microsoft.com/office/powerpoint/2010/main" val="36315049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2907-0E94-2B9D-34E3-81DD1F6C38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D48BD7-F5C8-8FF3-088F-30E422E9BA2C}"/>
              </a:ext>
            </a:extLst>
          </p:cNvPr>
          <p:cNvSpPr>
            <a:spLocks noGrp="1"/>
          </p:cNvSpPr>
          <p:nvPr>
            <p:ph type="body" sz="quarter" idx="13"/>
          </p:nvPr>
        </p:nvSpPr>
        <p:spPr/>
        <p:txBody>
          <a:bodyPr/>
          <a:lstStyle/>
          <a:p>
            <a:r>
              <a:rPr lang="en-US" dirty="0"/>
              <a:t>Resources: Walk-through Videos</a:t>
            </a:r>
          </a:p>
        </p:txBody>
      </p:sp>
      <p:sp>
        <p:nvSpPr>
          <p:cNvPr id="3" name="Title 2">
            <a:extLst>
              <a:ext uri="{FF2B5EF4-FFF2-40B4-BE49-F238E27FC236}">
                <a16:creationId xmlns:a16="http://schemas.microsoft.com/office/drawing/2014/main" id="{42BEB0FA-D10D-5051-4062-CD311C376530}"/>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68602DBB-67C9-9ACC-FC12-E60DA4FA0ABC}"/>
              </a:ext>
            </a:extLst>
          </p:cNvPr>
          <p:cNvSpPr>
            <a:spLocks noGrp="1"/>
          </p:cNvSpPr>
          <p:nvPr>
            <p:ph type="body" sz="quarter" idx="14"/>
          </p:nvPr>
        </p:nvSpPr>
        <p:spPr/>
        <p:txBody>
          <a:bodyPr/>
          <a:lstStyle/>
          <a:p>
            <a:r>
              <a:rPr lang="en-US" dirty="0">
                <a:hlinkClick r:id="rId2"/>
              </a:rPr>
              <a:t>How-To Videos on Utilizing Salesforce - YouTube</a:t>
            </a:r>
            <a:endParaRPr lang="en-US" dirty="0"/>
          </a:p>
          <a:p>
            <a:endParaRPr lang="en-US" dirty="0"/>
          </a:p>
          <a:p>
            <a:r>
              <a:rPr lang="en-US" dirty="0"/>
              <a:t>Funding Requests (FRs)</a:t>
            </a:r>
          </a:p>
          <a:p>
            <a:pPr lvl="1"/>
            <a:r>
              <a:rPr lang="en-US" dirty="0">
                <a:hlinkClick r:id="rId3"/>
              </a:rPr>
              <a:t>Create &amp; Submit Funding Request</a:t>
            </a:r>
            <a:endParaRPr lang="en-US" dirty="0"/>
          </a:p>
          <a:p>
            <a:pPr lvl="1"/>
            <a:r>
              <a:rPr lang="en-US" dirty="0">
                <a:hlinkClick r:id="rId4"/>
              </a:rPr>
              <a:t>COG Review &amp; Approve Funding Request</a:t>
            </a:r>
            <a:endParaRPr lang="en-US" dirty="0"/>
          </a:p>
          <a:p>
            <a:endParaRPr lang="en-US" dirty="0"/>
          </a:p>
          <a:p>
            <a:r>
              <a:rPr lang="en-US" dirty="0"/>
              <a:t>Quarterly Financial Reports (QFRs)</a:t>
            </a:r>
          </a:p>
          <a:p>
            <a:pPr lvl="1"/>
            <a:r>
              <a:rPr lang="en-US" dirty="0">
                <a:hlinkClick r:id="rId5"/>
              </a:rPr>
              <a:t>Enter &amp; Submit QFR</a:t>
            </a:r>
            <a:endParaRPr lang="en-US" dirty="0"/>
          </a:p>
          <a:p>
            <a:pPr lvl="1"/>
            <a:r>
              <a:rPr lang="en-US" dirty="0">
                <a:hlinkClick r:id="rId6"/>
              </a:rPr>
              <a:t>COG Review &amp; Approve QFR</a:t>
            </a:r>
            <a:endParaRPr lang="en-US" dirty="0"/>
          </a:p>
          <a:p>
            <a:endParaRPr lang="en-US" dirty="0"/>
          </a:p>
        </p:txBody>
      </p:sp>
      <p:sp>
        <p:nvSpPr>
          <p:cNvPr id="5" name="Slide Number Placeholder 4">
            <a:extLst>
              <a:ext uri="{FF2B5EF4-FFF2-40B4-BE49-F238E27FC236}">
                <a16:creationId xmlns:a16="http://schemas.microsoft.com/office/drawing/2014/main" id="{D701B122-BF1D-CBE5-48D2-1A5D0D47CDE6}"/>
              </a:ext>
            </a:extLst>
          </p:cNvPr>
          <p:cNvSpPr>
            <a:spLocks noGrp="1"/>
          </p:cNvSpPr>
          <p:nvPr>
            <p:ph type="sldNum" sz="quarter" idx="4"/>
          </p:nvPr>
        </p:nvSpPr>
        <p:spPr/>
        <p:txBody>
          <a:bodyPr/>
          <a:lstStyle/>
          <a:p>
            <a:fld id="{95CC1D26-A9BD-4BDE-BDD9-08EDBAE96860}" type="slidenum">
              <a:rPr lang="en-GB" smtClean="0"/>
              <a:pPr/>
              <a:t>7</a:t>
            </a:fld>
            <a:endParaRPr lang="en-GB" dirty="0"/>
          </a:p>
        </p:txBody>
      </p:sp>
    </p:spTree>
    <p:extLst>
      <p:ext uri="{BB962C8B-B14F-4D97-AF65-F5344CB8AC3E}">
        <p14:creationId xmlns:p14="http://schemas.microsoft.com/office/powerpoint/2010/main" val="19734365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EE968-949C-BC59-20B8-9B8DD2E1B1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690CB9-776D-02A8-AD95-486B309133D3}"/>
              </a:ext>
            </a:extLst>
          </p:cNvPr>
          <p:cNvSpPr>
            <a:spLocks noGrp="1"/>
          </p:cNvSpPr>
          <p:nvPr>
            <p:ph type="body" sz="quarter" idx="13"/>
          </p:nvPr>
        </p:nvSpPr>
        <p:spPr/>
        <p:txBody>
          <a:bodyPr/>
          <a:lstStyle/>
          <a:p>
            <a:r>
              <a:rPr lang="en-US" dirty="0"/>
              <a:t>Resources: CPA Payment Search</a:t>
            </a:r>
          </a:p>
        </p:txBody>
      </p:sp>
      <p:sp>
        <p:nvSpPr>
          <p:cNvPr id="3" name="Title 2">
            <a:extLst>
              <a:ext uri="{FF2B5EF4-FFF2-40B4-BE49-F238E27FC236}">
                <a16:creationId xmlns:a16="http://schemas.microsoft.com/office/drawing/2014/main" id="{9CE7183E-55B6-76C7-0C7D-CF3603F18F9B}"/>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FD098AB3-6461-0A81-5D38-0A40EE253315}"/>
              </a:ext>
            </a:extLst>
          </p:cNvPr>
          <p:cNvSpPr>
            <a:spLocks noGrp="1"/>
          </p:cNvSpPr>
          <p:nvPr>
            <p:ph type="body" sz="quarter" idx="14"/>
          </p:nvPr>
        </p:nvSpPr>
        <p:spPr/>
        <p:txBody>
          <a:bodyPr/>
          <a:lstStyle/>
          <a:p>
            <a:r>
              <a:rPr lang="en-US" dirty="0">
                <a:hlinkClick r:id="rId2"/>
              </a:rPr>
              <a:t>Texas Comptroller of Public Accounts</a:t>
            </a:r>
            <a:r>
              <a:rPr lang="en-US" dirty="0"/>
              <a:t> &gt; Under </a:t>
            </a:r>
            <a:r>
              <a:rPr lang="en-US" i="1" dirty="0"/>
              <a:t>Business Center</a:t>
            </a:r>
            <a:r>
              <a:rPr lang="en-US" dirty="0"/>
              <a:t> &gt; </a:t>
            </a:r>
            <a:r>
              <a:rPr lang="en-US" i="1" dirty="0"/>
              <a:t>Look It Up</a:t>
            </a:r>
            <a:r>
              <a:rPr lang="en-US" dirty="0"/>
              <a:t> &gt; </a:t>
            </a:r>
            <a:r>
              <a:rPr lang="en-US" i="1" dirty="0"/>
              <a:t>State Payments Issued</a:t>
            </a:r>
          </a:p>
          <a:p>
            <a:r>
              <a:rPr lang="en-US" dirty="0"/>
              <a:t>A profile MUST be created to utilize this system</a:t>
            </a:r>
          </a:p>
          <a:p>
            <a:r>
              <a:rPr lang="en-US" dirty="0">
                <a:hlinkClick r:id="rId3"/>
              </a:rPr>
              <a:t>Comptroller </a:t>
            </a:r>
            <a:r>
              <a:rPr lang="en-US" dirty="0" err="1">
                <a:hlinkClick r:id="rId3"/>
              </a:rPr>
              <a:t>eSystems</a:t>
            </a:r>
            <a:r>
              <a:rPr lang="en-US" dirty="0">
                <a:hlinkClick r:id="rId3"/>
              </a:rPr>
              <a:t> | Security Portal Login</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75D3678-4720-C48E-4145-5D39EFFBB59A}"/>
              </a:ext>
            </a:extLst>
          </p:cNvPr>
          <p:cNvSpPr>
            <a:spLocks noGrp="1"/>
          </p:cNvSpPr>
          <p:nvPr>
            <p:ph type="sldNum" sz="quarter" idx="4"/>
          </p:nvPr>
        </p:nvSpPr>
        <p:spPr/>
        <p:txBody>
          <a:bodyPr/>
          <a:lstStyle/>
          <a:p>
            <a:fld id="{95CC1D26-A9BD-4BDE-BDD9-08EDBAE96860}" type="slidenum">
              <a:rPr lang="en-GB" smtClean="0"/>
              <a:pPr/>
              <a:t>8</a:t>
            </a:fld>
            <a:endParaRPr lang="en-GB" dirty="0"/>
          </a:p>
        </p:txBody>
      </p:sp>
      <p:pic>
        <p:nvPicPr>
          <p:cNvPr id="7" name="Picture 6" descr="Graphical user interface, application&#10;&#10;AI-generated content may be incorrect.">
            <a:extLst>
              <a:ext uri="{FF2B5EF4-FFF2-40B4-BE49-F238E27FC236}">
                <a16:creationId xmlns:a16="http://schemas.microsoft.com/office/drawing/2014/main" id="{1CFA70E5-1C40-1844-90D5-4E3C4E60C5FF}"/>
              </a:ext>
            </a:extLst>
          </p:cNvPr>
          <p:cNvPicPr>
            <a:picLocks noChangeAspect="1"/>
          </p:cNvPicPr>
          <p:nvPr/>
        </p:nvPicPr>
        <p:blipFill>
          <a:blip r:embed="rId4"/>
          <a:stretch>
            <a:fillRect/>
          </a:stretch>
        </p:blipFill>
        <p:spPr>
          <a:xfrm>
            <a:off x="990600" y="3276600"/>
            <a:ext cx="6858000" cy="2302302"/>
          </a:xfrm>
          <a:prstGeom prst="rect">
            <a:avLst/>
          </a:prstGeom>
        </p:spPr>
      </p:pic>
    </p:spTree>
    <p:extLst>
      <p:ext uri="{BB962C8B-B14F-4D97-AF65-F5344CB8AC3E}">
        <p14:creationId xmlns:p14="http://schemas.microsoft.com/office/powerpoint/2010/main" val="39952121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0D01-0D29-29CB-35B1-B4966C9AD6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26D919-2CF6-A719-5E97-2EA65E4ABF35}"/>
              </a:ext>
            </a:extLst>
          </p:cNvPr>
          <p:cNvSpPr>
            <a:spLocks noGrp="1"/>
          </p:cNvSpPr>
          <p:nvPr>
            <p:ph type="body" sz="quarter" idx="13"/>
          </p:nvPr>
        </p:nvSpPr>
        <p:spPr/>
        <p:txBody>
          <a:bodyPr/>
          <a:lstStyle/>
          <a:p>
            <a:r>
              <a:rPr lang="en-US" dirty="0"/>
              <a:t>Resources: </a:t>
            </a:r>
            <a:r>
              <a:rPr lang="en-US"/>
              <a:t>CPA Transparency: State Revenue and Spending</a:t>
            </a:r>
            <a:endParaRPr lang="en-US" dirty="0"/>
          </a:p>
        </p:txBody>
      </p:sp>
      <p:sp>
        <p:nvSpPr>
          <p:cNvPr id="3" name="Title 2">
            <a:extLst>
              <a:ext uri="{FF2B5EF4-FFF2-40B4-BE49-F238E27FC236}">
                <a16:creationId xmlns:a16="http://schemas.microsoft.com/office/drawing/2014/main" id="{E5FFB34E-5C5C-8995-D2BD-CBDB46CEDF5C}"/>
              </a:ext>
            </a:extLst>
          </p:cNvPr>
          <p:cNvSpPr>
            <a:spLocks noGrp="1"/>
          </p:cNvSpPr>
          <p:nvPr>
            <p:ph type="title"/>
          </p:nvPr>
        </p:nvSpPr>
        <p:spPr/>
        <p:txBody>
          <a:bodyPr/>
          <a:lstStyle/>
          <a:p>
            <a:r>
              <a:rPr lang="en-US" dirty="0">
                <a:cs typeface="Arial"/>
              </a:rPr>
              <a:t>9-1-1 Program: Finance</a:t>
            </a:r>
            <a:endParaRPr lang="en-US" dirty="0"/>
          </a:p>
        </p:txBody>
      </p:sp>
      <p:sp>
        <p:nvSpPr>
          <p:cNvPr id="4" name="Text Placeholder 3">
            <a:extLst>
              <a:ext uri="{FF2B5EF4-FFF2-40B4-BE49-F238E27FC236}">
                <a16:creationId xmlns:a16="http://schemas.microsoft.com/office/drawing/2014/main" id="{729901A7-5359-9DE4-6DE4-254D67CAB489}"/>
              </a:ext>
            </a:extLst>
          </p:cNvPr>
          <p:cNvSpPr>
            <a:spLocks noGrp="1"/>
          </p:cNvSpPr>
          <p:nvPr>
            <p:ph type="body" sz="quarter" idx="14"/>
          </p:nvPr>
        </p:nvSpPr>
        <p:spPr/>
        <p:txBody>
          <a:bodyPr/>
          <a:lstStyle/>
          <a:p>
            <a:r>
              <a:rPr lang="en-US" dirty="0">
                <a:hlinkClick r:id="rId2"/>
              </a:rPr>
              <a:t>Texas Comptroller of Public Accounts</a:t>
            </a:r>
            <a:r>
              <a:rPr lang="en-US" dirty="0"/>
              <a:t> &gt; Under </a:t>
            </a:r>
            <a:r>
              <a:rPr lang="en-US" i="1" dirty="0"/>
              <a:t>TRANSPARENCY </a:t>
            </a:r>
            <a:r>
              <a:rPr lang="en-US" dirty="0"/>
              <a:t>in the top menu bar &gt; </a:t>
            </a:r>
            <a:r>
              <a:rPr lang="en-US" i="1" dirty="0"/>
              <a:t>Revenue and Spending</a:t>
            </a:r>
            <a:r>
              <a:rPr lang="en-US" dirty="0"/>
              <a:t> &gt; </a:t>
            </a:r>
            <a:r>
              <a:rPr lang="en-US" i="1" dirty="0"/>
              <a:t>State Revenue and Expenditure Dashboard</a:t>
            </a:r>
          </a:p>
          <a:p>
            <a:endParaRPr lang="en-US" dirty="0"/>
          </a:p>
        </p:txBody>
      </p:sp>
      <p:sp>
        <p:nvSpPr>
          <p:cNvPr id="5" name="Slide Number Placeholder 4">
            <a:extLst>
              <a:ext uri="{FF2B5EF4-FFF2-40B4-BE49-F238E27FC236}">
                <a16:creationId xmlns:a16="http://schemas.microsoft.com/office/drawing/2014/main" id="{7CDAD249-0474-BD36-C5AE-741C5E77B48D}"/>
              </a:ext>
            </a:extLst>
          </p:cNvPr>
          <p:cNvSpPr>
            <a:spLocks noGrp="1"/>
          </p:cNvSpPr>
          <p:nvPr>
            <p:ph type="sldNum" sz="quarter" idx="4"/>
          </p:nvPr>
        </p:nvSpPr>
        <p:spPr/>
        <p:txBody>
          <a:bodyPr/>
          <a:lstStyle/>
          <a:p>
            <a:fld id="{95CC1D26-A9BD-4BDE-BDD9-08EDBAE96860}" type="slidenum">
              <a:rPr lang="en-GB" smtClean="0"/>
              <a:pPr/>
              <a:t>9</a:t>
            </a:fld>
            <a:endParaRPr lang="en-GB" dirty="0"/>
          </a:p>
        </p:txBody>
      </p:sp>
      <p:pic>
        <p:nvPicPr>
          <p:cNvPr id="7" name="Picture 6">
            <a:extLst>
              <a:ext uri="{FF2B5EF4-FFF2-40B4-BE49-F238E27FC236}">
                <a16:creationId xmlns:a16="http://schemas.microsoft.com/office/drawing/2014/main" id="{72874912-56CD-DBE0-EF39-56E4660D71CE}"/>
              </a:ext>
            </a:extLst>
          </p:cNvPr>
          <p:cNvPicPr>
            <a:picLocks noChangeAspect="1"/>
          </p:cNvPicPr>
          <p:nvPr/>
        </p:nvPicPr>
        <p:blipFill>
          <a:blip r:embed="rId3"/>
          <a:stretch>
            <a:fillRect/>
          </a:stretch>
        </p:blipFill>
        <p:spPr>
          <a:xfrm>
            <a:off x="951470" y="2802578"/>
            <a:ext cx="7225285" cy="2274160"/>
          </a:xfrm>
          <a:prstGeom prst="rect">
            <a:avLst/>
          </a:prstGeom>
        </p:spPr>
      </p:pic>
    </p:spTree>
    <p:extLst>
      <p:ext uri="{BB962C8B-B14F-4D97-AF65-F5344CB8AC3E}">
        <p14:creationId xmlns:p14="http://schemas.microsoft.com/office/powerpoint/2010/main" val="2726797038"/>
      </p:ext>
    </p:extLst>
  </p:cSld>
  <p:clrMapOvr>
    <a:masterClrMapping/>
  </p:clrMapOvr>
  <p:transition>
    <p:fade/>
  </p:transition>
</p:sld>
</file>

<file path=ppt/theme/theme1.xml><?xml version="1.0" encoding="utf-8"?>
<a:theme xmlns:a="http://schemas.openxmlformats.org/drawingml/2006/main" name="Deloitte Presentation Timesaver Template 050214">
  <a:themeElements>
    <a:clrScheme name="FRA">
      <a:dk1>
        <a:srgbClr val="1E1E1E"/>
      </a:dk1>
      <a:lt1>
        <a:sysClr val="window" lastClr="FFFFFF"/>
      </a:lt1>
      <a:dk2>
        <a:srgbClr val="313131"/>
      </a:dk2>
      <a:lt2>
        <a:srgbClr val="FFFFFF"/>
      </a:lt2>
      <a:accent1>
        <a:srgbClr val="194178"/>
      </a:accent1>
      <a:accent2>
        <a:srgbClr val="9A0000"/>
      </a:accent2>
      <a:accent3>
        <a:srgbClr val="0079A6"/>
      </a:accent3>
      <a:accent4>
        <a:srgbClr val="28AADA"/>
      </a:accent4>
      <a:accent5>
        <a:srgbClr val="1E4517"/>
      </a:accent5>
      <a:accent6>
        <a:srgbClr val="3C8A2E"/>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F1945E18512418C4310F039652674" ma:contentTypeVersion="14" ma:contentTypeDescription="Create a new document." ma:contentTypeScope="" ma:versionID="a06ad9070c5d5ef7d6a191f89f92910b">
  <xsd:schema xmlns:xsd="http://www.w3.org/2001/XMLSchema" xmlns:xs="http://www.w3.org/2001/XMLSchema" xmlns:p="http://schemas.microsoft.com/office/2006/metadata/properties" xmlns:ns1="http://schemas.microsoft.com/sharepoint/v3" xmlns:ns2="d3686039-c50e-42e0-b6f1-ea6631bd129d" xmlns:ns3="674e6888-32e6-43c9-abdb-13966cb6aecb" targetNamespace="http://schemas.microsoft.com/office/2006/metadata/properties" ma:root="true" ma:fieldsID="c810834a71bf98efa6870c4b63901fc1" ns1:_="" ns2:_="" ns3:_="">
    <xsd:import namespace="http://schemas.microsoft.com/sharepoint/v3"/>
    <xsd:import namespace="d3686039-c50e-42e0-b6f1-ea6631bd129d"/>
    <xsd:import namespace="674e6888-32e6-43c9-abdb-13966cb6ae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686039-c50e-42e0-b6f1-ea6631bd1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d7354d5-64e0-4e76-ad95-0f1b4b7a2b8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4e6888-32e6-43c9-abdb-13966cb6aec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7534d75-f054-4414-85d5-73485f16f34d}" ma:internalName="TaxCatchAll" ma:showField="CatchAllData" ma:web="674e6888-32e6-43c9-abdb-13966cb6a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4e6888-32e6-43c9-abdb-13966cb6aecb" xsi:nil="true"/>
    <lcf76f155ced4ddcb4097134ff3c332f xmlns="d3686039-c50e-42e0-b6f1-ea6631bd129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80A62D3-5CDD-45BD-9FEA-0A63756F0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686039-c50e-42e0-b6f1-ea6631bd129d"/>
    <ds:schemaRef ds:uri="674e6888-32e6-43c9-abdb-13966cb6a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D195FB-A8A8-435E-B825-29D68E81D7DA}">
  <ds:schemaRefs>
    <ds:schemaRef ds:uri="http://schemas.microsoft.com/sharepoint/v3/contenttype/forms"/>
  </ds:schemaRefs>
</ds:datastoreItem>
</file>

<file path=customXml/itemProps3.xml><?xml version="1.0" encoding="utf-8"?>
<ds:datastoreItem xmlns:ds="http://schemas.openxmlformats.org/officeDocument/2006/customXml" ds:itemID="{A81378CE-DD33-4C7D-B582-4C8EDB45E9C6}">
  <ds:schemaRefs>
    <ds:schemaRef ds:uri="http://purl.org/dc/terms/"/>
    <ds:schemaRef ds:uri="http://www.w3.org/XML/1998/namespace"/>
    <ds:schemaRef ds:uri="d3686039-c50e-42e0-b6f1-ea6631bd129d"/>
    <ds:schemaRef ds:uri="http://schemas.microsoft.com/office/2006/documentManagement/types"/>
    <ds:schemaRef ds:uri="http://purl.org/dc/elements/1.1/"/>
    <ds:schemaRef ds:uri="http://purl.org/dc/dcmitype/"/>
    <ds:schemaRef ds:uri="674e6888-32e6-43c9-abdb-13966cb6aecb"/>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15150</TotalTime>
  <Words>1358</Words>
  <Application>Microsoft Macintosh PowerPoint</Application>
  <PresentationFormat>On-screen Show (4:3)</PresentationFormat>
  <Paragraphs>211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Ink Free</vt:lpstr>
      <vt:lpstr>Deloitte Presentation Timesaver Template 050214</vt:lpstr>
      <vt:lpstr>9-1-1 Program Finance Overview</vt:lpstr>
      <vt:lpstr>9-1-1 Program: Finance</vt:lpstr>
      <vt:lpstr>CSEC Team</vt:lpstr>
      <vt:lpstr>9-1-1 Program: Finance</vt:lpstr>
      <vt:lpstr>Resources</vt:lpstr>
      <vt:lpstr>9-1-1 Program: Finance</vt:lpstr>
      <vt:lpstr>9-1-1 Program: Finance</vt:lpstr>
      <vt:lpstr>9-1-1 Program: Finance</vt:lpstr>
      <vt:lpstr>9-1-1 Program: Finance</vt:lpstr>
      <vt:lpstr>Program Income</vt:lpstr>
      <vt:lpstr>9-1-1 Program: Finance</vt:lpstr>
      <vt:lpstr>Funding Requests (FRs)</vt:lpstr>
      <vt:lpstr>9-1-1 Program: Finance</vt:lpstr>
      <vt:lpstr>9-1-1 Program: Finance</vt:lpstr>
      <vt:lpstr>9-1-1 Program: Finance</vt:lpstr>
      <vt:lpstr>9-1-1 Program: Finance</vt:lpstr>
      <vt:lpstr>9-1-1 Program: Finance</vt:lpstr>
      <vt:lpstr>9-1-1 Program: Finance</vt:lpstr>
      <vt:lpstr>Quarterly Financial Report (QFR)</vt:lpstr>
      <vt:lpstr>9-1-1 Program: Finance</vt:lpstr>
      <vt:lpstr>9-1-1 Program: Finance</vt:lpstr>
      <vt:lpstr>9-1-1 Program: Finance</vt:lpstr>
      <vt:lpstr>9-1-1 Program: Finance</vt:lpstr>
      <vt:lpstr>Questions?  Comments?</vt:lpstr>
    </vt:vector>
  </TitlesOfParts>
  <Company>Office of the Governor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CSEC Style Guide</dc:title>
  <dc:creator>Friedrichs, Andrew</dc:creator>
  <cp:lastModifiedBy>Kimberly Lile Dowty</cp:lastModifiedBy>
  <cp:revision>219</cp:revision>
  <cp:lastPrinted>2019-09-13T17:02:53Z</cp:lastPrinted>
  <dcterms:created xsi:type="dcterms:W3CDTF">2014-09-28T21:27:17Z</dcterms:created>
  <dcterms:modified xsi:type="dcterms:W3CDTF">2026-02-04T15:16:45Z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0x010100CE2F1945E18512418C4310F039652674</vt:lpwstr>
  </property>
  <property fmtid="{D5CDD505-2E9C-101B-9397-08002B2CF9AE}" pid="3" name="MediaServiceImageTags">
    <vt:lpwstr/>
  </property>
</Properties>
</file>