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Bold" panose="00000800000000000000" pitchFamily="2" charset="0"/>
      <p:regular r:id="rId16"/>
      <p:bold r:id="rId17"/>
    </p:embeddedFont>
    <p:embeddedFont>
      <p:font typeface="Montserrat Italics" panose="020B0604020202020204" charset="0"/>
      <p:regular r:id="rId18"/>
    </p:embeddedFont>
    <p:embeddedFont>
      <p:font typeface="Montserrat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44653" autoAdjust="0"/>
  </p:normalViewPr>
  <p:slideViewPr>
    <p:cSldViewPr>
      <p:cViewPr varScale="1">
        <p:scale>
          <a:sx n="19" d="100"/>
          <a:sy n="19" d="100"/>
        </p:scale>
        <p:origin x="2770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6.jpeg"/><Relationship Id="rId4" Type="http://schemas.openxmlformats.org/officeDocument/2006/relationships/image" Target="../media/image4.sv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58270"/>
            <a:ext cx="18288000" cy="7239056"/>
          </a:xfrm>
          <a:prstGeom prst="rect">
            <a:avLst/>
          </a:prstGeom>
          <a:solidFill>
            <a:srgbClr val="0A316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413372" y="7409071"/>
            <a:ext cx="6392008" cy="2543646"/>
          </a:xfrm>
          <a:custGeom>
            <a:avLst/>
            <a:gdLst/>
            <a:ahLst/>
            <a:cxnLst/>
            <a:rect l="l" t="t" r="r" b="b"/>
            <a:pathLst>
              <a:path w="6392008" h="2543646">
                <a:moveTo>
                  <a:pt x="0" y="0"/>
                </a:moveTo>
                <a:lnTo>
                  <a:pt x="6392007" y="0"/>
                </a:lnTo>
                <a:lnTo>
                  <a:pt x="6392007" y="2543646"/>
                </a:lnTo>
                <a:lnTo>
                  <a:pt x="0" y="25436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7718869"/>
            <a:ext cx="3053045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600" b="1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OVERVIEW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38464" y="7595044"/>
            <a:ext cx="7174908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TCDD?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Addressing Needs and Barriers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and Resource Spotlight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to Connect with TCDD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259300" y="1028700"/>
            <a:ext cx="211015" cy="3360669"/>
            <a:chOff x="0" y="0"/>
            <a:chExt cx="281354" cy="4480892"/>
          </a:xfrm>
        </p:grpSpPr>
        <p:sp>
          <p:nvSpPr>
            <p:cNvPr id="7" name="Freeform 7"/>
            <p:cNvSpPr/>
            <p:nvPr/>
          </p:nvSpPr>
          <p:spPr>
            <a:xfrm rot="-5400000">
              <a:off x="-422031" y="422031"/>
              <a:ext cx="1125415" cy="281354"/>
            </a:xfrm>
            <a:custGeom>
              <a:avLst/>
              <a:gdLst/>
              <a:ahLst/>
              <a:cxnLst/>
              <a:rect l="l" t="t" r="r" b="b"/>
              <a:pathLst>
                <a:path w="1125415" h="281354">
                  <a:moveTo>
                    <a:pt x="0" y="0"/>
                  </a:moveTo>
                  <a:lnTo>
                    <a:pt x="1125416" y="0"/>
                  </a:lnTo>
                  <a:lnTo>
                    <a:pt x="1125416" y="281354"/>
                  </a:lnTo>
                  <a:lnTo>
                    <a:pt x="0" y="281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 rot="-5376337">
              <a:off x="-1243167" y="3077899"/>
              <a:ext cx="2767688" cy="0"/>
            </a:xfrm>
            <a:prstGeom prst="line">
              <a:avLst/>
            </a:prstGeom>
            <a:ln w="38100" cap="rnd">
              <a:solidFill>
                <a:srgbClr val="D9D9D9">
                  <a:alpha val="7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424395"/>
            <a:ext cx="15179343" cy="227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  <a:spcBef>
                <a:spcPct val="0"/>
              </a:spcBef>
            </a:pPr>
            <a:r>
              <a:rPr lang="en-US" sz="8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Supporting Older Adults with DD &amp; Caregivers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076342"/>
            <a:ext cx="861837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Presenter: Evan Marczynski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71568" y="0"/>
            <a:ext cx="8116432" cy="10287000"/>
            <a:chOff x="0" y="0"/>
            <a:chExt cx="1082191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2529" b="2529"/>
            <a:stretch>
              <a:fillRect/>
            </a:stretch>
          </p:blipFill>
          <p:spPr>
            <a:xfrm>
              <a:off x="0" y="0"/>
              <a:ext cx="1082191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31935" y="933450"/>
            <a:ext cx="211015" cy="3360669"/>
            <a:chOff x="0" y="0"/>
            <a:chExt cx="281354" cy="4480892"/>
          </a:xfrm>
        </p:grpSpPr>
        <p:sp>
          <p:nvSpPr>
            <p:cNvPr id="5" name="Freeform 5"/>
            <p:cNvSpPr/>
            <p:nvPr/>
          </p:nvSpPr>
          <p:spPr>
            <a:xfrm rot="-5400000">
              <a:off x="-422031" y="422031"/>
              <a:ext cx="1125415" cy="281354"/>
            </a:xfrm>
            <a:custGeom>
              <a:avLst/>
              <a:gdLst/>
              <a:ahLst/>
              <a:cxnLst/>
              <a:rect l="l" t="t" r="r" b="b"/>
              <a:pathLst>
                <a:path w="1125415" h="281354">
                  <a:moveTo>
                    <a:pt x="0" y="0"/>
                  </a:moveTo>
                  <a:lnTo>
                    <a:pt x="1125416" y="0"/>
                  </a:lnTo>
                  <a:lnTo>
                    <a:pt x="1125416" y="281354"/>
                  </a:lnTo>
                  <a:lnTo>
                    <a:pt x="0" y="281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 rot="-5376337">
              <a:off x="-1243167" y="3077899"/>
              <a:ext cx="2767688" cy="0"/>
            </a:xfrm>
            <a:prstGeom prst="line">
              <a:avLst/>
            </a:prstGeom>
            <a:ln w="38100" cap="rnd">
              <a:solidFill>
                <a:srgbClr val="D9D9D9">
                  <a:alpha val="7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60463" y="1162050"/>
            <a:ext cx="8467752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7200" b="1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TCDD?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914163" y="2899521"/>
            <a:ext cx="6148561" cy="2405380"/>
            <a:chOff x="0" y="0"/>
            <a:chExt cx="8198081" cy="320717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380188"/>
              <a:ext cx="610141" cy="610141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C2B2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50176" y="-47625"/>
              <a:ext cx="6947905" cy="3254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Led by a Council that includes Texans with DD, family members of Texans with DD, and agency representatives.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8988352"/>
            <a:ext cx="3828325" cy="1384373"/>
          </a:xfrm>
          <a:custGeom>
            <a:avLst/>
            <a:gdLst/>
            <a:ahLst/>
            <a:cxnLst/>
            <a:rect l="l" t="t" r="r" b="b"/>
            <a:pathLst>
              <a:path w="3828325" h="1384373">
                <a:moveTo>
                  <a:pt x="0" y="0"/>
                </a:moveTo>
                <a:lnTo>
                  <a:pt x="3828325" y="0"/>
                </a:lnTo>
                <a:lnTo>
                  <a:pt x="3828325" y="1384373"/>
                </a:lnTo>
                <a:lnTo>
                  <a:pt x="0" y="13843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914163" y="5943936"/>
            <a:ext cx="6148561" cy="2405380"/>
            <a:chOff x="0" y="0"/>
            <a:chExt cx="8198081" cy="320717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80188"/>
              <a:ext cx="610141" cy="610141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C2B2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250176" y="-47625"/>
              <a:ext cx="6947905" cy="3254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State agency fully funded by the federal government through the Developmental Disabilities Assistance and Bill of Rights Act (DD Act).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0002" y="9296400"/>
            <a:ext cx="3053045" cy="770818"/>
          </a:xfrm>
          <a:custGeom>
            <a:avLst/>
            <a:gdLst/>
            <a:ahLst/>
            <a:cxnLst/>
            <a:rect l="l" t="t" r="r" b="b"/>
            <a:pathLst>
              <a:path w="3053045" h="770818">
                <a:moveTo>
                  <a:pt x="0" y="0"/>
                </a:moveTo>
                <a:lnTo>
                  <a:pt x="3053045" y="0"/>
                </a:lnTo>
                <a:lnTo>
                  <a:pt x="3053045" y="770818"/>
                </a:lnTo>
                <a:lnTo>
                  <a:pt x="0" y="770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268825" y="1028700"/>
            <a:ext cx="211015" cy="3360669"/>
            <a:chOff x="0" y="0"/>
            <a:chExt cx="281354" cy="4480892"/>
          </a:xfrm>
        </p:grpSpPr>
        <p:sp>
          <p:nvSpPr>
            <p:cNvPr id="4" name="Freeform 4"/>
            <p:cNvSpPr/>
            <p:nvPr/>
          </p:nvSpPr>
          <p:spPr>
            <a:xfrm rot="-5400000">
              <a:off x="-422031" y="422031"/>
              <a:ext cx="1125415" cy="281354"/>
            </a:xfrm>
            <a:custGeom>
              <a:avLst/>
              <a:gdLst/>
              <a:ahLst/>
              <a:cxnLst/>
              <a:rect l="l" t="t" r="r" b="b"/>
              <a:pathLst>
                <a:path w="1125415" h="281354">
                  <a:moveTo>
                    <a:pt x="0" y="0"/>
                  </a:moveTo>
                  <a:lnTo>
                    <a:pt x="1125416" y="0"/>
                  </a:lnTo>
                  <a:lnTo>
                    <a:pt x="1125416" y="281354"/>
                  </a:lnTo>
                  <a:lnTo>
                    <a:pt x="0" y="281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 rot="-5376337">
              <a:off x="-1243167" y="3077899"/>
              <a:ext cx="2767688" cy="0"/>
            </a:xfrm>
            <a:prstGeom prst="line">
              <a:avLst/>
            </a:prstGeom>
            <a:ln w="38100" cap="rnd">
              <a:solidFill>
                <a:srgbClr val="D9D9D9">
                  <a:alpha val="7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116432" cy="10287000"/>
            <a:chOff x="0" y="0"/>
            <a:chExt cx="10821910" cy="13716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 t="2529" b="2529"/>
            <a:stretch>
              <a:fillRect/>
            </a:stretch>
          </p:blipFill>
          <p:spPr>
            <a:xfrm>
              <a:off x="0" y="0"/>
              <a:ext cx="10821910" cy="13716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9077325" y="1162050"/>
            <a:ext cx="7788721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7200" b="1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TCDD?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144000" y="3171421"/>
            <a:ext cx="457606" cy="45760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2B2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081632" y="2838655"/>
            <a:ext cx="5210929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Supporting people with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DD in making their own decisions on how to live, work, and engage in their communities.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81632" y="5883070"/>
            <a:ext cx="5210929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Funding innovative grant projects across Texas to develop best practices and increase capacity for services and support.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144000" y="6215836"/>
            <a:ext cx="457606" cy="45760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2B28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71568" y="0"/>
            <a:ext cx="8116432" cy="10287000"/>
            <a:chOff x="0" y="0"/>
            <a:chExt cx="1082191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7836" r="27836"/>
            <a:stretch>
              <a:fillRect/>
            </a:stretch>
          </p:blipFill>
          <p:spPr>
            <a:xfrm>
              <a:off x="0" y="0"/>
              <a:ext cx="1082191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31935" y="933450"/>
            <a:ext cx="211015" cy="3360669"/>
            <a:chOff x="0" y="0"/>
            <a:chExt cx="281354" cy="4480892"/>
          </a:xfrm>
        </p:grpSpPr>
        <p:sp>
          <p:nvSpPr>
            <p:cNvPr id="5" name="Freeform 5"/>
            <p:cNvSpPr/>
            <p:nvPr/>
          </p:nvSpPr>
          <p:spPr>
            <a:xfrm rot="-5400000">
              <a:off x="-422031" y="422031"/>
              <a:ext cx="1125415" cy="281354"/>
            </a:xfrm>
            <a:custGeom>
              <a:avLst/>
              <a:gdLst/>
              <a:ahLst/>
              <a:cxnLst/>
              <a:rect l="l" t="t" r="r" b="b"/>
              <a:pathLst>
                <a:path w="1125415" h="281354">
                  <a:moveTo>
                    <a:pt x="0" y="0"/>
                  </a:moveTo>
                  <a:lnTo>
                    <a:pt x="1125416" y="0"/>
                  </a:lnTo>
                  <a:lnTo>
                    <a:pt x="1125416" y="281354"/>
                  </a:lnTo>
                  <a:lnTo>
                    <a:pt x="0" y="281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 rot="-5376337">
              <a:off x="-1243167" y="3077899"/>
              <a:ext cx="2767688" cy="0"/>
            </a:xfrm>
            <a:prstGeom prst="line">
              <a:avLst/>
            </a:prstGeom>
            <a:ln w="38100" cap="rnd">
              <a:solidFill>
                <a:srgbClr val="D9D9D9">
                  <a:alpha val="7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50938" y="1162050"/>
            <a:ext cx="8467752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7200" b="1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TCDD?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914163" y="2899521"/>
            <a:ext cx="6148561" cy="2405380"/>
            <a:chOff x="0" y="0"/>
            <a:chExt cx="8198081" cy="320717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380188"/>
              <a:ext cx="610141" cy="610141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C2B2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50176" y="-47625"/>
              <a:ext cx="6947905" cy="3254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Serving as a nonpartisan resource to help Texas lawmakers understand how policy decisions impact the disability community.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8988352"/>
            <a:ext cx="3828325" cy="1384373"/>
          </a:xfrm>
          <a:custGeom>
            <a:avLst/>
            <a:gdLst/>
            <a:ahLst/>
            <a:cxnLst/>
            <a:rect l="l" t="t" r="r" b="b"/>
            <a:pathLst>
              <a:path w="3828325" h="1384373">
                <a:moveTo>
                  <a:pt x="0" y="0"/>
                </a:moveTo>
                <a:lnTo>
                  <a:pt x="3828325" y="0"/>
                </a:lnTo>
                <a:lnTo>
                  <a:pt x="3828325" y="1384373"/>
                </a:lnTo>
                <a:lnTo>
                  <a:pt x="0" y="13843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914163" y="6229078"/>
            <a:ext cx="457606" cy="45760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2B2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851795" y="5896311"/>
            <a:ext cx="5210929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Coordinating leadership training programs to enhance the skills and confidence of future disability leaders.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6699719"/>
          </a:xfrm>
          <a:prstGeom prst="rect">
            <a:avLst/>
          </a:prstGeom>
          <a:solidFill>
            <a:srgbClr val="0A316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259300" y="1028700"/>
            <a:ext cx="211015" cy="3360669"/>
            <a:chOff x="0" y="0"/>
            <a:chExt cx="281354" cy="4480892"/>
          </a:xfrm>
        </p:grpSpPr>
        <p:sp>
          <p:nvSpPr>
            <p:cNvPr id="4" name="Freeform 4"/>
            <p:cNvSpPr/>
            <p:nvPr/>
          </p:nvSpPr>
          <p:spPr>
            <a:xfrm rot="-5400000">
              <a:off x="-422031" y="422031"/>
              <a:ext cx="1125415" cy="281354"/>
            </a:xfrm>
            <a:custGeom>
              <a:avLst/>
              <a:gdLst/>
              <a:ahLst/>
              <a:cxnLst/>
              <a:rect l="l" t="t" r="r" b="b"/>
              <a:pathLst>
                <a:path w="1125415" h="281354">
                  <a:moveTo>
                    <a:pt x="0" y="0"/>
                  </a:moveTo>
                  <a:lnTo>
                    <a:pt x="1125416" y="0"/>
                  </a:lnTo>
                  <a:lnTo>
                    <a:pt x="1125416" y="281354"/>
                  </a:lnTo>
                  <a:lnTo>
                    <a:pt x="0" y="281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 rot="-5376337">
              <a:off x="-1243167" y="3077899"/>
              <a:ext cx="2767688" cy="0"/>
            </a:xfrm>
            <a:prstGeom prst="line">
              <a:avLst/>
            </a:prstGeom>
            <a:ln w="38100" cap="rnd">
              <a:solidFill>
                <a:srgbClr val="D9D9D9">
                  <a:alpha val="7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181100"/>
            <a:ext cx="16193039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Addressing Needs &amp; Barriers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2658" y="2487241"/>
            <a:ext cx="1566077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TCDD Initiatives to Support Older Adults with DD and Caregivers</a:t>
            </a:r>
          </a:p>
        </p:txBody>
      </p:sp>
      <p:sp>
        <p:nvSpPr>
          <p:cNvPr id="8" name="AutoShape 8"/>
          <p:cNvSpPr/>
          <p:nvPr/>
        </p:nvSpPr>
        <p:spPr>
          <a:xfrm>
            <a:off x="1200150" y="4185866"/>
            <a:ext cx="4811325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028700" y="4110374"/>
            <a:ext cx="4789151" cy="4220278"/>
          </a:xfrm>
          <a:prstGeom prst="rect">
            <a:avLst/>
          </a:prstGeom>
          <a:solidFill>
            <a:srgbClr val="FFFFFF"/>
          </a:solidFill>
          <a:ln w="2381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8988352"/>
            <a:ext cx="3828325" cy="1384373"/>
          </a:xfrm>
          <a:custGeom>
            <a:avLst/>
            <a:gdLst/>
            <a:ahLst/>
            <a:cxnLst/>
            <a:rect l="l" t="t" r="r" b="b"/>
            <a:pathLst>
              <a:path w="3828325" h="1384373">
                <a:moveTo>
                  <a:pt x="0" y="0"/>
                </a:moveTo>
                <a:lnTo>
                  <a:pt x="3828325" y="0"/>
                </a:lnTo>
                <a:lnTo>
                  <a:pt x="3828325" y="1384373"/>
                </a:lnTo>
                <a:lnTo>
                  <a:pt x="0" y="13843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7071095" y="4266828"/>
            <a:ext cx="4811325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6899645" y="4104903"/>
            <a:ext cx="4789151" cy="4220278"/>
          </a:xfrm>
          <a:prstGeom prst="rect">
            <a:avLst/>
          </a:prstGeom>
          <a:solidFill>
            <a:srgbClr val="FFFFFF"/>
          </a:solidFill>
          <a:ln w="2381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2939696" y="4266828"/>
            <a:ext cx="4811325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2768246" y="4104903"/>
            <a:ext cx="4789151" cy="4220278"/>
          </a:xfrm>
          <a:prstGeom prst="rect">
            <a:avLst/>
          </a:prstGeom>
          <a:solidFill>
            <a:srgbClr val="FFFFFF"/>
          </a:solidFill>
          <a:ln w="2381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550294" y="4803510"/>
            <a:ext cx="3745963" cy="294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a statewide virtual training network for health providers and caregivers of older adults with DD.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18051" y="4803510"/>
            <a:ext cx="3745963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Creating mental health resources to help older adults with DD handle grief and loss.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86652" y="4803510"/>
            <a:ext cx="3745963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Developing training for people with DD who may need to care for older family members.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0633" y="0"/>
            <a:ext cx="10277367" cy="2739331"/>
          </a:xfrm>
          <a:prstGeom prst="rect">
            <a:avLst/>
          </a:prstGeom>
          <a:solidFill>
            <a:srgbClr val="41A8D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490560" y="4989297"/>
            <a:ext cx="7797440" cy="3378922"/>
          </a:xfrm>
          <a:prstGeom prst="rect">
            <a:avLst/>
          </a:prstGeom>
          <a:solidFill>
            <a:srgbClr val="0A3161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8988352"/>
            <a:ext cx="3828325" cy="1384373"/>
          </a:xfrm>
          <a:custGeom>
            <a:avLst/>
            <a:gdLst/>
            <a:ahLst/>
            <a:cxnLst/>
            <a:rect l="l" t="t" r="r" b="b"/>
            <a:pathLst>
              <a:path w="3828325" h="1384373">
                <a:moveTo>
                  <a:pt x="0" y="0"/>
                </a:moveTo>
                <a:lnTo>
                  <a:pt x="3828325" y="0"/>
                </a:lnTo>
                <a:lnTo>
                  <a:pt x="3828325" y="1384373"/>
                </a:lnTo>
                <a:lnTo>
                  <a:pt x="0" y="13843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396921" y="268483"/>
            <a:ext cx="9891079" cy="6410275"/>
          </a:xfrm>
          <a:custGeom>
            <a:avLst/>
            <a:gdLst/>
            <a:ahLst/>
            <a:cxnLst/>
            <a:rect l="l" t="t" r="r" b="b"/>
            <a:pathLst>
              <a:path w="9891079" h="6410275">
                <a:moveTo>
                  <a:pt x="0" y="0"/>
                </a:moveTo>
                <a:lnTo>
                  <a:pt x="9891079" y="0"/>
                </a:lnTo>
                <a:lnTo>
                  <a:pt x="9891079" y="6410275"/>
                </a:lnTo>
                <a:lnTo>
                  <a:pt x="0" y="64102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420"/>
            </a:stretch>
          </a:blipFill>
          <a:ln w="2381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99473" y="1162050"/>
            <a:ext cx="7097448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7200" b="1">
                <a:solidFill>
                  <a:srgbClr val="0A3161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Project Spotlight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99473" y="3682291"/>
            <a:ext cx="6148561" cy="2405380"/>
            <a:chOff x="0" y="0"/>
            <a:chExt cx="8198081" cy="320717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380188"/>
              <a:ext cx="610141" cy="61014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C2B2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250176" y="-47625"/>
              <a:ext cx="6947905" cy="3254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Alamo Area Council of Governments holistically addressed the health and well-being of older adults with DD and caregivers.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9473" y="6582971"/>
            <a:ext cx="6148561" cy="1910080"/>
            <a:chOff x="0" y="0"/>
            <a:chExt cx="8198081" cy="254677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80188"/>
              <a:ext cx="610141" cy="610141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C2B2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250176" y="-47625"/>
              <a:ext cx="6947905" cy="2594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Provided classes and educational resources to meet wide-ranging nutrition, fitness, and wellness needs.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0002" y="9296400"/>
            <a:ext cx="3053045" cy="770818"/>
          </a:xfrm>
          <a:custGeom>
            <a:avLst/>
            <a:gdLst/>
            <a:ahLst/>
            <a:cxnLst/>
            <a:rect l="l" t="t" r="r" b="b"/>
            <a:pathLst>
              <a:path w="3053045" h="770818">
                <a:moveTo>
                  <a:pt x="0" y="0"/>
                </a:moveTo>
                <a:lnTo>
                  <a:pt x="3053045" y="0"/>
                </a:lnTo>
                <a:lnTo>
                  <a:pt x="3053045" y="770818"/>
                </a:lnTo>
                <a:lnTo>
                  <a:pt x="0" y="7708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038931" y="789449"/>
            <a:ext cx="2685655" cy="3454073"/>
          </a:xfrm>
          <a:custGeom>
            <a:avLst/>
            <a:gdLst/>
            <a:ahLst/>
            <a:cxnLst/>
            <a:rect l="l" t="t" r="r" b="b"/>
            <a:pathLst>
              <a:path w="2685655" h="3454073">
                <a:moveTo>
                  <a:pt x="0" y="0"/>
                </a:moveTo>
                <a:lnTo>
                  <a:pt x="2685655" y="0"/>
                </a:lnTo>
                <a:lnTo>
                  <a:pt x="2685655" y="3454072"/>
                </a:lnTo>
                <a:lnTo>
                  <a:pt x="0" y="34540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812866" y="378625"/>
            <a:ext cx="2684373" cy="3454073"/>
          </a:xfrm>
          <a:custGeom>
            <a:avLst/>
            <a:gdLst/>
            <a:ahLst/>
            <a:cxnLst/>
            <a:rect l="l" t="t" r="r" b="b"/>
            <a:pathLst>
              <a:path w="2684373" h="3454073">
                <a:moveTo>
                  <a:pt x="0" y="0"/>
                </a:moveTo>
                <a:lnTo>
                  <a:pt x="2684373" y="0"/>
                </a:lnTo>
                <a:lnTo>
                  <a:pt x="2684373" y="3454073"/>
                </a:lnTo>
                <a:lnTo>
                  <a:pt x="0" y="34540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438305" y="789449"/>
            <a:ext cx="2711466" cy="3454073"/>
          </a:xfrm>
          <a:custGeom>
            <a:avLst/>
            <a:gdLst/>
            <a:ahLst/>
            <a:cxnLst/>
            <a:rect l="l" t="t" r="r" b="b"/>
            <a:pathLst>
              <a:path w="2711466" h="3454073">
                <a:moveTo>
                  <a:pt x="0" y="0"/>
                </a:moveTo>
                <a:lnTo>
                  <a:pt x="2711466" y="0"/>
                </a:lnTo>
                <a:lnTo>
                  <a:pt x="2711466" y="3454072"/>
                </a:lnTo>
                <a:lnTo>
                  <a:pt x="0" y="34540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517023" y="1302499"/>
            <a:ext cx="1235482" cy="12354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0825"/>
              <a:ext cx="7112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2975" y="885825"/>
            <a:ext cx="6799557" cy="271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Health Passport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Downloadable booklet to support older adults with DD in advocating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their own health care needs 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preferences.</a:t>
            </a:r>
          </a:p>
        </p:txBody>
      </p:sp>
      <p:sp>
        <p:nvSpPr>
          <p:cNvPr id="12" name="Freeform 12"/>
          <p:cNvSpPr/>
          <p:nvPr/>
        </p:nvSpPr>
        <p:spPr>
          <a:xfrm>
            <a:off x="861054" y="4414971"/>
            <a:ext cx="7931044" cy="4509954"/>
          </a:xfrm>
          <a:custGeom>
            <a:avLst/>
            <a:gdLst/>
            <a:ahLst/>
            <a:cxnLst/>
            <a:rect l="l" t="t" r="r" b="b"/>
            <a:pathLst>
              <a:path w="7931044" h="4509954">
                <a:moveTo>
                  <a:pt x="0" y="0"/>
                </a:moveTo>
                <a:lnTo>
                  <a:pt x="7931044" y="0"/>
                </a:lnTo>
                <a:lnTo>
                  <a:pt x="7931044" y="4509954"/>
                </a:lnTo>
                <a:lnTo>
                  <a:pt x="0" y="4509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1105386" y="5490210"/>
            <a:ext cx="6799557" cy="271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Informational Videos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Online video series that covers how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manage money, develop healthy habits, understand legal rights, 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more. </a:t>
            </a:r>
          </a:p>
        </p:txBody>
      </p:sp>
      <p:grpSp>
        <p:nvGrpSpPr>
          <p:cNvPr id="14" name="Group 14"/>
          <p:cNvGrpSpPr/>
          <p:nvPr/>
        </p:nvGrpSpPr>
        <p:grpSpPr>
          <a:xfrm rot="-10800000">
            <a:off x="9403179" y="5906884"/>
            <a:ext cx="1235482" cy="123548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50825"/>
              <a:ext cx="7112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8988352"/>
            <a:ext cx="3828325" cy="1384373"/>
          </a:xfrm>
          <a:custGeom>
            <a:avLst/>
            <a:gdLst/>
            <a:ahLst/>
            <a:cxnLst/>
            <a:rect l="l" t="t" r="r" b="b"/>
            <a:pathLst>
              <a:path w="3828325" h="1384373">
                <a:moveTo>
                  <a:pt x="0" y="0"/>
                </a:moveTo>
                <a:lnTo>
                  <a:pt x="3828325" y="0"/>
                </a:lnTo>
                <a:lnTo>
                  <a:pt x="3828325" y="1384373"/>
                </a:lnTo>
                <a:lnTo>
                  <a:pt x="0" y="13843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1285" y="0"/>
            <a:ext cx="8686715" cy="10287000"/>
            <a:chOff x="0" y="0"/>
            <a:chExt cx="1158228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5645" b="5645"/>
            <a:stretch>
              <a:fillRect/>
            </a:stretch>
          </p:blipFill>
          <p:spPr>
            <a:xfrm>
              <a:off x="0" y="0"/>
              <a:ext cx="11582287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8988352"/>
            <a:ext cx="3828325" cy="1384373"/>
          </a:xfrm>
          <a:custGeom>
            <a:avLst/>
            <a:gdLst/>
            <a:ahLst/>
            <a:cxnLst/>
            <a:rect l="l" t="t" r="r" b="b"/>
            <a:pathLst>
              <a:path w="3828325" h="1384373">
                <a:moveTo>
                  <a:pt x="0" y="0"/>
                </a:moveTo>
                <a:lnTo>
                  <a:pt x="3828325" y="0"/>
                </a:lnTo>
                <a:lnTo>
                  <a:pt x="3828325" y="1384373"/>
                </a:lnTo>
                <a:lnTo>
                  <a:pt x="0" y="13843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60463" y="1162050"/>
            <a:ext cx="8467752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7200" b="1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Partner with TCDD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60463" y="3701548"/>
            <a:ext cx="6148561" cy="1414780"/>
            <a:chOff x="0" y="0"/>
            <a:chExt cx="8198081" cy="188637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380188"/>
              <a:ext cx="610141" cy="610141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C2B2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50176" y="-47625"/>
              <a:ext cx="6947905" cy="1933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Connect with a Disability Community Coordinator in your part of Texas.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60463" y="5773553"/>
            <a:ext cx="6148561" cy="1414780"/>
            <a:chOff x="0" y="0"/>
            <a:chExt cx="8198081" cy="188637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380188"/>
              <a:ext cx="610141" cy="610141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C2B2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50176" y="-47625"/>
              <a:ext cx="6947905" cy="1933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Apply for grant funding through our Request for Applications process.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905215" y="1385687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376337">
            <a:off x="16289363" y="3377588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390883" y="2927888"/>
            <a:ext cx="478506" cy="336749"/>
          </a:xfrm>
          <a:custGeom>
            <a:avLst/>
            <a:gdLst/>
            <a:ahLst/>
            <a:cxnLst/>
            <a:rect l="l" t="t" r="r" b="b"/>
            <a:pathLst>
              <a:path w="478506" h="336749">
                <a:moveTo>
                  <a:pt x="0" y="0"/>
                </a:moveTo>
                <a:lnTo>
                  <a:pt x="478507" y="0"/>
                </a:lnTo>
                <a:lnTo>
                  <a:pt x="478507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355463" y="3602721"/>
            <a:ext cx="549347" cy="549349"/>
          </a:xfrm>
          <a:custGeom>
            <a:avLst/>
            <a:gdLst/>
            <a:ahLst/>
            <a:cxnLst/>
            <a:rect l="l" t="t" r="r" b="b"/>
            <a:pathLst>
              <a:path w="549347" h="549349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59951" y="2850504"/>
            <a:ext cx="5799562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tcdd@tcdd.texas.gov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59951" y="3674099"/>
            <a:ext cx="5729948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tcdd.texas.gov</a:t>
            </a:r>
          </a:p>
        </p:txBody>
      </p:sp>
      <p:sp>
        <p:nvSpPr>
          <p:cNvPr id="8" name="Freeform 8"/>
          <p:cNvSpPr/>
          <p:nvPr/>
        </p:nvSpPr>
        <p:spPr>
          <a:xfrm>
            <a:off x="2355462" y="4490153"/>
            <a:ext cx="549349" cy="549349"/>
          </a:xfrm>
          <a:custGeom>
            <a:avLst/>
            <a:gdLst/>
            <a:ahLst/>
            <a:cxnLst/>
            <a:rect l="l" t="t" r="r" b="b"/>
            <a:pathLst>
              <a:path w="549349" h="549349">
                <a:moveTo>
                  <a:pt x="0" y="0"/>
                </a:moveTo>
                <a:lnTo>
                  <a:pt x="549349" y="0"/>
                </a:lnTo>
                <a:lnTo>
                  <a:pt x="549349" y="549349"/>
                </a:lnTo>
                <a:lnTo>
                  <a:pt x="0" y="549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344668" y="5377585"/>
            <a:ext cx="570937" cy="570937"/>
          </a:xfrm>
          <a:custGeom>
            <a:avLst/>
            <a:gdLst/>
            <a:ahLst/>
            <a:cxnLst/>
            <a:rect l="l" t="t" r="r" b="b"/>
            <a:pathLst>
              <a:path w="570937" h="570937">
                <a:moveTo>
                  <a:pt x="0" y="0"/>
                </a:moveTo>
                <a:lnTo>
                  <a:pt x="570937" y="0"/>
                </a:lnTo>
                <a:lnTo>
                  <a:pt x="570937" y="570938"/>
                </a:lnTo>
                <a:lnTo>
                  <a:pt x="0" y="570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344668" y="6286607"/>
            <a:ext cx="570937" cy="570937"/>
          </a:xfrm>
          <a:custGeom>
            <a:avLst/>
            <a:gdLst/>
            <a:ahLst/>
            <a:cxnLst/>
            <a:rect l="l" t="t" r="r" b="b"/>
            <a:pathLst>
              <a:path w="570937" h="570937">
                <a:moveTo>
                  <a:pt x="0" y="0"/>
                </a:moveTo>
                <a:lnTo>
                  <a:pt x="570937" y="0"/>
                </a:lnTo>
                <a:lnTo>
                  <a:pt x="570937" y="570937"/>
                </a:lnTo>
                <a:lnTo>
                  <a:pt x="0" y="5709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159513" y="2855915"/>
            <a:ext cx="7315200" cy="3913632"/>
          </a:xfrm>
          <a:custGeom>
            <a:avLst/>
            <a:gdLst/>
            <a:ahLst/>
            <a:cxnLst/>
            <a:rect l="l" t="t" r="r" b="b"/>
            <a:pathLst>
              <a:path w="7315200" h="3913632">
                <a:moveTo>
                  <a:pt x="0" y="0"/>
                </a:moveTo>
                <a:lnTo>
                  <a:pt x="7315200" y="0"/>
                </a:lnTo>
                <a:lnTo>
                  <a:pt x="7315200" y="3913632"/>
                </a:lnTo>
                <a:lnTo>
                  <a:pt x="0" y="39136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40644" y="3125818"/>
            <a:ext cx="3373826" cy="337382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50938" y="1162050"/>
            <a:ext cx="8467752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7200" b="1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 with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18690" y="3884065"/>
            <a:ext cx="2171700" cy="149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Scan to </a:t>
            </a:r>
          </a:p>
          <a:p>
            <a:pPr algn="l">
              <a:lnSpc>
                <a:spcPts val="3960"/>
              </a:lnSpc>
            </a:pPr>
            <a:r>
              <a:rPr lang="en-US" sz="36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join our </a:t>
            </a:r>
          </a:p>
          <a:p>
            <a:pPr algn="l">
              <a:lnSpc>
                <a:spcPts val="3960"/>
              </a:lnSpc>
            </a:pPr>
            <a:r>
              <a:rPr lang="en-US" sz="36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 list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59951" y="4509437"/>
            <a:ext cx="5729948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@txcdd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59951" y="5417296"/>
            <a:ext cx="5729948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@txcdd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59951" y="6326317"/>
            <a:ext cx="5729948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@txcdd</a:t>
            </a:r>
          </a:p>
        </p:txBody>
      </p:sp>
      <p:sp>
        <p:nvSpPr>
          <p:cNvPr id="18" name="AutoShape 18"/>
          <p:cNvSpPr/>
          <p:nvPr/>
        </p:nvSpPr>
        <p:spPr>
          <a:xfrm>
            <a:off x="0" y="8912724"/>
            <a:ext cx="18288000" cy="1374276"/>
          </a:xfrm>
          <a:prstGeom prst="rect">
            <a:avLst/>
          </a:prstGeom>
          <a:solidFill>
            <a:srgbClr val="0A3161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06906" y="9188949"/>
            <a:ext cx="3053045" cy="770818"/>
          </a:xfrm>
          <a:custGeom>
            <a:avLst/>
            <a:gdLst/>
            <a:ahLst/>
            <a:cxnLst/>
            <a:rect l="l" t="t" r="r" b="b"/>
            <a:pathLst>
              <a:path w="3053045" h="770818">
                <a:moveTo>
                  <a:pt x="0" y="0"/>
                </a:moveTo>
                <a:lnTo>
                  <a:pt x="3053045" y="0"/>
                </a:lnTo>
                <a:lnTo>
                  <a:pt x="3053045" y="770818"/>
                </a:lnTo>
                <a:lnTo>
                  <a:pt x="0" y="7708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344668" y="7640976"/>
            <a:ext cx="14130045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Our work is supported by a grant from the U.S. Administration for Community Living (ACL), Department of Health and Human Services (HHS), Washington, D.C. 20201 with a 100% federal funding award totaling $6,161,072. Council efforts are those of the grantee and do not necessarily represent the official views of nor are endorsed by ACL, HHS, or the U.S. government. 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018690" y="5644004"/>
            <a:ext cx="2258364" cy="0"/>
          </a:xfrm>
          <a:prstGeom prst="line">
            <a:avLst/>
          </a:prstGeom>
          <a:ln w="38100" cap="flat">
            <a:solidFill>
              <a:srgbClr val="FEFEFE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450</Words>
  <Application>Microsoft Office PowerPoint</Application>
  <PresentationFormat>Custom</PresentationFormat>
  <Paragraphs>62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Montserrat Bold</vt:lpstr>
      <vt:lpstr>Montserrat Italics</vt:lpstr>
      <vt:lpstr>Montserrat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TARC Presentation 9-10-25</dc:title>
  <dc:creator>Marczynski, Evan</dc:creator>
  <cp:lastModifiedBy>Marczynski, Evan</cp:lastModifiedBy>
  <cp:revision>2</cp:revision>
  <dcterms:created xsi:type="dcterms:W3CDTF">2006-08-16T00:00:00Z</dcterms:created>
  <dcterms:modified xsi:type="dcterms:W3CDTF">2025-09-11T21:06:05Z</dcterms:modified>
  <dc:identifier>DAGyaEMfH-8</dc:identifier>
</cp:coreProperties>
</file>