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7" r:id="rId4"/>
    <p:sldMasterId id="2147483732" r:id="rId5"/>
  </p:sldMasterIdLst>
  <p:notesMasterIdLst>
    <p:notesMasterId r:id="rId43"/>
  </p:notesMasterIdLst>
  <p:sldIdLst>
    <p:sldId id="257" r:id="rId6"/>
    <p:sldId id="258" r:id="rId7"/>
    <p:sldId id="259" r:id="rId8"/>
    <p:sldId id="261" r:id="rId9"/>
    <p:sldId id="266" r:id="rId10"/>
    <p:sldId id="308" r:id="rId11"/>
    <p:sldId id="293" r:id="rId12"/>
    <p:sldId id="279" r:id="rId13"/>
    <p:sldId id="1973" r:id="rId14"/>
    <p:sldId id="1959" r:id="rId15"/>
    <p:sldId id="294" r:id="rId16"/>
    <p:sldId id="262" r:id="rId17"/>
    <p:sldId id="1779" r:id="rId18"/>
    <p:sldId id="298" r:id="rId19"/>
    <p:sldId id="1956" r:id="rId20"/>
    <p:sldId id="297" r:id="rId21"/>
    <p:sldId id="289" r:id="rId22"/>
    <p:sldId id="309" r:id="rId23"/>
    <p:sldId id="1955" r:id="rId24"/>
    <p:sldId id="1974" r:id="rId25"/>
    <p:sldId id="1977" r:id="rId26"/>
    <p:sldId id="290" r:id="rId27"/>
    <p:sldId id="312" r:id="rId28"/>
    <p:sldId id="281" r:id="rId29"/>
    <p:sldId id="291" r:id="rId30"/>
    <p:sldId id="1968" r:id="rId31"/>
    <p:sldId id="292" r:id="rId32"/>
    <p:sldId id="1969" r:id="rId33"/>
    <p:sldId id="300" r:id="rId34"/>
    <p:sldId id="1976" r:id="rId35"/>
    <p:sldId id="1966" r:id="rId36"/>
    <p:sldId id="1962" r:id="rId37"/>
    <p:sldId id="302" r:id="rId38"/>
    <p:sldId id="303" r:id="rId39"/>
    <p:sldId id="304" r:id="rId40"/>
    <p:sldId id="305" r:id="rId41"/>
    <p:sldId id="277" r:id="rId4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9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50A02-8B5F-4CE4-839E-EC6C228E4F17}"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C77C3FBD-AB8D-4D74-9718-14E7FEFB6B05}">
      <dgm:prSet/>
      <dgm:spPr/>
      <dgm:t>
        <a:bodyPr/>
        <a:lstStyle/>
        <a:p>
          <a:pPr>
            <a:defRPr b="1"/>
          </a:pPr>
          <a:r>
            <a:rPr lang="en-US" b="0" i="0" dirty="0"/>
            <a:t>Disbursements</a:t>
          </a:r>
          <a:endParaRPr lang="en-US" dirty="0"/>
        </a:p>
      </dgm:t>
    </dgm:pt>
    <dgm:pt modelId="{6F2FB887-2AEB-4C03-A269-0F5C08D38B45}" type="parTrans" cxnId="{B84E8BCB-6BC6-4AE3-8D69-41541840EEE2}">
      <dgm:prSet/>
      <dgm:spPr/>
      <dgm:t>
        <a:bodyPr/>
        <a:lstStyle/>
        <a:p>
          <a:endParaRPr lang="en-US"/>
        </a:p>
      </dgm:t>
    </dgm:pt>
    <dgm:pt modelId="{EDD7F4BD-792E-4FA8-A428-49C6FBD44468}" type="sibTrans" cxnId="{B84E8BCB-6BC6-4AE3-8D69-41541840EEE2}">
      <dgm:prSet/>
      <dgm:spPr/>
      <dgm:t>
        <a:bodyPr/>
        <a:lstStyle/>
        <a:p>
          <a:endParaRPr lang="en-US"/>
        </a:p>
      </dgm:t>
    </dgm:pt>
    <dgm:pt modelId="{528C7034-250D-4670-82BA-FA55DEB29365}">
      <dgm:prSet custT="1"/>
      <dgm:spPr/>
      <dgm:t>
        <a:bodyPr/>
        <a:lstStyle/>
        <a:p>
          <a:r>
            <a:rPr lang="en-US" sz="2000" b="1" i="0" dirty="0"/>
            <a:t>Outlays: </a:t>
          </a:r>
          <a:r>
            <a:rPr lang="en-US" sz="2000" b="0" i="0" dirty="0"/>
            <a:t>Entities must provide evidence of costs incurred on projects.</a:t>
          </a:r>
          <a:endParaRPr lang="en-US" sz="2000" dirty="0"/>
        </a:p>
      </dgm:t>
    </dgm:pt>
    <dgm:pt modelId="{62C6037D-9F9D-4779-A919-ACA5A13A10B7}" type="parTrans" cxnId="{DAF6BD02-625A-4CC2-9D8D-627F53B896BD}">
      <dgm:prSet/>
      <dgm:spPr/>
      <dgm:t>
        <a:bodyPr/>
        <a:lstStyle/>
        <a:p>
          <a:endParaRPr lang="en-US"/>
        </a:p>
      </dgm:t>
    </dgm:pt>
    <dgm:pt modelId="{9F186C16-2351-48F3-8364-AFDB26BECA82}" type="sibTrans" cxnId="{DAF6BD02-625A-4CC2-9D8D-627F53B896BD}">
      <dgm:prSet/>
      <dgm:spPr/>
      <dgm:t>
        <a:bodyPr/>
        <a:lstStyle/>
        <a:p>
          <a:endParaRPr lang="en-US"/>
        </a:p>
      </dgm:t>
    </dgm:pt>
    <dgm:pt modelId="{83377B6B-8156-485E-953B-3F1E8BD923DB}">
      <dgm:prSet custT="1"/>
      <dgm:spPr/>
      <dgm:t>
        <a:bodyPr/>
        <a:lstStyle/>
        <a:p>
          <a:r>
            <a:rPr lang="en-US" sz="2000" b="1" i="0" dirty="0"/>
            <a:t>Escrow</a:t>
          </a:r>
          <a:r>
            <a:rPr lang="en-US" sz="2000" b="0" i="0" dirty="0"/>
            <a:t> </a:t>
          </a:r>
          <a:r>
            <a:rPr lang="en-US" sz="2000" b="1" i="0" dirty="0"/>
            <a:t>Releases:</a:t>
          </a:r>
          <a:r>
            <a:rPr lang="en-US" sz="2000" b="0" i="0" dirty="0"/>
            <a:t> Recipients account where TWDB funds are deposited at closing but can only be released with TWDB approval.</a:t>
          </a:r>
          <a:endParaRPr lang="en-US" sz="2000" dirty="0"/>
        </a:p>
      </dgm:t>
    </dgm:pt>
    <dgm:pt modelId="{8C858B72-BE46-4945-B5C4-3862B74E5241}" type="parTrans" cxnId="{214FAB75-B137-47B9-A3AF-7F683241919C}">
      <dgm:prSet/>
      <dgm:spPr/>
      <dgm:t>
        <a:bodyPr/>
        <a:lstStyle/>
        <a:p>
          <a:endParaRPr lang="en-US"/>
        </a:p>
      </dgm:t>
    </dgm:pt>
    <dgm:pt modelId="{FEB57A86-A177-4354-BDE5-65FAD4ED11A6}" type="sibTrans" cxnId="{214FAB75-B137-47B9-A3AF-7F683241919C}">
      <dgm:prSet/>
      <dgm:spPr/>
      <dgm:t>
        <a:bodyPr/>
        <a:lstStyle/>
        <a:p>
          <a:endParaRPr lang="en-US"/>
        </a:p>
      </dgm:t>
    </dgm:pt>
    <dgm:pt modelId="{282693E7-0406-4D6F-A9DF-C00FB6E0177C}">
      <dgm:prSet/>
      <dgm:spPr/>
      <dgm:t>
        <a:bodyPr/>
        <a:lstStyle/>
        <a:p>
          <a:pPr>
            <a:defRPr b="1"/>
          </a:pPr>
          <a:r>
            <a:rPr lang="en-US" b="0" i="0" dirty="0"/>
            <a:t>Disbursement Methods</a:t>
          </a:r>
          <a:endParaRPr lang="en-US" dirty="0"/>
        </a:p>
      </dgm:t>
    </dgm:pt>
    <dgm:pt modelId="{F7068F57-C6F5-4612-B74E-DA7BF8A2DD41}" type="parTrans" cxnId="{3665377D-2464-41E1-A844-DD1D64E94F9B}">
      <dgm:prSet/>
      <dgm:spPr/>
      <dgm:t>
        <a:bodyPr/>
        <a:lstStyle/>
        <a:p>
          <a:endParaRPr lang="en-US"/>
        </a:p>
      </dgm:t>
    </dgm:pt>
    <dgm:pt modelId="{9200CEEF-470A-4829-BB64-8C643A7B409F}" type="sibTrans" cxnId="{3665377D-2464-41E1-A844-DD1D64E94F9B}">
      <dgm:prSet/>
      <dgm:spPr/>
      <dgm:t>
        <a:bodyPr/>
        <a:lstStyle/>
        <a:p>
          <a:endParaRPr lang="en-US"/>
        </a:p>
      </dgm:t>
    </dgm:pt>
    <dgm:pt modelId="{CB2F3341-424F-4287-9FF4-2F7F776315D1}">
      <dgm:prSet custT="1"/>
      <dgm:spPr/>
      <dgm:t>
        <a:bodyPr/>
        <a:lstStyle/>
        <a:p>
          <a:r>
            <a:rPr lang="en-US" sz="2000" b="0" i="0" dirty="0"/>
            <a:t>Federal programs with principal forgiveness: released based on outlays provided.</a:t>
          </a:r>
          <a:endParaRPr lang="en-US" sz="2000" dirty="0"/>
        </a:p>
      </dgm:t>
    </dgm:pt>
    <dgm:pt modelId="{46984870-B24C-475A-A652-D6DB5767C1AA}" type="parTrans" cxnId="{396F75A5-56EF-45FB-96E3-2ADAD895FF9D}">
      <dgm:prSet/>
      <dgm:spPr/>
      <dgm:t>
        <a:bodyPr/>
        <a:lstStyle/>
        <a:p>
          <a:endParaRPr lang="en-US"/>
        </a:p>
      </dgm:t>
    </dgm:pt>
    <dgm:pt modelId="{A8C583C9-89D6-492B-B7D5-0A8EA3CC05AC}" type="sibTrans" cxnId="{396F75A5-56EF-45FB-96E3-2ADAD895FF9D}">
      <dgm:prSet/>
      <dgm:spPr/>
      <dgm:t>
        <a:bodyPr/>
        <a:lstStyle/>
        <a:p>
          <a:endParaRPr lang="en-US"/>
        </a:p>
      </dgm:t>
    </dgm:pt>
    <dgm:pt modelId="{5B5A431D-3E50-40C9-91C4-E77BBF18AD35}">
      <dgm:prSet custT="1"/>
      <dgm:spPr/>
      <dgm:t>
        <a:bodyPr/>
        <a:lstStyle/>
        <a:p>
          <a:r>
            <a:rPr lang="en-US" sz="2000" b="0" i="0" dirty="0"/>
            <a:t>Program funds can be released either with outlays or completion of project milestones</a:t>
          </a:r>
          <a:r>
            <a:rPr lang="en-US" sz="1500" b="0" i="0" dirty="0"/>
            <a:t>. </a:t>
          </a:r>
          <a:endParaRPr lang="en-US" sz="1500" dirty="0"/>
        </a:p>
      </dgm:t>
    </dgm:pt>
    <dgm:pt modelId="{D4E66167-EEE4-4754-90DE-8950CB4A6B62}" type="parTrans" cxnId="{A9B96567-B002-4805-93EB-FDE45413E051}">
      <dgm:prSet/>
      <dgm:spPr/>
      <dgm:t>
        <a:bodyPr/>
        <a:lstStyle/>
        <a:p>
          <a:endParaRPr lang="en-US"/>
        </a:p>
      </dgm:t>
    </dgm:pt>
    <dgm:pt modelId="{9C7A1931-D499-46E9-830F-2EA1A760010F}" type="sibTrans" cxnId="{A9B96567-B002-4805-93EB-FDE45413E051}">
      <dgm:prSet/>
      <dgm:spPr/>
      <dgm:t>
        <a:bodyPr/>
        <a:lstStyle/>
        <a:p>
          <a:endParaRPr lang="en-US"/>
        </a:p>
      </dgm:t>
    </dgm:pt>
    <dgm:pt modelId="{7B62654A-2C14-4E81-B30E-15407154EF8D}" type="pres">
      <dgm:prSet presAssocID="{90050A02-8B5F-4CE4-839E-EC6C228E4F17}" presName="root" presStyleCnt="0">
        <dgm:presLayoutVars>
          <dgm:dir/>
          <dgm:resizeHandles val="exact"/>
        </dgm:presLayoutVars>
      </dgm:prSet>
      <dgm:spPr/>
    </dgm:pt>
    <dgm:pt modelId="{FAE2A679-B870-4134-A2E4-C7709C974B50}" type="pres">
      <dgm:prSet presAssocID="{C77C3FBD-AB8D-4D74-9718-14E7FEFB6B05}" presName="compNode" presStyleCnt="0"/>
      <dgm:spPr/>
    </dgm:pt>
    <dgm:pt modelId="{F170AE17-6CED-41FE-A0AC-E61F7B69DFDF}" type="pres">
      <dgm:prSet presAssocID="{C77C3FBD-AB8D-4D74-9718-14E7FEFB6B0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0592EAA9-2563-4BB3-8E4D-469BA867B089}" type="pres">
      <dgm:prSet presAssocID="{C77C3FBD-AB8D-4D74-9718-14E7FEFB6B05}" presName="iconSpace" presStyleCnt="0"/>
      <dgm:spPr/>
    </dgm:pt>
    <dgm:pt modelId="{252FB4AA-EC13-4E54-B30D-FB5D60DD766A}" type="pres">
      <dgm:prSet presAssocID="{C77C3FBD-AB8D-4D74-9718-14E7FEFB6B05}" presName="parTx" presStyleLbl="revTx" presStyleIdx="0" presStyleCnt="4">
        <dgm:presLayoutVars>
          <dgm:chMax val="0"/>
          <dgm:chPref val="0"/>
        </dgm:presLayoutVars>
      </dgm:prSet>
      <dgm:spPr/>
    </dgm:pt>
    <dgm:pt modelId="{132E5CEB-8F9D-47CB-A629-D832F9A4CC48}" type="pres">
      <dgm:prSet presAssocID="{C77C3FBD-AB8D-4D74-9718-14E7FEFB6B05}" presName="txSpace" presStyleCnt="0"/>
      <dgm:spPr/>
    </dgm:pt>
    <dgm:pt modelId="{6F4A49C8-2C86-48A4-BC47-0E941C0B2D58}" type="pres">
      <dgm:prSet presAssocID="{C77C3FBD-AB8D-4D74-9718-14E7FEFB6B05}" presName="desTx" presStyleLbl="revTx" presStyleIdx="1" presStyleCnt="4">
        <dgm:presLayoutVars/>
      </dgm:prSet>
      <dgm:spPr/>
    </dgm:pt>
    <dgm:pt modelId="{3D6AAC8F-0AA2-4D98-9640-58AA5022B22B}" type="pres">
      <dgm:prSet presAssocID="{EDD7F4BD-792E-4FA8-A428-49C6FBD44468}" presName="sibTrans" presStyleCnt="0"/>
      <dgm:spPr/>
    </dgm:pt>
    <dgm:pt modelId="{50ED7901-C5F1-4682-A5A6-A513B42B28C0}" type="pres">
      <dgm:prSet presAssocID="{282693E7-0406-4D6F-A9DF-C00FB6E0177C}" presName="compNode" presStyleCnt="0"/>
      <dgm:spPr/>
    </dgm:pt>
    <dgm:pt modelId="{2FF5F2C6-8699-4D5B-8820-8141EF28DCE4}" type="pres">
      <dgm:prSet presAssocID="{282693E7-0406-4D6F-A9DF-C00FB6E0177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088F62FD-36CA-4EF5-A8FB-8D2AE037DC7D}" type="pres">
      <dgm:prSet presAssocID="{282693E7-0406-4D6F-A9DF-C00FB6E0177C}" presName="iconSpace" presStyleCnt="0"/>
      <dgm:spPr/>
    </dgm:pt>
    <dgm:pt modelId="{D742B446-3890-43D9-A663-910410FDAFF1}" type="pres">
      <dgm:prSet presAssocID="{282693E7-0406-4D6F-A9DF-C00FB6E0177C}" presName="parTx" presStyleLbl="revTx" presStyleIdx="2" presStyleCnt="4">
        <dgm:presLayoutVars>
          <dgm:chMax val="0"/>
          <dgm:chPref val="0"/>
        </dgm:presLayoutVars>
      </dgm:prSet>
      <dgm:spPr/>
    </dgm:pt>
    <dgm:pt modelId="{16C01478-FBF6-4322-B50C-3CDAC6DD5574}" type="pres">
      <dgm:prSet presAssocID="{282693E7-0406-4D6F-A9DF-C00FB6E0177C}" presName="txSpace" presStyleCnt="0"/>
      <dgm:spPr/>
    </dgm:pt>
    <dgm:pt modelId="{F6F8F009-27D9-4AF7-8013-BD1D8CAD08A0}" type="pres">
      <dgm:prSet presAssocID="{282693E7-0406-4D6F-A9DF-C00FB6E0177C}" presName="desTx" presStyleLbl="revTx" presStyleIdx="3" presStyleCnt="4" custLinFactNeighborX="192">
        <dgm:presLayoutVars/>
      </dgm:prSet>
      <dgm:spPr/>
    </dgm:pt>
  </dgm:ptLst>
  <dgm:cxnLst>
    <dgm:cxn modelId="{DAF6BD02-625A-4CC2-9D8D-627F53B896BD}" srcId="{C77C3FBD-AB8D-4D74-9718-14E7FEFB6B05}" destId="{528C7034-250D-4670-82BA-FA55DEB29365}" srcOrd="0" destOrd="0" parTransId="{62C6037D-9F9D-4779-A919-ACA5A13A10B7}" sibTransId="{9F186C16-2351-48F3-8364-AFDB26BECA82}"/>
    <dgm:cxn modelId="{E6609A07-E3B8-4805-A1B6-5D5D577D09C9}" type="presOf" srcId="{90050A02-8B5F-4CE4-839E-EC6C228E4F17}" destId="{7B62654A-2C14-4E81-B30E-15407154EF8D}" srcOrd="0" destOrd="0" presId="urn:microsoft.com/office/officeart/2018/2/layout/IconLabelDescriptionList"/>
    <dgm:cxn modelId="{75664D28-3B99-438B-8368-F2FDC8E62213}" type="presOf" srcId="{CB2F3341-424F-4287-9FF4-2F7F776315D1}" destId="{F6F8F009-27D9-4AF7-8013-BD1D8CAD08A0}" srcOrd="0" destOrd="0" presId="urn:microsoft.com/office/officeart/2018/2/layout/IconLabelDescriptionList"/>
    <dgm:cxn modelId="{01D3DB5E-C6D0-446F-A764-683D60F6F845}" type="presOf" srcId="{528C7034-250D-4670-82BA-FA55DEB29365}" destId="{6F4A49C8-2C86-48A4-BC47-0E941C0B2D58}" srcOrd="0" destOrd="0" presId="urn:microsoft.com/office/officeart/2018/2/layout/IconLabelDescriptionList"/>
    <dgm:cxn modelId="{A9B96567-B002-4805-93EB-FDE45413E051}" srcId="{282693E7-0406-4D6F-A9DF-C00FB6E0177C}" destId="{5B5A431D-3E50-40C9-91C4-E77BBF18AD35}" srcOrd="1" destOrd="0" parTransId="{D4E66167-EEE4-4754-90DE-8950CB4A6B62}" sibTransId="{9C7A1931-D499-46E9-830F-2EA1A760010F}"/>
    <dgm:cxn modelId="{214FAB75-B137-47B9-A3AF-7F683241919C}" srcId="{C77C3FBD-AB8D-4D74-9718-14E7FEFB6B05}" destId="{83377B6B-8156-485E-953B-3F1E8BD923DB}" srcOrd="1" destOrd="0" parTransId="{8C858B72-BE46-4945-B5C4-3862B74E5241}" sibTransId="{FEB57A86-A177-4354-BDE5-65FAD4ED11A6}"/>
    <dgm:cxn modelId="{3665377D-2464-41E1-A844-DD1D64E94F9B}" srcId="{90050A02-8B5F-4CE4-839E-EC6C228E4F17}" destId="{282693E7-0406-4D6F-A9DF-C00FB6E0177C}" srcOrd="1" destOrd="0" parTransId="{F7068F57-C6F5-4612-B74E-DA7BF8A2DD41}" sibTransId="{9200CEEF-470A-4829-BB64-8C643A7B409F}"/>
    <dgm:cxn modelId="{396F75A5-56EF-45FB-96E3-2ADAD895FF9D}" srcId="{282693E7-0406-4D6F-A9DF-C00FB6E0177C}" destId="{CB2F3341-424F-4287-9FF4-2F7F776315D1}" srcOrd="0" destOrd="0" parTransId="{46984870-B24C-475A-A652-D6DB5767C1AA}" sibTransId="{A8C583C9-89D6-492B-B7D5-0A8EA3CC05AC}"/>
    <dgm:cxn modelId="{FF0411A6-829D-4903-A744-1E4C610179B3}" type="presOf" srcId="{C77C3FBD-AB8D-4D74-9718-14E7FEFB6B05}" destId="{252FB4AA-EC13-4E54-B30D-FB5D60DD766A}" srcOrd="0" destOrd="0" presId="urn:microsoft.com/office/officeart/2018/2/layout/IconLabelDescriptionList"/>
    <dgm:cxn modelId="{B84E8BCB-6BC6-4AE3-8D69-41541840EEE2}" srcId="{90050A02-8B5F-4CE4-839E-EC6C228E4F17}" destId="{C77C3FBD-AB8D-4D74-9718-14E7FEFB6B05}" srcOrd="0" destOrd="0" parTransId="{6F2FB887-2AEB-4C03-A269-0F5C08D38B45}" sibTransId="{EDD7F4BD-792E-4FA8-A428-49C6FBD44468}"/>
    <dgm:cxn modelId="{49147CD9-57B5-4429-B568-4965834B47EF}" type="presOf" srcId="{282693E7-0406-4D6F-A9DF-C00FB6E0177C}" destId="{D742B446-3890-43D9-A663-910410FDAFF1}" srcOrd="0" destOrd="0" presId="urn:microsoft.com/office/officeart/2018/2/layout/IconLabelDescriptionList"/>
    <dgm:cxn modelId="{953806F7-E68A-4604-A02E-5FCAE48729DF}" type="presOf" srcId="{5B5A431D-3E50-40C9-91C4-E77BBF18AD35}" destId="{F6F8F009-27D9-4AF7-8013-BD1D8CAD08A0}" srcOrd="0" destOrd="1" presId="urn:microsoft.com/office/officeart/2018/2/layout/IconLabelDescriptionList"/>
    <dgm:cxn modelId="{4E67B0FC-C38E-4CA7-8A3A-5CC77446F87F}" type="presOf" srcId="{83377B6B-8156-485E-953B-3F1E8BD923DB}" destId="{6F4A49C8-2C86-48A4-BC47-0E941C0B2D58}" srcOrd="0" destOrd="1" presId="urn:microsoft.com/office/officeart/2018/2/layout/IconLabelDescriptionList"/>
    <dgm:cxn modelId="{D087EFAD-8B3B-4D80-822A-102E367D3357}" type="presParOf" srcId="{7B62654A-2C14-4E81-B30E-15407154EF8D}" destId="{FAE2A679-B870-4134-A2E4-C7709C974B50}" srcOrd="0" destOrd="0" presId="urn:microsoft.com/office/officeart/2018/2/layout/IconLabelDescriptionList"/>
    <dgm:cxn modelId="{B5D909A8-1116-43A3-9B5C-4AF471642C23}" type="presParOf" srcId="{FAE2A679-B870-4134-A2E4-C7709C974B50}" destId="{F170AE17-6CED-41FE-A0AC-E61F7B69DFDF}" srcOrd="0" destOrd="0" presId="urn:microsoft.com/office/officeart/2018/2/layout/IconLabelDescriptionList"/>
    <dgm:cxn modelId="{E40E2285-C757-4F97-A9CD-EF064FF75095}" type="presParOf" srcId="{FAE2A679-B870-4134-A2E4-C7709C974B50}" destId="{0592EAA9-2563-4BB3-8E4D-469BA867B089}" srcOrd="1" destOrd="0" presId="urn:microsoft.com/office/officeart/2018/2/layout/IconLabelDescriptionList"/>
    <dgm:cxn modelId="{2BAE72AD-9152-4DCB-AE46-C91E29E284E1}" type="presParOf" srcId="{FAE2A679-B870-4134-A2E4-C7709C974B50}" destId="{252FB4AA-EC13-4E54-B30D-FB5D60DD766A}" srcOrd="2" destOrd="0" presId="urn:microsoft.com/office/officeart/2018/2/layout/IconLabelDescriptionList"/>
    <dgm:cxn modelId="{5A1E4E67-AD08-4153-9F50-28EA0E04106D}" type="presParOf" srcId="{FAE2A679-B870-4134-A2E4-C7709C974B50}" destId="{132E5CEB-8F9D-47CB-A629-D832F9A4CC48}" srcOrd="3" destOrd="0" presId="urn:microsoft.com/office/officeart/2018/2/layout/IconLabelDescriptionList"/>
    <dgm:cxn modelId="{D8615A21-6CB0-47DD-B024-66B423BF5A76}" type="presParOf" srcId="{FAE2A679-B870-4134-A2E4-C7709C974B50}" destId="{6F4A49C8-2C86-48A4-BC47-0E941C0B2D58}" srcOrd="4" destOrd="0" presId="urn:microsoft.com/office/officeart/2018/2/layout/IconLabelDescriptionList"/>
    <dgm:cxn modelId="{CE7342BF-C3DD-448B-B699-0B3BACF0E485}" type="presParOf" srcId="{7B62654A-2C14-4E81-B30E-15407154EF8D}" destId="{3D6AAC8F-0AA2-4D98-9640-58AA5022B22B}" srcOrd="1" destOrd="0" presId="urn:microsoft.com/office/officeart/2018/2/layout/IconLabelDescriptionList"/>
    <dgm:cxn modelId="{FF03C290-9723-4ABB-A05A-B63C199024C8}" type="presParOf" srcId="{7B62654A-2C14-4E81-B30E-15407154EF8D}" destId="{50ED7901-C5F1-4682-A5A6-A513B42B28C0}" srcOrd="2" destOrd="0" presId="urn:microsoft.com/office/officeart/2018/2/layout/IconLabelDescriptionList"/>
    <dgm:cxn modelId="{A8ED64E5-9441-41CA-B13A-0C8AB6C5442D}" type="presParOf" srcId="{50ED7901-C5F1-4682-A5A6-A513B42B28C0}" destId="{2FF5F2C6-8699-4D5B-8820-8141EF28DCE4}" srcOrd="0" destOrd="0" presId="urn:microsoft.com/office/officeart/2018/2/layout/IconLabelDescriptionList"/>
    <dgm:cxn modelId="{D433E0CE-187A-43B4-8066-78D9FCC1DD27}" type="presParOf" srcId="{50ED7901-C5F1-4682-A5A6-A513B42B28C0}" destId="{088F62FD-36CA-4EF5-A8FB-8D2AE037DC7D}" srcOrd="1" destOrd="0" presId="urn:microsoft.com/office/officeart/2018/2/layout/IconLabelDescriptionList"/>
    <dgm:cxn modelId="{0698B57D-446B-42A8-AF8A-E4B0AAEECEEC}" type="presParOf" srcId="{50ED7901-C5F1-4682-A5A6-A513B42B28C0}" destId="{D742B446-3890-43D9-A663-910410FDAFF1}" srcOrd="2" destOrd="0" presId="urn:microsoft.com/office/officeart/2018/2/layout/IconLabelDescriptionList"/>
    <dgm:cxn modelId="{6081ADBD-D6E1-4ECF-8C99-5777560985B6}" type="presParOf" srcId="{50ED7901-C5F1-4682-A5A6-A513B42B28C0}" destId="{16C01478-FBF6-4322-B50C-3CDAC6DD5574}" srcOrd="3" destOrd="0" presId="urn:microsoft.com/office/officeart/2018/2/layout/IconLabelDescriptionList"/>
    <dgm:cxn modelId="{8BAAE39E-EB42-4536-947D-26C464C0EC09}" type="presParOf" srcId="{50ED7901-C5F1-4682-A5A6-A513B42B28C0}" destId="{F6F8F009-27D9-4AF7-8013-BD1D8CAD08A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075B41-EE2D-4325-861E-E89491A080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F4ADB0E-A399-4857-A713-9358BE194913}">
      <dgm:prSet phldrT="[Text]" custT="1"/>
      <dgm:spPr>
        <a:xfrm>
          <a:off x="3497002" y="0"/>
          <a:ext cx="2150762" cy="1209091"/>
        </a:xfrm>
        <a:prstGeom prst="roundRect">
          <a:avLst/>
        </a:prstGeom>
        <a:solidFill>
          <a:srgbClr val="295E92"/>
        </a:solidFill>
        <a:ln w="25400" cap="flat" cmpd="sng" algn="ctr">
          <a:solidFill>
            <a:srgbClr val="3473A4"/>
          </a:solidFill>
          <a:prstDash val="solid"/>
        </a:ln>
        <a:effectLst/>
      </dgm:spPr>
      <dgm:t>
        <a:bodyPr/>
        <a:lstStyle/>
        <a:p>
          <a:pPr>
            <a:buNone/>
          </a:pPr>
          <a:r>
            <a:rPr lang="en-US" sz="2000" b="1" dirty="0">
              <a:solidFill>
                <a:sysClr val="window" lastClr="FFFFFF"/>
              </a:solidFill>
              <a:latin typeface="Calibri"/>
              <a:ea typeface="+mn-ea"/>
              <a:cs typeface="+mn-cs"/>
            </a:rPr>
            <a:t>State Water Implementation Fund for Texas (SWIFT)</a:t>
          </a:r>
          <a:endParaRPr lang="en-US" sz="2000" dirty="0">
            <a:solidFill>
              <a:sysClr val="window" lastClr="FFFFFF"/>
            </a:solidFill>
            <a:latin typeface="Calibri"/>
            <a:ea typeface="+mn-ea"/>
            <a:cs typeface="+mn-cs"/>
          </a:endParaRPr>
        </a:p>
      </dgm:t>
    </dgm:pt>
    <dgm:pt modelId="{2B9812AE-7151-4F33-BADC-A38E043E0E81}" type="parTrans" cxnId="{F43327A0-4715-41B2-9118-F3B1851BBA6B}">
      <dgm:prSet/>
      <dgm:spPr/>
      <dgm:t>
        <a:bodyPr/>
        <a:lstStyle/>
        <a:p>
          <a:endParaRPr lang="en-US"/>
        </a:p>
      </dgm:t>
    </dgm:pt>
    <dgm:pt modelId="{9F66DDB3-1404-4FDE-B207-79D1B3CA479C}" type="sibTrans" cxnId="{F43327A0-4715-41B2-9118-F3B1851BBA6B}">
      <dgm:prSet/>
      <dgm:spPr/>
      <dgm:t>
        <a:bodyPr/>
        <a:lstStyle/>
        <a:p>
          <a:endParaRPr lang="en-US"/>
        </a:p>
      </dgm:t>
    </dgm:pt>
    <dgm:pt modelId="{0928FDC8-1BB3-4CDC-96F5-E359DCDE38E4}">
      <dgm:prSet phldrT="[Text]" custT="1"/>
      <dgm:spPr>
        <a:xfrm>
          <a:off x="1064791" y="401111"/>
          <a:ext cx="2150762" cy="1209091"/>
        </a:xfrm>
        <a:prstGeom prst="roundRect">
          <a:avLst/>
        </a:prstGeom>
        <a:solidFill>
          <a:srgbClr val="295E92"/>
        </a:solidFill>
        <a:ln w="25400" cap="flat" cmpd="sng" algn="ctr">
          <a:solidFill>
            <a:srgbClr val="3473A4"/>
          </a:solidFill>
          <a:prstDash val="solid"/>
        </a:ln>
        <a:effectLst/>
      </dgm:spPr>
      <dgm:t>
        <a:bodyPr/>
        <a:lstStyle/>
        <a:p>
          <a:pPr>
            <a:buNone/>
          </a:pPr>
          <a:r>
            <a:rPr lang="en-US" sz="2000" b="1" dirty="0">
              <a:solidFill>
                <a:srgbClr val="FFC000"/>
              </a:solidFill>
              <a:latin typeface="Calibri"/>
              <a:ea typeface="+mn-ea"/>
              <a:cs typeface="+mn-cs"/>
            </a:rPr>
            <a:t>Clean Water State Revolving Fund (CWSRF) Federal</a:t>
          </a:r>
        </a:p>
      </dgm:t>
    </dgm:pt>
    <dgm:pt modelId="{5EEE64FE-9B6F-47E1-A522-449EADB5F7CD}" type="parTrans" cxnId="{DE741167-1062-49D5-90EC-48C3FCD68CFC}">
      <dgm:prSet/>
      <dgm:spPr/>
      <dgm:t>
        <a:bodyPr/>
        <a:lstStyle/>
        <a:p>
          <a:endParaRPr lang="en-US"/>
        </a:p>
      </dgm:t>
    </dgm:pt>
    <dgm:pt modelId="{2CE74BC1-572A-42CC-92BD-E7C9C99F3FE0}" type="sibTrans" cxnId="{DE741167-1062-49D5-90EC-48C3FCD68CFC}">
      <dgm:prSet/>
      <dgm:spPr/>
      <dgm:t>
        <a:bodyPr/>
        <a:lstStyle/>
        <a:p>
          <a:endParaRPr lang="en-US"/>
        </a:p>
      </dgm:t>
    </dgm:pt>
    <dgm:pt modelId="{EFA5FFC1-C6CB-4322-BA12-CBCCD86DA59F}">
      <dgm:prSet phldrT="[Text]" custT="1"/>
      <dgm:spPr>
        <a:xfrm>
          <a:off x="5955619" y="283225"/>
          <a:ext cx="2150762" cy="1209091"/>
        </a:xfrm>
        <a:prstGeom prst="roundRect">
          <a:avLst/>
        </a:prstGeom>
        <a:solidFill>
          <a:srgbClr val="295E92"/>
        </a:solidFill>
        <a:ln w="25400" cap="flat" cmpd="sng" algn="ctr">
          <a:solidFill>
            <a:srgbClr val="3473A4"/>
          </a:solidFill>
          <a:prstDash val="solid"/>
        </a:ln>
        <a:effectLst/>
      </dgm:spPr>
      <dgm:t>
        <a:bodyPr/>
        <a:lstStyle/>
        <a:p>
          <a:pPr>
            <a:lnSpc>
              <a:spcPct val="100000"/>
            </a:lnSpc>
            <a:buNone/>
          </a:pPr>
          <a:r>
            <a:rPr lang="en-US" sz="2000" b="1" dirty="0">
              <a:solidFill>
                <a:srgbClr val="FFC000"/>
              </a:solidFill>
              <a:latin typeface="Calibri"/>
              <a:ea typeface="+mn-ea"/>
              <a:cs typeface="+mn-cs"/>
            </a:rPr>
            <a:t>Drinking Water State Revolving Fund (DWSRF) Federal</a:t>
          </a:r>
          <a:endParaRPr lang="en-US" sz="2000" b="1" dirty="0">
            <a:solidFill>
              <a:srgbClr val="4BACC6"/>
            </a:solidFill>
            <a:latin typeface="Calibri"/>
            <a:ea typeface="+mn-ea"/>
            <a:cs typeface="+mn-cs"/>
          </a:endParaRPr>
        </a:p>
      </dgm:t>
    </dgm:pt>
    <dgm:pt modelId="{7C2796F0-F329-4733-ABDC-D161AE18B472}" type="parTrans" cxnId="{1C1420B0-B910-4485-96A6-823A0E6F9F6E}">
      <dgm:prSet/>
      <dgm:spPr/>
      <dgm:t>
        <a:bodyPr/>
        <a:lstStyle/>
        <a:p>
          <a:endParaRPr lang="en-US"/>
        </a:p>
      </dgm:t>
    </dgm:pt>
    <dgm:pt modelId="{85A3A7BA-4095-4832-AD29-45539EE3E5A5}" type="sibTrans" cxnId="{1C1420B0-B910-4485-96A6-823A0E6F9F6E}">
      <dgm:prSet/>
      <dgm:spPr/>
      <dgm:t>
        <a:bodyPr/>
        <a:lstStyle/>
        <a:p>
          <a:endParaRPr lang="en-US"/>
        </a:p>
      </dgm:t>
    </dgm:pt>
    <dgm:pt modelId="{D2896214-4BC5-4B2C-B6B1-B8CA92C06B38}">
      <dgm:prSet phldrT="[Text]" custT="1"/>
      <dgm:spPr>
        <a:xfrm>
          <a:off x="416027" y="1811206"/>
          <a:ext cx="2150762" cy="1209091"/>
        </a:xfrm>
        <a:prstGeom prst="roundRect">
          <a:avLst/>
        </a:prstGeom>
        <a:solidFill>
          <a:srgbClr val="295E92"/>
        </a:solidFill>
        <a:ln w="63500" cap="flat" cmpd="sng" algn="ctr">
          <a:solidFill>
            <a:srgbClr val="92D050"/>
          </a:solidFill>
          <a:prstDash val="solid"/>
        </a:ln>
        <a:effectLst/>
      </dgm:spPr>
      <dgm:t>
        <a:bodyPr/>
        <a:lstStyle/>
        <a:p>
          <a:pPr>
            <a:buNone/>
          </a:pPr>
          <a:r>
            <a:rPr lang="en-US" sz="2000" b="1" dirty="0">
              <a:solidFill>
                <a:sysClr val="window" lastClr="FFFFFF"/>
              </a:solidFill>
              <a:latin typeface="Calibri"/>
              <a:ea typeface="+mn-ea"/>
              <a:cs typeface="+mn-cs"/>
            </a:rPr>
            <a:t>Texas Water Development Fund (DFund)</a:t>
          </a:r>
        </a:p>
      </dgm:t>
    </dgm:pt>
    <dgm:pt modelId="{9FC4CD25-7AC3-43B0-8504-1966D9231540}" type="parTrans" cxnId="{146C9432-6C2B-47E3-9185-BA0085FBCBF0}">
      <dgm:prSet/>
      <dgm:spPr/>
      <dgm:t>
        <a:bodyPr/>
        <a:lstStyle/>
        <a:p>
          <a:endParaRPr lang="en-US"/>
        </a:p>
      </dgm:t>
    </dgm:pt>
    <dgm:pt modelId="{5D3B0746-9F5B-4F2E-AC94-2A93CC9351AD}" type="sibTrans" cxnId="{146C9432-6C2B-47E3-9185-BA0085FBCBF0}">
      <dgm:prSet/>
      <dgm:spPr/>
      <dgm:t>
        <a:bodyPr/>
        <a:lstStyle/>
        <a:p>
          <a:endParaRPr lang="en-US"/>
        </a:p>
      </dgm:t>
    </dgm:pt>
    <dgm:pt modelId="{8041A3B1-7781-4E4A-819E-0D1FD4259EF3}">
      <dgm:prSet phldrT="[Text]" custT="1"/>
      <dgm:spPr>
        <a:xfrm>
          <a:off x="996251" y="3247247"/>
          <a:ext cx="2150762" cy="1209091"/>
        </a:xfrm>
        <a:prstGeom prst="roundRect">
          <a:avLst/>
        </a:prstGeom>
        <a:solidFill>
          <a:srgbClr val="295E92"/>
        </a:solidFill>
        <a:ln w="25400" cap="flat" cmpd="sng" algn="ctr">
          <a:solidFill>
            <a:srgbClr val="3473A4"/>
          </a:solidFill>
          <a:prstDash val="solid"/>
        </a:ln>
        <a:effectLst/>
      </dgm:spPr>
      <dgm:t>
        <a:bodyPr/>
        <a:lstStyle/>
        <a:p>
          <a:pPr>
            <a:buNone/>
          </a:pPr>
          <a:r>
            <a:rPr lang="en-US" sz="2000" b="1" dirty="0">
              <a:solidFill>
                <a:sysClr val="window" lastClr="FFFFFF"/>
              </a:solidFill>
              <a:latin typeface="Calibri"/>
              <a:ea typeface="+mn-ea"/>
              <a:cs typeface="+mn-cs"/>
            </a:rPr>
            <a:t>Flood Infrastructure Fund (FIF)</a:t>
          </a:r>
        </a:p>
      </dgm:t>
    </dgm:pt>
    <dgm:pt modelId="{7C00D203-865E-4788-82BD-22CCBA27FD85}" type="parTrans" cxnId="{4EF7A204-2E68-4EBE-98DE-2A9283D557DB}">
      <dgm:prSet/>
      <dgm:spPr/>
      <dgm:t>
        <a:bodyPr/>
        <a:lstStyle/>
        <a:p>
          <a:endParaRPr lang="en-US"/>
        </a:p>
      </dgm:t>
    </dgm:pt>
    <dgm:pt modelId="{070F7B06-90E5-46B3-81D4-888B4E38480A}" type="sibTrans" cxnId="{4EF7A204-2E68-4EBE-98DE-2A9283D557DB}">
      <dgm:prSet/>
      <dgm:spPr/>
      <dgm:t>
        <a:bodyPr/>
        <a:lstStyle/>
        <a:p>
          <a:endParaRPr lang="en-US"/>
        </a:p>
      </dgm:t>
    </dgm:pt>
    <dgm:pt modelId="{19F4F11E-A744-4F39-9B23-52903066BC44}" type="pres">
      <dgm:prSet presAssocID="{4E075B41-EE2D-4325-861E-E89491A080EE}" presName="diagram" presStyleCnt="0">
        <dgm:presLayoutVars>
          <dgm:dir/>
          <dgm:resizeHandles val="exact"/>
        </dgm:presLayoutVars>
      </dgm:prSet>
      <dgm:spPr/>
    </dgm:pt>
    <dgm:pt modelId="{818A0E0E-C344-4332-8C82-6109C7BB64BE}" type="pres">
      <dgm:prSet presAssocID="{3F4ADB0E-A399-4857-A713-9358BE194913}" presName="node" presStyleLbl="node1" presStyleIdx="0" presStyleCnt="5" custScaleX="33639" custScaleY="31518" custLinFactNeighborX="4406" custLinFactNeighborY="61371">
        <dgm:presLayoutVars>
          <dgm:bulletEnabled val="1"/>
        </dgm:presLayoutVars>
      </dgm:prSet>
      <dgm:spPr>
        <a:prstGeom prst="roundRect">
          <a:avLst/>
        </a:prstGeom>
      </dgm:spPr>
    </dgm:pt>
    <dgm:pt modelId="{11D76BAF-15E2-4A3B-99AB-132C6C40C909}" type="pres">
      <dgm:prSet presAssocID="{9F66DDB3-1404-4FDE-B207-79D1B3CA479C}" presName="sibTrans" presStyleCnt="0"/>
      <dgm:spPr/>
    </dgm:pt>
    <dgm:pt modelId="{556F8350-133F-4623-8676-4298CA9ABC37}" type="pres">
      <dgm:prSet presAssocID="{0928FDC8-1BB3-4CDC-96F5-E359DCDE38E4}" presName="node" presStyleLbl="node1" presStyleIdx="1" presStyleCnt="5" custScaleX="33639" custScaleY="31518" custLinFactNeighborX="-38707" custLinFactNeighborY="-15675">
        <dgm:presLayoutVars>
          <dgm:bulletEnabled val="1"/>
        </dgm:presLayoutVars>
      </dgm:prSet>
      <dgm:spPr>
        <a:prstGeom prst="roundRect">
          <a:avLst/>
        </a:prstGeom>
      </dgm:spPr>
    </dgm:pt>
    <dgm:pt modelId="{9D4CEADA-3EBD-40DA-9E31-C769EBB60F26}" type="pres">
      <dgm:prSet presAssocID="{2CE74BC1-572A-42CC-92BD-E7C9C99F3FE0}" presName="sibTrans" presStyleCnt="0"/>
      <dgm:spPr/>
    </dgm:pt>
    <dgm:pt modelId="{8773A4A8-485C-4B1B-9021-B61B5AAE2262}" type="pres">
      <dgm:prSet presAssocID="{EFA5FFC1-C6CB-4322-BA12-CBCCD86DA59F}" presName="node" presStyleLbl="node1" presStyleIdx="2" presStyleCnt="5" custScaleX="33639" custScaleY="31518" custLinFactNeighborX="-4164" custLinFactNeighborY="-13766">
        <dgm:presLayoutVars>
          <dgm:bulletEnabled val="1"/>
        </dgm:presLayoutVars>
      </dgm:prSet>
      <dgm:spPr>
        <a:prstGeom prst="roundRect">
          <a:avLst/>
        </a:prstGeom>
      </dgm:spPr>
    </dgm:pt>
    <dgm:pt modelId="{3F371AD5-9B94-4C0A-A6DA-38A745F06D71}" type="pres">
      <dgm:prSet presAssocID="{85A3A7BA-4095-4832-AD29-45539EE3E5A5}" presName="sibTrans" presStyleCnt="0"/>
      <dgm:spPr/>
    </dgm:pt>
    <dgm:pt modelId="{CA8A2BE9-5628-4D49-9F68-ABC584FD9F82}" type="pres">
      <dgm:prSet presAssocID="{D2896214-4BC5-4B2C-B6B1-B8CA92C06B38}" presName="node" presStyleLbl="node1" presStyleIdx="3" presStyleCnt="5" custScaleX="33639" custScaleY="31518" custLinFactNeighborX="62494" custLinFactNeighborY="12331">
        <dgm:presLayoutVars>
          <dgm:bulletEnabled val="1"/>
        </dgm:presLayoutVars>
      </dgm:prSet>
      <dgm:spPr>
        <a:prstGeom prst="roundRect">
          <a:avLst/>
        </a:prstGeom>
      </dgm:spPr>
    </dgm:pt>
    <dgm:pt modelId="{695B3119-4FAC-42AA-B8EC-3F8159B83A22}" type="pres">
      <dgm:prSet presAssocID="{5D3B0746-9F5B-4F2E-AC94-2A93CC9351AD}" presName="sibTrans" presStyleCnt="0"/>
      <dgm:spPr/>
    </dgm:pt>
    <dgm:pt modelId="{3D803B4D-DCBC-4155-BEDF-F13B20DD797F}" type="pres">
      <dgm:prSet presAssocID="{8041A3B1-7781-4E4A-819E-0D1FD4259EF3}" presName="node" presStyleLbl="node1" presStyleIdx="4" presStyleCnt="5" custScaleX="33639" custScaleY="31518" custLinFactNeighborX="-21883" custLinFactNeighborY="12411">
        <dgm:presLayoutVars>
          <dgm:bulletEnabled val="1"/>
        </dgm:presLayoutVars>
      </dgm:prSet>
      <dgm:spPr>
        <a:prstGeom prst="roundRect">
          <a:avLst/>
        </a:prstGeom>
      </dgm:spPr>
    </dgm:pt>
  </dgm:ptLst>
  <dgm:cxnLst>
    <dgm:cxn modelId="{4EF7A204-2E68-4EBE-98DE-2A9283D557DB}" srcId="{4E075B41-EE2D-4325-861E-E89491A080EE}" destId="{8041A3B1-7781-4E4A-819E-0D1FD4259EF3}" srcOrd="4" destOrd="0" parTransId="{7C00D203-865E-4788-82BD-22CCBA27FD85}" sibTransId="{070F7B06-90E5-46B3-81D4-888B4E38480A}"/>
    <dgm:cxn modelId="{29CCB308-9D8B-4366-A9C0-7F3BF59501B0}" type="presOf" srcId="{8041A3B1-7781-4E4A-819E-0D1FD4259EF3}" destId="{3D803B4D-DCBC-4155-BEDF-F13B20DD797F}" srcOrd="0" destOrd="0" presId="urn:microsoft.com/office/officeart/2005/8/layout/default"/>
    <dgm:cxn modelId="{D1B28F31-8E4E-40F5-8930-85DF574BCDB6}" type="presOf" srcId="{3F4ADB0E-A399-4857-A713-9358BE194913}" destId="{818A0E0E-C344-4332-8C82-6109C7BB64BE}" srcOrd="0" destOrd="0" presId="urn:microsoft.com/office/officeart/2005/8/layout/default"/>
    <dgm:cxn modelId="{146C9432-6C2B-47E3-9185-BA0085FBCBF0}" srcId="{4E075B41-EE2D-4325-861E-E89491A080EE}" destId="{D2896214-4BC5-4B2C-B6B1-B8CA92C06B38}" srcOrd="3" destOrd="0" parTransId="{9FC4CD25-7AC3-43B0-8504-1966D9231540}" sibTransId="{5D3B0746-9F5B-4F2E-AC94-2A93CC9351AD}"/>
    <dgm:cxn modelId="{190EEC64-650C-490D-A0CC-07DCE7E4DF98}" type="presOf" srcId="{4E075B41-EE2D-4325-861E-E89491A080EE}" destId="{19F4F11E-A744-4F39-9B23-52903066BC44}" srcOrd="0" destOrd="0" presId="urn:microsoft.com/office/officeart/2005/8/layout/default"/>
    <dgm:cxn modelId="{DE741167-1062-49D5-90EC-48C3FCD68CFC}" srcId="{4E075B41-EE2D-4325-861E-E89491A080EE}" destId="{0928FDC8-1BB3-4CDC-96F5-E359DCDE38E4}" srcOrd="1" destOrd="0" parTransId="{5EEE64FE-9B6F-47E1-A522-449EADB5F7CD}" sibTransId="{2CE74BC1-572A-42CC-92BD-E7C9C99F3FE0}"/>
    <dgm:cxn modelId="{C9AD966D-F23E-4860-A357-13177301E984}" type="presOf" srcId="{0928FDC8-1BB3-4CDC-96F5-E359DCDE38E4}" destId="{556F8350-133F-4623-8676-4298CA9ABC37}" srcOrd="0" destOrd="0" presId="urn:microsoft.com/office/officeart/2005/8/layout/default"/>
    <dgm:cxn modelId="{BC29E49C-9B00-483D-BB17-FA8B753BFFC8}" type="presOf" srcId="{D2896214-4BC5-4B2C-B6B1-B8CA92C06B38}" destId="{CA8A2BE9-5628-4D49-9F68-ABC584FD9F82}" srcOrd="0" destOrd="0" presId="urn:microsoft.com/office/officeart/2005/8/layout/default"/>
    <dgm:cxn modelId="{F43327A0-4715-41B2-9118-F3B1851BBA6B}" srcId="{4E075B41-EE2D-4325-861E-E89491A080EE}" destId="{3F4ADB0E-A399-4857-A713-9358BE194913}" srcOrd="0" destOrd="0" parTransId="{2B9812AE-7151-4F33-BADC-A38E043E0E81}" sibTransId="{9F66DDB3-1404-4FDE-B207-79D1B3CA479C}"/>
    <dgm:cxn modelId="{1C1420B0-B910-4485-96A6-823A0E6F9F6E}" srcId="{4E075B41-EE2D-4325-861E-E89491A080EE}" destId="{EFA5FFC1-C6CB-4322-BA12-CBCCD86DA59F}" srcOrd="2" destOrd="0" parTransId="{7C2796F0-F329-4733-ABDC-D161AE18B472}" sibTransId="{85A3A7BA-4095-4832-AD29-45539EE3E5A5}"/>
    <dgm:cxn modelId="{EB7652E7-29CB-489B-96B0-7229D3375D16}" type="presOf" srcId="{EFA5FFC1-C6CB-4322-BA12-CBCCD86DA59F}" destId="{8773A4A8-485C-4B1B-9021-B61B5AAE2262}" srcOrd="0" destOrd="0" presId="urn:microsoft.com/office/officeart/2005/8/layout/default"/>
    <dgm:cxn modelId="{8B58E3AB-DA76-4983-8991-01155A14A51C}" type="presParOf" srcId="{19F4F11E-A744-4F39-9B23-52903066BC44}" destId="{818A0E0E-C344-4332-8C82-6109C7BB64BE}" srcOrd="0" destOrd="0" presId="urn:microsoft.com/office/officeart/2005/8/layout/default"/>
    <dgm:cxn modelId="{E5D970FA-E168-44C8-92A6-A932FFF46122}" type="presParOf" srcId="{19F4F11E-A744-4F39-9B23-52903066BC44}" destId="{11D76BAF-15E2-4A3B-99AB-132C6C40C909}" srcOrd="1" destOrd="0" presId="urn:microsoft.com/office/officeart/2005/8/layout/default"/>
    <dgm:cxn modelId="{D5713B56-DE30-485A-9E68-A314ED49CB5A}" type="presParOf" srcId="{19F4F11E-A744-4F39-9B23-52903066BC44}" destId="{556F8350-133F-4623-8676-4298CA9ABC37}" srcOrd="2" destOrd="0" presId="urn:microsoft.com/office/officeart/2005/8/layout/default"/>
    <dgm:cxn modelId="{9B81BE20-A44A-4AA4-8530-7A9FEDD0FFB1}" type="presParOf" srcId="{19F4F11E-A744-4F39-9B23-52903066BC44}" destId="{9D4CEADA-3EBD-40DA-9E31-C769EBB60F26}" srcOrd="3" destOrd="0" presId="urn:microsoft.com/office/officeart/2005/8/layout/default"/>
    <dgm:cxn modelId="{161844F7-8F1C-4FAA-8AC9-6800538B9FC5}" type="presParOf" srcId="{19F4F11E-A744-4F39-9B23-52903066BC44}" destId="{8773A4A8-485C-4B1B-9021-B61B5AAE2262}" srcOrd="4" destOrd="0" presId="urn:microsoft.com/office/officeart/2005/8/layout/default"/>
    <dgm:cxn modelId="{9351D530-6D86-4061-B375-E7CD76AEFA16}" type="presParOf" srcId="{19F4F11E-A744-4F39-9B23-52903066BC44}" destId="{3F371AD5-9B94-4C0A-A6DA-38A745F06D71}" srcOrd="5" destOrd="0" presId="urn:microsoft.com/office/officeart/2005/8/layout/default"/>
    <dgm:cxn modelId="{8A289564-2962-426B-931D-73B57BE04312}" type="presParOf" srcId="{19F4F11E-A744-4F39-9B23-52903066BC44}" destId="{CA8A2BE9-5628-4D49-9F68-ABC584FD9F82}" srcOrd="6" destOrd="0" presId="urn:microsoft.com/office/officeart/2005/8/layout/default"/>
    <dgm:cxn modelId="{AEFC50B3-3E34-4E17-82B8-4D48327FCC79}" type="presParOf" srcId="{19F4F11E-A744-4F39-9B23-52903066BC44}" destId="{695B3119-4FAC-42AA-B8EC-3F8159B83A22}" srcOrd="7" destOrd="0" presId="urn:microsoft.com/office/officeart/2005/8/layout/default"/>
    <dgm:cxn modelId="{2D80F45E-791B-4FA5-960D-5899AC55ED78}" type="presParOf" srcId="{19F4F11E-A744-4F39-9B23-52903066BC44}" destId="{3D803B4D-DCBC-4155-BEDF-F13B20DD797F}"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0AE17-6CED-41FE-A0AC-E61F7B69DFDF}">
      <dsp:nvSpPr>
        <dsp:cNvPr id="0" name=""/>
        <dsp:cNvSpPr/>
      </dsp:nvSpPr>
      <dsp:spPr>
        <a:xfrm>
          <a:off x="7672" y="0"/>
          <a:ext cx="1396939" cy="12288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2FB4AA-EC13-4E54-B30D-FB5D60DD766A}">
      <dsp:nvSpPr>
        <dsp:cNvPr id="0" name=""/>
        <dsp:cNvSpPr/>
      </dsp:nvSpPr>
      <dsp:spPr>
        <a:xfrm>
          <a:off x="7672" y="1368885"/>
          <a:ext cx="3991254" cy="526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90000"/>
            </a:lnSpc>
            <a:spcBef>
              <a:spcPct val="0"/>
            </a:spcBef>
            <a:spcAft>
              <a:spcPct val="35000"/>
            </a:spcAft>
            <a:buNone/>
            <a:defRPr b="1"/>
          </a:pPr>
          <a:r>
            <a:rPr lang="en-US" sz="3000" b="0" i="0" kern="1200" dirty="0"/>
            <a:t>Disbursements</a:t>
          </a:r>
          <a:endParaRPr lang="en-US" sz="3000" kern="1200" dirty="0"/>
        </a:p>
      </dsp:txBody>
      <dsp:txXfrm>
        <a:off x="7672" y="1368885"/>
        <a:ext cx="3991254" cy="526656"/>
      </dsp:txXfrm>
    </dsp:sp>
    <dsp:sp modelId="{6F4A49C8-2C86-48A4-BC47-0E941C0B2D58}">
      <dsp:nvSpPr>
        <dsp:cNvPr id="0" name=""/>
        <dsp:cNvSpPr/>
      </dsp:nvSpPr>
      <dsp:spPr>
        <a:xfrm>
          <a:off x="7672" y="1960667"/>
          <a:ext cx="3991254" cy="1740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b="1" i="0" kern="1200" dirty="0"/>
            <a:t>Outlays: </a:t>
          </a:r>
          <a:r>
            <a:rPr lang="en-US" sz="2000" b="0" i="0" kern="1200" dirty="0"/>
            <a:t>Entities must provide evidence of costs incurred on projects.</a:t>
          </a:r>
          <a:endParaRPr lang="en-US" sz="2000" kern="1200" dirty="0"/>
        </a:p>
        <a:p>
          <a:pPr marL="0" lvl="0" indent="0" algn="l" defTabSz="889000">
            <a:lnSpc>
              <a:spcPct val="90000"/>
            </a:lnSpc>
            <a:spcBef>
              <a:spcPct val="0"/>
            </a:spcBef>
            <a:spcAft>
              <a:spcPct val="35000"/>
            </a:spcAft>
            <a:buNone/>
          </a:pPr>
          <a:r>
            <a:rPr lang="en-US" sz="2000" b="1" i="0" kern="1200" dirty="0"/>
            <a:t>Escrow</a:t>
          </a:r>
          <a:r>
            <a:rPr lang="en-US" sz="2000" b="0" i="0" kern="1200" dirty="0"/>
            <a:t> </a:t>
          </a:r>
          <a:r>
            <a:rPr lang="en-US" sz="2000" b="1" i="0" kern="1200" dirty="0"/>
            <a:t>Releases:</a:t>
          </a:r>
          <a:r>
            <a:rPr lang="en-US" sz="2000" b="0" i="0" kern="1200" dirty="0"/>
            <a:t> Recipients account where TWDB funds are deposited at closing but can only be released with TWDB approval.</a:t>
          </a:r>
          <a:endParaRPr lang="en-US" sz="2000" kern="1200" dirty="0"/>
        </a:p>
      </dsp:txBody>
      <dsp:txXfrm>
        <a:off x="7672" y="1960667"/>
        <a:ext cx="3991254" cy="1740985"/>
      </dsp:txXfrm>
    </dsp:sp>
    <dsp:sp modelId="{2FF5F2C6-8699-4D5B-8820-8141EF28DCE4}">
      <dsp:nvSpPr>
        <dsp:cNvPr id="0" name=""/>
        <dsp:cNvSpPr/>
      </dsp:nvSpPr>
      <dsp:spPr>
        <a:xfrm>
          <a:off x="4697397" y="0"/>
          <a:ext cx="1396939" cy="12288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42B446-3890-43D9-A663-910410FDAFF1}">
      <dsp:nvSpPr>
        <dsp:cNvPr id="0" name=""/>
        <dsp:cNvSpPr/>
      </dsp:nvSpPr>
      <dsp:spPr>
        <a:xfrm>
          <a:off x="4697397" y="1368885"/>
          <a:ext cx="3991254" cy="526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90000"/>
            </a:lnSpc>
            <a:spcBef>
              <a:spcPct val="0"/>
            </a:spcBef>
            <a:spcAft>
              <a:spcPct val="35000"/>
            </a:spcAft>
            <a:buNone/>
            <a:defRPr b="1"/>
          </a:pPr>
          <a:r>
            <a:rPr lang="en-US" sz="3000" b="0" i="0" kern="1200" dirty="0"/>
            <a:t>Disbursement Methods</a:t>
          </a:r>
          <a:endParaRPr lang="en-US" sz="3000" kern="1200" dirty="0"/>
        </a:p>
      </dsp:txBody>
      <dsp:txXfrm>
        <a:off x="4697397" y="1368885"/>
        <a:ext cx="3991254" cy="526656"/>
      </dsp:txXfrm>
    </dsp:sp>
    <dsp:sp modelId="{F6F8F009-27D9-4AF7-8013-BD1D8CAD08A0}">
      <dsp:nvSpPr>
        <dsp:cNvPr id="0" name=""/>
        <dsp:cNvSpPr/>
      </dsp:nvSpPr>
      <dsp:spPr>
        <a:xfrm>
          <a:off x="4705060" y="1960667"/>
          <a:ext cx="3991254" cy="1740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b="0" i="0" kern="1200" dirty="0"/>
            <a:t>Federal programs with principal forgiveness: released based on outlays provided.</a:t>
          </a:r>
          <a:endParaRPr lang="en-US" sz="2000" kern="1200" dirty="0"/>
        </a:p>
        <a:p>
          <a:pPr marL="0" lvl="0" indent="0" algn="l" defTabSz="889000">
            <a:lnSpc>
              <a:spcPct val="90000"/>
            </a:lnSpc>
            <a:spcBef>
              <a:spcPct val="0"/>
            </a:spcBef>
            <a:spcAft>
              <a:spcPct val="35000"/>
            </a:spcAft>
            <a:buNone/>
          </a:pPr>
          <a:r>
            <a:rPr lang="en-US" sz="2000" b="0" i="0" kern="1200" dirty="0"/>
            <a:t>Program funds can be released either with outlays or completion of project milestones</a:t>
          </a:r>
          <a:r>
            <a:rPr lang="en-US" sz="1500" b="0" i="0" kern="1200" dirty="0"/>
            <a:t>. </a:t>
          </a:r>
          <a:endParaRPr lang="en-US" sz="1500" kern="1200" dirty="0"/>
        </a:p>
      </dsp:txBody>
      <dsp:txXfrm>
        <a:off x="4705060" y="1960667"/>
        <a:ext cx="3991254" cy="1740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0E0E-C344-4332-8C82-6109C7BB64BE}">
      <dsp:nvSpPr>
        <dsp:cNvPr id="0" name=""/>
        <dsp:cNvSpPr/>
      </dsp:nvSpPr>
      <dsp:spPr>
        <a:xfrm>
          <a:off x="337505" y="3430152"/>
          <a:ext cx="2541263" cy="1428619"/>
        </a:xfrm>
        <a:prstGeom prst="roundRect">
          <a:avLst/>
        </a:prstGeom>
        <a:solidFill>
          <a:srgbClr val="295E92"/>
        </a:solidFill>
        <a:ln w="25400" cap="flat" cmpd="sng" algn="ctr">
          <a:solidFill>
            <a:srgbClr val="3473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a:ea typeface="+mn-ea"/>
              <a:cs typeface="+mn-cs"/>
            </a:rPr>
            <a:t>State Water Implementation Fund for Texas (SWIFT)</a:t>
          </a:r>
          <a:endParaRPr lang="en-US" sz="2000" kern="1200" dirty="0">
            <a:solidFill>
              <a:sysClr val="window" lastClr="FFFFFF"/>
            </a:solidFill>
            <a:latin typeface="Calibri"/>
            <a:ea typeface="+mn-ea"/>
            <a:cs typeface="+mn-cs"/>
          </a:endParaRPr>
        </a:p>
      </dsp:txBody>
      <dsp:txXfrm>
        <a:off x="407244" y="3499891"/>
        <a:ext cx="2401785" cy="1289141"/>
      </dsp:txXfrm>
    </dsp:sp>
    <dsp:sp modelId="{556F8350-133F-4623-8676-4298CA9ABC37}">
      <dsp:nvSpPr>
        <dsp:cNvPr id="0" name=""/>
        <dsp:cNvSpPr/>
      </dsp:nvSpPr>
      <dsp:spPr>
        <a:xfrm>
          <a:off x="377241" y="0"/>
          <a:ext cx="2541263" cy="1428619"/>
        </a:xfrm>
        <a:prstGeom prst="roundRect">
          <a:avLst/>
        </a:prstGeom>
        <a:solidFill>
          <a:srgbClr val="295E92"/>
        </a:solidFill>
        <a:ln w="25400" cap="flat" cmpd="sng" algn="ctr">
          <a:solidFill>
            <a:srgbClr val="3473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C000"/>
              </a:solidFill>
              <a:latin typeface="Calibri"/>
              <a:ea typeface="+mn-ea"/>
              <a:cs typeface="+mn-cs"/>
            </a:rPr>
            <a:t>Clean Water State Revolving Fund (CWSRF) Federal</a:t>
          </a:r>
        </a:p>
      </dsp:txBody>
      <dsp:txXfrm>
        <a:off x="446980" y="69739"/>
        <a:ext cx="2401785" cy="1289141"/>
      </dsp:txXfrm>
    </dsp:sp>
    <dsp:sp modelId="{8773A4A8-485C-4B1B-9021-B61B5AAE2262}">
      <dsp:nvSpPr>
        <dsp:cNvPr id="0" name=""/>
        <dsp:cNvSpPr/>
      </dsp:nvSpPr>
      <dsp:spPr>
        <a:xfrm>
          <a:off x="6283513" y="24410"/>
          <a:ext cx="2541263" cy="1428619"/>
        </a:xfrm>
        <a:prstGeom prst="roundRect">
          <a:avLst/>
        </a:prstGeom>
        <a:solidFill>
          <a:srgbClr val="295E92"/>
        </a:solidFill>
        <a:ln w="25400" cap="flat" cmpd="sng" algn="ctr">
          <a:solidFill>
            <a:srgbClr val="3473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rgbClr val="FFC000"/>
              </a:solidFill>
              <a:latin typeface="Calibri"/>
              <a:ea typeface="+mn-ea"/>
              <a:cs typeface="+mn-cs"/>
            </a:rPr>
            <a:t>Drinking Water State Revolving Fund (DWSRF) Federal</a:t>
          </a:r>
          <a:endParaRPr lang="en-US" sz="2000" b="1" kern="1200" dirty="0">
            <a:solidFill>
              <a:srgbClr val="4BACC6"/>
            </a:solidFill>
            <a:latin typeface="Calibri"/>
            <a:ea typeface="+mn-ea"/>
            <a:cs typeface="+mn-cs"/>
          </a:endParaRPr>
        </a:p>
      </dsp:txBody>
      <dsp:txXfrm>
        <a:off x="6353252" y="94149"/>
        <a:ext cx="2401785" cy="1289141"/>
      </dsp:txXfrm>
    </dsp:sp>
    <dsp:sp modelId="{CA8A2BE9-5628-4D49-9F68-ABC584FD9F82}">
      <dsp:nvSpPr>
        <dsp:cNvPr id="0" name=""/>
        <dsp:cNvSpPr/>
      </dsp:nvSpPr>
      <dsp:spPr>
        <a:xfrm>
          <a:off x="6374129" y="3391382"/>
          <a:ext cx="2541263" cy="1428619"/>
        </a:xfrm>
        <a:prstGeom prst="roundRect">
          <a:avLst/>
        </a:prstGeom>
        <a:solidFill>
          <a:srgbClr val="295E92"/>
        </a:solidFill>
        <a:ln w="635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a:ea typeface="+mn-ea"/>
              <a:cs typeface="+mn-cs"/>
            </a:rPr>
            <a:t>Texas Water Development Fund (DFund)</a:t>
          </a:r>
        </a:p>
      </dsp:txBody>
      <dsp:txXfrm>
        <a:off x="6443868" y="3461121"/>
        <a:ext cx="2401785" cy="1289141"/>
      </dsp:txXfrm>
    </dsp:sp>
    <dsp:sp modelId="{3D803B4D-DCBC-4155-BEDF-F13B20DD797F}">
      <dsp:nvSpPr>
        <dsp:cNvPr id="0" name=""/>
        <dsp:cNvSpPr/>
      </dsp:nvSpPr>
      <dsp:spPr>
        <a:xfrm>
          <a:off x="3296571" y="3395008"/>
          <a:ext cx="2541263" cy="1428619"/>
        </a:xfrm>
        <a:prstGeom prst="roundRect">
          <a:avLst/>
        </a:prstGeom>
        <a:solidFill>
          <a:srgbClr val="295E92"/>
        </a:solidFill>
        <a:ln w="25400" cap="flat" cmpd="sng" algn="ctr">
          <a:solidFill>
            <a:srgbClr val="3473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a:ea typeface="+mn-ea"/>
              <a:cs typeface="+mn-cs"/>
            </a:rPr>
            <a:t>Flood Infrastructure Fund (FIF)</a:t>
          </a:r>
        </a:p>
      </dsp:txBody>
      <dsp:txXfrm>
        <a:off x="3366310" y="3464747"/>
        <a:ext cx="2401785" cy="128914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0F1492C-8C77-4449-B821-8E322E960AA4}" type="datetimeFigureOut">
              <a:rPr lang="en-US" smtClean="0"/>
              <a:t>2/2/2025</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40F82B4-2E28-4965-9563-5B6CFDF36B37}" type="slidenum">
              <a:rPr lang="en-US" smtClean="0"/>
              <a:t>‹#›</a:t>
            </a:fld>
            <a:endParaRPr lang="en-US" dirty="0"/>
          </a:p>
        </p:txBody>
      </p:sp>
    </p:spTree>
    <p:extLst>
      <p:ext uri="{BB962C8B-B14F-4D97-AF65-F5344CB8AC3E}">
        <p14:creationId xmlns:p14="http://schemas.microsoft.com/office/powerpoint/2010/main" val="69855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SWIFT@twdb.texas.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rants.gov/"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fema.gov/disaster/4798" TargetMode="External"/><Relationship Id="rId5" Type="http://schemas.openxmlformats.org/officeDocument/2006/relationships/hyperlink" Target="https://www.fema.gov/disaster/4781" TargetMode="External"/><Relationship Id="rId4" Type="http://schemas.openxmlformats.org/officeDocument/2006/relationships/hyperlink" Target="mailto:floodgrant@twdb.texas.gov"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FIF@twdb.texas.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cwsrf@twdb.texas.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cwsrf@twdb.texas.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cwsrf@twdb.texas.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cwsrf@twdb.texas.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cwsrf@twdb.texa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cwsrf@twdb.texas.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cwsrf@twdb.texas.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cwsrf@twdb.texas.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pa.gov/cc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defTabSz="483306">
              <a:defRPr/>
            </a:pPr>
            <a:fld id="{A9E068D9-41B9-384E-B6B9-39D0810EFC4B}" type="slidenum">
              <a:rPr lang="en-US">
                <a:solidFill>
                  <a:prstClr val="black"/>
                </a:solidFill>
                <a:latin typeface="Calibri"/>
              </a:rPr>
              <a:pPr defTabSz="483306">
                <a:defRPr/>
              </a:pPr>
              <a:t>1</a:t>
            </a:fld>
            <a:endParaRPr lang="en-US" dirty="0">
              <a:solidFill>
                <a:prstClr val="black"/>
              </a:solidFill>
              <a:latin typeface="Calibri"/>
            </a:endParaRPr>
          </a:p>
        </p:txBody>
      </p:sp>
    </p:spTree>
    <p:extLst>
      <p:ext uri="{BB962C8B-B14F-4D97-AF65-F5344CB8AC3E}">
        <p14:creationId xmlns:p14="http://schemas.microsoft.com/office/powerpoint/2010/main" val="98730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Water Planning: https://www.twdb.texas.gov/waterplanning/index.asp</a:t>
            </a:r>
          </a:p>
        </p:txBody>
      </p:sp>
      <p:sp>
        <p:nvSpPr>
          <p:cNvPr id="4" name="Slide Number Placeholder 3"/>
          <p:cNvSpPr>
            <a:spLocks noGrp="1"/>
          </p:cNvSpPr>
          <p:nvPr>
            <p:ph type="sldNum" sz="quarter" idx="5"/>
          </p:nvPr>
        </p:nvSpPr>
        <p:spPr/>
        <p:txBody>
          <a:bodyPr/>
          <a:lstStyle/>
          <a:p>
            <a:pPr defTabSz="483306">
              <a:defRPr/>
            </a:pPr>
            <a:fld id="{A9E068D9-41B9-384E-B6B9-39D0810EFC4B}" type="slidenum">
              <a:rPr lang="en-US">
                <a:solidFill>
                  <a:prstClr val="black"/>
                </a:solidFill>
                <a:latin typeface="Calibri"/>
              </a:rPr>
              <a:pPr defTabSz="483306">
                <a:defRPr/>
              </a:pPr>
              <a:t>10</a:t>
            </a:fld>
            <a:endParaRPr lang="en-US" dirty="0">
              <a:solidFill>
                <a:prstClr val="black"/>
              </a:solidFill>
              <a:latin typeface="Calibri"/>
            </a:endParaRPr>
          </a:p>
        </p:txBody>
      </p:sp>
    </p:spTree>
    <p:extLst>
      <p:ext uri="{BB962C8B-B14F-4D97-AF65-F5344CB8AC3E}">
        <p14:creationId xmlns:p14="http://schemas.microsoft.com/office/powerpoint/2010/main" val="4710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SWIFT: https://www.twdb.texas.gov/financial/programs/SWIFT/index.asp</a:t>
            </a:r>
          </a:p>
          <a:p>
            <a:r>
              <a:rPr lang="en-US" dirty="0"/>
              <a:t>Interactive State Water Plan: https://2022.texasstatewaterplan.org/</a:t>
            </a:r>
          </a:p>
          <a:p>
            <a:r>
              <a:rPr lang="en-US" dirty="0"/>
              <a:t>Email: </a:t>
            </a:r>
            <a:r>
              <a:rPr lang="en-US" sz="1800" u="sng" dirty="0">
                <a:solidFill>
                  <a:srgbClr val="0000FF"/>
                </a:solidFill>
                <a:effectLst/>
                <a:latin typeface="Segoe UI" panose="020B0502040204020203" pitchFamily="34" charset="0"/>
                <a:ea typeface="Calibri" panose="020F0502020204030204" pitchFamily="34" charset="0"/>
                <a:cs typeface="Times New Roman" panose="02020603050405020304" pitchFamily="18" charset="0"/>
                <a:hlinkClick r:id="rId3"/>
              </a:rPr>
              <a:t>SWIFT@twdb.texas.gov</a:t>
            </a:r>
            <a:r>
              <a:rPr lang="en-US" sz="1800" u="none" strike="noStrike" dirty="0">
                <a:solidFill>
                  <a:srgbClr val="0000FF"/>
                </a:solidFill>
                <a:effectLst/>
                <a:latin typeface="Segoe UI" panose="020B0502040204020203" pitchFamily="34" charset="0"/>
                <a:ea typeface="Calibri" panose="020F0502020204030204" pitchFamily="34"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940F82B4-2E28-4965-9563-5B6CFDF36B37}" type="slidenum">
              <a:rPr lang="en-US" smtClean="0"/>
              <a:t>11</a:t>
            </a:fld>
            <a:endParaRPr lang="en-US" dirty="0"/>
          </a:p>
        </p:txBody>
      </p:sp>
    </p:spTree>
    <p:extLst>
      <p:ext uri="{BB962C8B-B14F-4D97-AF65-F5344CB8AC3E}">
        <p14:creationId xmlns:p14="http://schemas.microsoft.com/office/powerpoint/2010/main" val="35622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pPr marL="171450" indent="-171450">
              <a:buFont typeface="Arial" panose="020B0604020202020204" pitchFamily="34" charset="0"/>
              <a:buChar char="•"/>
            </a:pPr>
            <a:r>
              <a:rPr lang="en-US" dirty="0">
                <a:ea typeface="Calibri"/>
                <a:cs typeface="Calibri"/>
              </a:rPr>
              <a:t>In 2019, the Texas Legislature passed two Senate Bills that were later approved by voters directing the creation of the first-ever state flood plan for Texas and the Flood Infrastructure Fund.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00" cap="none" spc="0" normalizeH="0" baseline="0" noProof="0" dirty="0">
                <a:ln>
                  <a:noFill/>
                </a:ln>
                <a:solidFill>
                  <a:prstClr val="black"/>
                </a:solidFill>
                <a:effectLst/>
                <a:uLnTx/>
                <a:uFillTx/>
                <a:latin typeface="Aptos"/>
                <a:ea typeface="Calibri"/>
                <a:cs typeface="Times New Roman" panose="02020603050405020304" pitchFamily="18" charset="0"/>
              </a:rPr>
              <a:t>The 15 Regional Flood Planning Group Plans were approved by the TWDB on July 14, 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00" cap="none" spc="0" normalizeH="0" baseline="0" noProof="0" dirty="0">
                <a:ln>
                  <a:noFill/>
                </a:ln>
                <a:solidFill>
                  <a:prstClr val="black"/>
                </a:solidFill>
                <a:effectLst/>
                <a:uLnTx/>
                <a:uFillTx/>
                <a:latin typeface="Aptos"/>
                <a:ea typeface="Calibri"/>
                <a:cs typeface="Times New Roman" panose="02020603050405020304" pitchFamily="18" charset="0"/>
              </a:rPr>
              <a:t>The TWDB </a:t>
            </a:r>
            <a:r>
              <a:rPr lang="en-US" b="0" i="0" dirty="0">
                <a:solidFill>
                  <a:srgbClr val="000000"/>
                </a:solidFill>
                <a:effectLst/>
                <a:latin typeface="verdana"/>
                <a:ea typeface="verdana"/>
              </a:rPr>
              <a:t>adopted Texas' inaugural State Flood Plan on August 15, 2024 and it was delivered to the Legislature by the September 1, 2024 deadline. </a:t>
            </a:r>
            <a:endParaRPr lang="en-US" b="0" i="0" dirty="0">
              <a:solidFill>
                <a:srgbClr val="000000"/>
              </a:solidFill>
              <a:effectLst/>
              <a:latin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verdana"/>
                <a:ea typeface="verdana"/>
              </a:rPr>
              <a:t>The regional and state flood planning processes recur in five-year cycles.</a:t>
            </a:r>
            <a:endParaRPr kumimoji="0" lang="en-US" sz="1200" b="0" i="0" u="none" strike="noStrike" kern="1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verdana"/>
                <a:ea typeface="verdana"/>
              </a:rPr>
              <a:t>The state flood plan brings together the findings of the 15 river-basin-based regional flood plans and makes legislative and floodplain management recommendations to guide state, regional, and local flood control policy.</a:t>
            </a:r>
            <a:endParaRPr kumimoji="0" lang="en-US" sz="1200" b="0" i="0" u="none" strike="noStrike" kern="100" cap="none" spc="0" normalizeH="0" baseline="0" noProof="0" dirty="0">
              <a:ln>
                <a:noFill/>
              </a:ln>
              <a:solidFill>
                <a:prstClr val="black"/>
              </a:solidFill>
              <a:effectLst/>
              <a:uLnTx/>
              <a:uFillTx/>
              <a:latin typeface="verdana"/>
              <a:ea typeface="verdana"/>
              <a:cs typeface="Times New Roman" panose="02020603050405020304" pitchFamily="18" charset="0"/>
            </a:endParaRPr>
          </a:p>
          <a:p>
            <a:endParaRPr lang="en-US" dirty="0">
              <a:ea typeface="Calibri"/>
              <a:cs typeface="Calibri"/>
            </a:endParaRPr>
          </a:p>
          <a:p>
            <a:r>
              <a:rPr lang="en-US" dirty="0">
                <a:ea typeface="Calibri"/>
                <a:cs typeface="Calibri"/>
              </a:rPr>
              <a:t>Flood Planning: https://www.twdb.texas.gov/flood/index.asp</a:t>
            </a:r>
            <a:endParaRPr lang="en-US" dirty="0"/>
          </a:p>
          <a:p>
            <a:r>
              <a:rPr lang="en-US" dirty="0">
                <a:ea typeface="Calibri"/>
                <a:cs typeface="Calibri"/>
              </a:rPr>
              <a:t>Texas Flood: https://www.texasflood.org/</a:t>
            </a:r>
          </a:p>
          <a:p>
            <a:r>
              <a:rPr lang="en-US" dirty="0">
                <a:ea typeface="Calibri"/>
                <a:cs typeface="Calibri"/>
              </a:rPr>
              <a:t>Email: flood@twdb.texas.gov</a:t>
            </a:r>
          </a:p>
        </p:txBody>
      </p:sp>
      <p:sp>
        <p:nvSpPr>
          <p:cNvPr id="4" name="Slide Number Placeholder 3"/>
          <p:cNvSpPr>
            <a:spLocks noGrp="1"/>
          </p:cNvSpPr>
          <p:nvPr>
            <p:ph type="sldNum" sz="quarter" idx="5"/>
          </p:nvPr>
        </p:nvSpPr>
        <p:spPr/>
        <p:txBody>
          <a:bodyPr/>
          <a:lstStyle/>
          <a:p>
            <a:pPr defTabSz="483306">
              <a:defRPr/>
            </a:pPr>
            <a:fld id="{A9E068D9-41B9-384E-B6B9-39D0810EFC4B}" type="slidenum">
              <a:rPr lang="en-US">
                <a:solidFill>
                  <a:prstClr val="black"/>
                </a:solidFill>
                <a:latin typeface="Calibri"/>
              </a:rPr>
              <a:pPr defTabSz="483306">
                <a:defRPr/>
              </a:pPr>
              <a:t>12</a:t>
            </a:fld>
            <a:endParaRPr lang="en-US" dirty="0">
              <a:solidFill>
                <a:prstClr val="black"/>
              </a:solidFill>
              <a:latin typeface="Calibri"/>
            </a:endParaRPr>
          </a:p>
        </p:txBody>
      </p:sp>
    </p:spTree>
    <p:extLst>
      <p:ext uri="{BB962C8B-B14F-4D97-AF65-F5344CB8AC3E}">
        <p14:creationId xmlns:p14="http://schemas.microsoft.com/office/powerpoint/2010/main" val="155831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757238"/>
            <a:ext cx="5040313" cy="3779837"/>
          </a:xfrm>
        </p:spPr>
      </p:sp>
      <p:sp>
        <p:nvSpPr>
          <p:cNvPr id="3" name="Notes Placeholder 2"/>
          <p:cNvSpPr>
            <a:spLocks noGrp="1"/>
          </p:cNvSpPr>
          <p:nvPr>
            <p:ph type="body" idx="1"/>
          </p:nvPr>
        </p:nvSpPr>
        <p:spPr/>
        <p:txBody>
          <a:bodyPr/>
          <a:lstStyle/>
          <a:p>
            <a:pPr marL="0" indent="0">
              <a:buFontTx/>
              <a:buNone/>
            </a:pPr>
            <a:endParaRPr lang="en-US" dirty="0">
              <a:ea typeface="Calibri"/>
              <a:cs typeface="Calibri"/>
            </a:endParaRPr>
          </a:p>
          <a:p>
            <a:pPr marL="171450" indent="-171450">
              <a:buFont typeface="Arial" panose="020B0604020202020204" pitchFamily="34" charset="0"/>
              <a:buChar char="•"/>
            </a:pPr>
            <a:r>
              <a:rPr lang="en-US" dirty="0">
                <a:ea typeface="Calibri"/>
                <a:cs typeface="Calibri"/>
              </a:rPr>
              <a:t>FEMA FMA</a:t>
            </a:r>
          </a:p>
          <a:p>
            <a:pPr marL="628650" lvl="1" indent="-171450">
              <a:buFont typeface="Arial" panose="020B0604020202020204" pitchFamily="34" charset="0"/>
              <a:buChar char="•"/>
            </a:pPr>
            <a:r>
              <a:rPr lang="en-US" dirty="0">
                <a:ea typeface="Calibri"/>
                <a:cs typeface="Calibri"/>
              </a:rPr>
              <a:t>The Flood Mitigation Assistance (FMA) grant program under FEMA provides federal funding to help states and communities pay for cost effective ways to reduce or eliminate the long-term risk of flood damage to repetitive loss and severe repetitive loss structures that are insured under the National Flood Insurance Program (NFIP). The TWDB administers the FMA grant program for the State of Texas on behalf of FEMA.</a:t>
            </a:r>
          </a:p>
          <a:p>
            <a:pPr marL="628650" lvl="1" indent="-171450">
              <a:buFont typeface="Arial" panose="020B0604020202020204" pitchFamily="34" charset="0"/>
              <a:buChar char="•"/>
            </a:pPr>
            <a:r>
              <a:rPr lang="en-US" b="0" i="0" dirty="0">
                <a:solidFill>
                  <a:srgbClr val="000000"/>
                </a:solidFill>
                <a:effectLst/>
                <a:latin typeface="Helvetica" panose="020B0604020202020204" pitchFamily="34" charset="0"/>
              </a:rPr>
              <a:t>The FY 2024 FMA grant cycle Notice of Funding Opportunity (NOFO) is anticipated to be posted on </a:t>
            </a:r>
            <a:r>
              <a:rPr lang="en-US" b="0" i="0" u="sng" dirty="0">
                <a:solidFill>
                  <a:srgbClr val="053556"/>
                </a:solidFill>
                <a:effectLst/>
                <a:latin typeface="Helvetica" panose="020B0604020202020204" pitchFamily="34" charset="0"/>
                <a:hlinkClick r:id="rId3"/>
              </a:rPr>
              <a:t>grants.gov</a:t>
            </a:r>
            <a:r>
              <a:rPr lang="en-US" b="0" i="0" dirty="0">
                <a:solidFill>
                  <a:srgbClr val="000000"/>
                </a:solidFill>
                <a:effectLst/>
                <a:latin typeface="Helvetica" panose="020B0604020202020204" pitchFamily="34" charset="0"/>
              </a:rPr>
              <a:t> in the near future. The application cycle will open shortly after that with $600 million available nationwide. TWDB encourages all communities interested in applying to email TWDB staff at </a:t>
            </a:r>
            <a:r>
              <a:rPr lang="en-US" b="0" i="0" u="sng" dirty="0">
                <a:solidFill>
                  <a:srgbClr val="053556"/>
                </a:solidFill>
                <a:effectLst/>
                <a:latin typeface="Helvetica" panose="020B0604020202020204" pitchFamily="34" charset="0"/>
                <a:hlinkClick r:id="rId4"/>
              </a:rPr>
              <a:t>floodgrant@twdb.texas.gov</a:t>
            </a:r>
            <a:r>
              <a:rPr lang="en-US" b="0" i="0" dirty="0">
                <a:solidFill>
                  <a:srgbClr val="000000"/>
                </a:solidFill>
                <a:effectLst/>
                <a:latin typeface="Helvetica" panose="020B0604020202020204" pitchFamily="34" charset="0"/>
              </a:rPr>
              <a:t>.</a:t>
            </a:r>
            <a:endParaRPr lang="en-US" dirty="0">
              <a:ea typeface="Calibri"/>
              <a:cs typeface="Calibri"/>
            </a:endParaRPr>
          </a:p>
          <a:p>
            <a:pPr marL="171450" indent="-171450">
              <a:buFont typeface="Arial" panose="020B0604020202020204" pitchFamily="34" charset="0"/>
              <a:buChar char="•"/>
            </a:pPr>
            <a:r>
              <a:rPr lang="en-US" dirty="0">
                <a:ea typeface="Calibri"/>
                <a:cs typeface="Calibri"/>
              </a:rPr>
              <a:t>FEMA FMA Swift Current</a:t>
            </a:r>
          </a:p>
          <a:p>
            <a:pPr marL="628650" lvl="1" indent="-171450">
              <a:buFont typeface="Arial" panose="020B0604020202020204" pitchFamily="34" charset="0"/>
              <a:buChar char="•"/>
            </a:pPr>
            <a:r>
              <a:rPr lang="en-US" b="0" i="0" dirty="0">
                <a:solidFill>
                  <a:srgbClr val="000000"/>
                </a:solidFill>
                <a:effectLst/>
                <a:latin typeface="verdana" panose="020B0604030504040204" pitchFamily="34" charset="0"/>
              </a:rPr>
              <a:t>is a relatively new FMA program that provides grant funding to support individual property mitigation for states and communities affected by a presidentially declared disaster. </a:t>
            </a:r>
          </a:p>
          <a:p>
            <a:pPr marL="628650" lvl="1" indent="-171450">
              <a:buFont typeface="Arial" panose="020B0604020202020204" pitchFamily="34" charset="0"/>
              <a:buChar char="•"/>
            </a:pPr>
            <a:r>
              <a:rPr lang="en-US" b="0" i="0" dirty="0">
                <a:solidFill>
                  <a:srgbClr val="000000"/>
                </a:solidFill>
                <a:effectLst/>
                <a:latin typeface="verdana" panose="020B0604030504040204" pitchFamily="34" charset="0"/>
              </a:rPr>
              <a:t>Texas has had two presidentially declared disasters in 2024. As such, FEMA has allocated $40M of FMA Swift Current funding to Texas for the </a:t>
            </a:r>
            <a:r>
              <a:rPr lang="en-US" b="0" i="0" u="sng" dirty="0">
                <a:solidFill>
                  <a:srgbClr val="2277CC"/>
                </a:solidFill>
                <a:effectLst/>
                <a:latin typeface="verdana" panose="020B0604030504040204" pitchFamily="34" charset="0"/>
                <a:hlinkClick r:id="rId5"/>
              </a:rPr>
              <a:t>spring storms, DR-4781-TX</a:t>
            </a:r>
            <a:r>
              <a:rPr lang="en-US" b="0" i="0" dirty="0">
                <a:solidFill>
                  <a:srgbClr val="000000"/>
                </a:solidFill>
                <a:effectLst/>
                <a:latin typeface="verdana" panose="020B0604030504040204" pitchFamily="34" charset="0"/>
              </a:rPr>
              <a:t> and another $40M for </a:t>
            </a:r>
            <a:r>
              <a:rPr lang="en-US" b="0" i="0" u="sng" dirty="0">
                <a:solidFill>
                  <a:srgbClr val="2277CC"/>
                </a:solidFill>
                <a:effectLst/>
                <a:latin typeface="verdana" panose="020B0604030504040204" pitchFamily="34" charset="0"/>
                <a:hlinkClick r:id="rId6"/>
              </a:rPr>
              <a:t>Hurricane Beryl, DR-4798-TX</a:t>
            </a:r>
            <a:r>
              <a:rPr lang="en-US" b="0" i="0" dirty="0">
                <a:solidFill>
                  <a:srgbClr val="000000"/>
                </a:solidFill>
                <a:effectLst/>
                <a:latin typeface="verdana" panose="020B0604030504040204" pitchFamily="34" charset="0"/>
              </a:rPr>
              <a:t>. TWDB will be working with affected communities to develop grant applications responsive to the available funding.</a:t>
            </a:r>
          </a:p>
          <a:p>
            <a:pPr marL="628650" lvl="1" indent="-171450">
              <a:buFont typeface="Arial" panose="020B0604020202020204" pitchFamily="34" charset="0"/>
              <a:buChar char="•"/>
            </a:pPr>
            <a:r>
              <a:rPr lang="en-US" dirty="0">
                <a:ea typeface="Calibri"/>
                <a:cs typeface="Calibri"/>
              </a:rPr>
              <a:t>The agency recently allocated funds from the Flood Infrastructure Fund (FIF) to support community local match requirements</a:t>
            </a:r>
          </a:p>
          <a:p>
            <a:pPr marL="628650" lvl="1" indent="-171450">
              <a:buFont typeface="Arial" panose="020B0604020202020204" pitchFamily="34" charset="0"/>
              <a:buChar char="•"/>
            </a:pPr>
            <a:endParaRPr lang="en-US" dirty="0">
              <a:ea typeface="Calibri"/>
              <a:cs typeface="Calibri"/>
            </a:endParaRPr>
          </a:p>
          <a:p>
            <a:pPr marL="191309" indent="-191309">
              <a:buFont typeface="Arial"/>
              <a:buChar char="•"/>
            </a:pPr>
            <a:r>
              <a:rPr lang="en-US" dirty="0">
                <a:ea typeface="Calibri"/>
                <a:cs typeface="Calibri"/>
              </a:rPr>
              <a:t>TWDB FIF </a:t>
            </a:r>
          </a:p>
          <a:p>
            <a:pPr marL="648509" lvl="1" indent="-191309">
              <a:buFont typeface="Arial"/>
              <a:buChar char="•"/>
            </a:pPr>
            <a:r>
              <a:rPr lang="en-US" dirty="0">
                <a:ea typeface="Calibri"/>
                <a:cs typeface="Calibri"/>
              </a:rPr>
              <a:t>The FIF program assists in the financing of drainage, flood mitigation, and flood control projects</a:t>
            </a:r>
          </a:p>
          <a:p>
            <a:pPr marL="648509" lvl="1" indent="-191309">
              <a:buFont typeface="Arial"/>
              <a:buChar char="•"/>
            </a:pPr>
            <a:r>
              <a:rPr lang="en-US" sz="1800" dirty="0">
                <a:effectLst/>
                <a:latin typeface="Segoe UI" panose="020B0502040204020203" pitchFamily="34" charset="0"/>
                <a:ea typeface="Calibri" panose="020F0502020204030204" pitchFamily="34" charset="0"/>
                <a:cs typeface="Calibri"/>
              </a:rPr>
              <a:t>Supports the local match for projects that have received federal funding</a:t>
            </a:r>
          </a:p>
          <a:p>
            <a:pPr marL="648509" lvl="1" indent="-191309">
              <a:buFont typeface="Arial"/>
              <a:buChar char="•"/>
            </a:pPr>
            <a:r>
              <a:rPr lang="en-US" sz="1800" dirty="0">
                <a:effectLst/>
                <a:latin typeface="Segoe UI" panose="020B0502040204020203" pitchFamily="34" charset="0"/>
                <a:ea typeface="Calibri" panose="020F0502020204030204" pitchFamily="34" charset="0"/>
                <a:cs typeface="Calibri"/>
              </a:rPr>
              <a:t>Supports already vetted flood mitigation projects.</a:t>
            </a:r>
          </a:p>
          <a:p>
            <a:pPr marL="648509" lvl="1" indent="-191309">
              <a:buFont typeface="Arial"/>
              <a:buChar char="•"/>
            </a:pPr>
            <a:r>
              <a:rPr lang="en-US" sz="1800" dirty="0">
                <a:effectLst/>
                <a:latin typeface="Segoe UI" panose="020B0502040204020203" pitchFamily="34" charset="0"/>
                <a:ea typeface="Calibri" panose="020F0502020204030204" pitchFamily="34" charset="0"/>
                <a:cs typeface="Calibri"/>
              </a:rPr>
              <a:t>FIF@twdb.texas.gov  </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510903" rtl="0" eaLnBrk="1" fontAlgn="auto" latinLnBrk="0" hangingPunct="1">
              <a:lnSpc>
                <a:spcPct val="100000"/>
              </a:lnSpc>
              <a:spcBef>
                <a:spcPts val="0"/>
              </a:spcBef>
              <a:spcAft>
                <a:spcPts val="0"/>
              </a:spcAft>
              <a:buClrTx/>
              <a:buSzTx/>
              <a:buFontTx/>
              <a:buNone/>
              <a:tabLst/>
              <a:defRPr/>
            </a:pPr>
            <a:fld id="{E7C6CF9E-74D3-5947-9DDD-D2357AF77A93}" type="slidenum">
              <a:rPr kumimoji="0" 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510903"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8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FIF: https://www.twdb.texas.gov/financial/programs/FIF/index.asp</a:t>
            </a:r>
          </a:p>
          <a:p>
            <a:r>
              <a:rPr lang="en-US" dirty="0"/>
              <a:t>Email: </a:t>
            </a:r>
            <a:r>
              <a:rPr lang="en-US" sz="1800" b="0" i="0" u="sng" dirty="0">
                <a:solidFill>
                  <a:srgbClr val="0563C1"/>
                </a:solidFill>
                <a:effectLst/>
                <a:latin typeface="Calibri"/>
                <a:ea typeface="Calibri"/>
                <a:cs typeface="Calibri"/>
                <a:hlinkClick r:id="rId3"/>
              </a:rPr>
              <a:t>FIF@twdb.texas.gov</a:t>
            </a:r>
            <a:endParaRPr lang="en-US" b="0" i="0" dirty="0">
              <a:latin typeface="Calibri"/>
              <a:ea typeface="Calibri"/>
              <a:cs typeface="Calibri"/>
            </a:endParaRPr>
          </a:p>
        </p:txBody>
      </p:sp>
      <p:sp>
        <p:nvSpPr>
          <p:cNvPr id="4" name="Slide Number Placeholder 3"/>
          <p:cNvSpPr>
            <a:spLocks noGrp="1"/>
          </p:cNvSpPr>
          <p:nvPr>
            <p:ph type="sldNum" sz="quarter" idx="5"/>
          </p:nvPr>
        </p:nvSpPr>
        <p:spPr/>
        <p:txBody>
          <a:bodyPr/>
          <a:lstStyle/>
          <a:p>
            <a:fld id="{940F82B4-2E28-4965-9563-5B6CFDF36B37}" type="slidenum">
              <a:rPr lang="en-US" smtClean="0"/>
              <a:t>14</a:t>
            </a:fld>
            <a:endParaRPr lang="en-US" dirty="0"/>
          </a:p>
        </p:txBody>
      </p:sp>
    </p:spTree>
    <p:extLst>
      <p:ext uri="{BB962C8B-B14F-4D97-AF65-F5344CB8AC3E}">
        <p14:creationId xmlns:p14="http://schemas.microsoft.com/office/powerpoint/2010/main" val="32246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Water Fund: https://www.twdb.texas.gov/financial/programs/twf/index.asp</a:t>
            </a:r>
          </a:p>
          <a:p>
            <a:endParaRPr lang="en-US" dirty="0"/>
          </a:p>
        </p:txBody>
      </p:sp>
      <p:sp>
        <p:nvSpPr>
          <p:cNvPr id="4" name="Slide Number Placeholder 3"/>
          <p:cNvSpPr>
            <a:spLocks noGrp="1"/>
          </p:cNvSpPr>
          <p:nvPr>
            <p:ph type="sldNum" sz="quarter" idx="5"/>
          </p:nvPr>
        </p:nvSpPr>
        <p:spPr/>
        <p:txBody>
          <a:bodyPr/>
          <a:lstStyle/>
          <a:p>
            <a:fld id="{940F82B4-2E28-4965-9563-5B6CFDF36B37}" type="slidenum">
              <a:rPr lang="en-US" smtClean="0"/>
              <a:t>15</a:t>
            </a:fld>
            <a:endParaRPr lang="en-US" dirty="0"/>
          </a:p>
        </p:txBody>
      </p:sp>
    </p:spTree>
    <p:extLst>
      <p:ext uri="{BB962C8B-B14F-4D97-AF65-F5344CB8AC3E}">
        <p14:creationId xmlns:p14="http://schemas.microsoft.com/office/powerpoint/2010/main" val="305467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DFund: https://www.twdb.texas.gov/financial/programs/TWDF/index.asp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0F82B4-2E28-4965-9563-5B6CFDF36B37}"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4826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CWSRF: https://www.twdb.texas.gov/financial/programs/CWSRF/index.asp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 </a:t>
            </a:r>
            <a:r>
              <a:rPr lang="en-US" dirty="0">
                <a:latin typeface="Aptos" panose="020B0004020202020204" pitchFamily="34" charset="0"/>
                <a:cs typeface="Calibri"/>
                <a:hlinkClick r:id="rId3">
                  <a:extLst>
                    <a:ext uri="{A12FA001-AC4F-418D-AE19-62706E023703}">
                      <ahyp:hlinkClr xmlns:ahyp="http://schemas.microsoft.com/office/drawing/2018/hyperlinkcolor" val="tx"/>
                    </a:ext>
                  </a:extLst>
                </a:hlinkClick>
              </a:rPr>
              <a:t>cwsrf@twdb.texas.gov</a:t>
            </a:r>
            <a:endParaRPr lang="en-US" dirty="0">
              <a:latin typeface="Aptos" panose="020B000402020202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940F82B4-2E28-4965-9563-5B6CFDF36B37}" type="slidenum">
              <a:rPr lang="en-US" smtClean="0"/>
              <a:t>17</a:t>
            </a:fld>
            <a:endParaRPr lang="en-US" dirty="0"/>
          </a:p>
        </p:txBody>
      </p:sp>
    </p:spTree>
    <p:extLst>
      <p:ext uri="{BB962C8B-B14F-4D97-AF65-F5344CB8AC3E}">
        <p14:creationId xmlns:p14="http://schemas.microsoft.com/office/powerpoint/2010/main" val="3583061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CWSRF: https://www.twdb.texas.gov/financial/programs/CWSRF/index.asp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 </a:t>
            </a:r>
            <a:r>
              <a:rPr lang="en-US" dirty="0">
                <a:latin typeface="Aptos" panose="020B0004020202020204" pitchFamily="34" charset="0"/>
                <a:cs typeface="Calibri"/>
                <a:hlinkClick r:id="rId3">
                  <a:extLst>
                    <a:ext uri="{A12FA001-AC4F-418D-AE19-62706E023703}">
                      <ahyp:hlinkClr xmlns:ahyp="http://schemas.microsoft.com/office/drawing/2018/hyperlinkcolor" val="tx"/>
                    </a:ext>
                  </a:extLst>
                </a:hlinkClick>
              </a:rPr>
              <a:t>cwsrf@twdb.texas.gov</a:t>
            </a:r>
            <a:endParaRPr lang="en-US" dirty="0">
              <a:latin typeface="Aptos" panose="020B000402020202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940F82B4-2E28-4965-9563-5B6CFDF36B37}" type="slidenum">
              <a:rPr lang="en-US" smtClean="0"/>
              <a:t>18</a:t>
            </a:fld>
            <a:endParaRPr lang="en-US" dirty="0"/>
          </a:p>
        </p:txBody>
      </p:sp>
    </p:spTree>
    <p:extLst>
      <p:ext uri="{BB962C8B-B14F-4D97-AF65-F5344CB8AC3E}">
        <p14:creationId xmlns:p14="http://schemas.microsoft.com/office/powerpoint/2010/main" val="46589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CWSRF: https://www.twdb.texas.gov/financial/programs/CWSRF/index.asp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 </a:t>
            </a:r>
            <a:r>
              <a:rPr lang="en-US" dirty="0">
                <a:latin typeface="Aptos" panose="020B0004020202020204" pitchFamily="34" charset="0"/>
                <a:cs typeface="Calibri"/>
                <a:hlinkClick r:id="rId3">
                  <a:extLst>
                    <a:ext uri="{A12FA001-AC4F-418D-AE19-62706E023703}">
                      <ahyp:hlinkClr xmlns:ahyp="http://schemas.microsoft.com/office/drawing/2018/hyperlinkcolor" val="tx"/>
                    </a:ext>
                  </a:extLst>
                </a:hlinkClick>
              </a:rPr>
              <a:t>cwsrf@twdb.texas.gov</a:t>
            </a:r>
            <a:endParaRPr lang="en-US" dirty="0">
              <a:latin typeface="Aptos" panose="020B000402020202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ptos" panose="020B0004020202020204" pitchFamily="34" charset="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CEEB2C88-1C69-499E-B220-8AB8586451D2}"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264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defTabSz="483306">
              <a:defRPr/>
            </a:pPr>
            <a:fld id="{A9E068D9-41B9-384E-B6B9-39D0810EFC4B}" type="slidenum">
              <a:rPr lang="en-US">
                <a:solidFill>
                  <a:prstClr val="black"/>
                </a:solidFill>
                <a:latin typeface="Calibri"/>
              </a:rPr>
              <a:pPr defTabSz="483306">
                <a:defRPr/>
              </a:pPr>
              <a:t>2</a:t>
            </a:fld>
            <a:endParaRPr lang="en-US" dirty="0">
              <a:solidFill>
                <a:prstClr val="black"/>
              </a:solidFill>
              <a:latin typeface="Calibri"/>
            </a:endParaRPr>
          </a:p>
        </p:txBody>
      </p:sp>
    </p:spTree>
    <p:extLst>
      <p:ext uri="{BB962C8B-B14F-4D97-AF65-F5344CB8AC3E}">
        <p14:creationId xmlns:p14="http://schemas.microsoft.com/office/powerpoint/2010/main" val="4003280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CWSRF: https://www.twdb.texas.gov/financial/programs/CWSRF/index.asp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 </a:t>
            </a:r>
            <a:r>
              <a:rPr lang="en-US" dirty="0">
                <a:latin typeface="Aptos" panose="020B0004020202020204" pitchFamily="34" charset="0"/>
                <a:cs typeface="Calibri"/>
                <a:hlinkClick r:id="rId3">
                  <a:extLst>
                    <a:ext uri="{A12FA001-AC4F-418D-AE19-62706E023703}">
                      <ahyp:hlinkClr xmlns:ahyp="http://schemas.microsoft.com/office/drawing/2018/hyperlinkcolor" val="tx"/>
                    </a:ext>
                  </a:extLst>
                </a:hlinkClick>
              </a:rPr>
              <a:t>cwsrf@twdb.texas.gov</a:t>
            </a:r>
            <a:endParaRPr lang="en-US" dirty="0">
              <a:latin typeface="Aptos" panose="020B0004020202020204" pitchFamily="34" charset="0"/>
              <a:cs typeface="Calibri"/>
            </a:endParaRPr>
          </a:p>
        </p:txBody>
      </p:sp>
      <p:sp>
        <p:nvSpPr>
          <p:cNvPr id="4" name="Slide Number Placeholder 3"/>
          <p:cNvSpPr>
            <a:spLocks noGrp="1"/>
          </p:cNvSpPr>
          <p:nvPr>
            <p:ph type="sldNum" sz="quarter" idx="5"/>
          </p:nvPr>
        </p:nvSpPr>
        <p:spPr/>
        <p:txBody>
          <a:bodyPr/>
          <a:lstStyle/>
          <a:p>
            <a:fld id="{940F82B4-2E28-4965-9563-5B6CFDF36B37}" type="slidenum">
              <a:rPr lang="en-US" smtClean="0"/>
              <a:t>20</a:t>
            </a:fld>
            <a:endParaRPr lang="en-US" dirty="0"/>
          </a:p>
        </p:txBody>
      </p:sp>
    </p:spTree>
    <p:extLst>
      <p:ext uri="{BB962C8B-B14F-4D97-AF65-F5344CB8AC3E}">
        <p14:creationId xmlns:p14="http://schemas.microsoft.com/office/powerpoint/2010/main" val="2712775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CWSRF: https://www.twdb.texas.gov/financial/programs/CWSRF/index.asp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 </a:t>
            </a:r>
            <a:r>
              <a:rPr lang="en-US" dirty="0">
                <a:latin typeface="Aptos" panose="020B0004020202020204" pitchFamily="34" charset="0"/>
                <a:cs typeface="Calibri"/>
                <a:hlinkClick r:id="rId3">
                  <a:extLst>
                    <a:ext uri="{A12FA001-AC4F-418D-AE19-62706E023703}">
                      <ahyp:hlinkClr xmlns:ahyp="http://schemas.microsoft.com/office/drawing/2018/hyperlinkcolor" val="tx"/>
                    </a:ext>
                  </a:extLst>
                </a:hlinkClick>
              </a:rPr>
              <a:t>cwsrf@twdb.texas.gov</a:t>
            </a:r>
            <a:endParaRPr lang="en-US" dirty="0">
              <a:latin typeface="Aptos" panose="020B0004020202020204" pitchFamily="34" charset="0"/>
              <a:cs typeface="Calibri"/>
            </a:endParaRPr>
          </a:p>
        </p:txBody>
      </p:sp>
      <p:sp>
        <p:nvSpPr>
          <p:cNvPr id="4" name="Slide Number Placeholder 3"/>
          <p:cNvSpPr>
            <a:spLocks noGrp="1"/>
          </p:cNvSpPr>
          <p:nvPr>
            <p:ph type="sldNum" sz="quarter" idx="5"/>
          </p:nvPr>
        </p:nvSpPr>
        <p:spPr/>
        <p:txBody>
          <a:bodyPr/>
          <a:lstStyle/>
          <a:p>
            <a:fld id="{940F82B4-2E28-4965-9563-5B6CFDF36B37}" type="slidenum">
              <a:rPr lang="en-US" smtClean="0"/>
              <a:t>21</a:t>
            </a:fld>
            <a:endParaRPr lang="en-US" dirty="0"/>
          </a:p>
        </p:txBody>
      </p:sp>
    </p:spTree>
    <p:extLst>
      <p:ext uri="{BB962C8B-B14F-4D97-AF65-F5344CB8AC3E}">
        <p14:creationId xmlns:p14="http://schemas.microsoft.com/office/powerpoint/2010/main" val="2712775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DWSRF: https://www.twdb.texas.gov/financial/programs/DWSRF/index.asp</a:t>
            </a:r>
          </a:p>
          <a:p>
            <a:r>
              <a:rPr lang="en-US" dirty="0"/>
              <a:t>Email: </a:t>
            </a:r>
            <a:r>
              <a:rPr lang="en-US" u="sng" dirty="0">
                <a:latin typeface="Aptos" panose="020B0004020202020204" pitchFamily="34" charset="0"/>
                <a:cs typeface="Calibri"/>
              </a:rPr>
              <a:t>d</a:t>
            </a:r>
            <a:r>
              <a:rPr lang="en-US" dirty="0">
                <a:latin typeface="Aptos" panose="020B0004020202020204" pitchFamily="34" charset="0"/>
                <a:cs typeface="Calibri"/>
                <a:hlinkClick r:id="rId3">
                  <a:extLst>
                    <a:ext uri="{A12FA001-AC4F-418D-AE19-62706E023703}">
                      <ahyp:hlinkClr xmlns:ahyp="http://schemas.microsoft.com/office/drawing/2018/hyperlinkcolor" val="tx"/>
                    </a:ext>
                  </a:extLst>
                </a:hlinkClick>
              </a:rPr>
              <a:t>wsrf@twdb.texas.gov</a:t>
            </a:r>
            <a:endParaRPr lang="en-US" dirty="0">
              <a:latin typeface="Aptos" panose="020B000402020202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940F82B4-2E28-4965-9563-5B6CFDF36B37}" type="slidenum">
              <a:rPr lang="en-US" smtClean="0"/>
              <a:t>22</a:t>
            </a:fld>
            <a:endParaRPr lang="en-US" dirty="0"/>
          </a:p>
        </p:txBody>
      </p:sp>
    </p:spTree>
    <p:extLst>
      <p:ext uri="{BB962C8B-B14F-4D97-AF65-F5344CB8AC3E}">
        <p14:creationId xmlns:p14="http://schemas.microsoft.com/office/powerpoint/2010/main" val="3597041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DWSRF: https://www.twdb.texas.gov/financial/programs/DWSRF/index.asp</a:t>
            </a:r>
          </a:p>
          <a:p>
            <a:r>
              <a:rPr lang="en-US" dirty="0"/>
              <a:t>Email: </a:t>
            </a:r>
            <a:r>
              <a:rPr lang="en-US" u="sng" dirty="0">
                <a:latin typeface="Aptos" panose="020B0004020202020204" pitchFamily="34" charset="0"/>
                <a:cs typeface="Calibri"/>
              </a:rPr>
              <a:t>d</a:t>
            </a:r>
            <a:r>
              <a:rPr lang="en-US" dirty="0">
                <a:latin typeface="Aptos" panose="020B0004020202020204" pitchFamily="34" charset="0"/>
                <a:cs typeface="Calibri"/>
                <a:hlinkClick r:id="rId3">
                  <a:extLst>
                    <a:ext uri="{A12FA001-AC4F-418D-AE19-62706E023703}">
                      <ahyp:hlinkClr xmlns:ahyp="http://schemas.microsoft.com/office/drawing/2018/hyperlinkcolor" val="tx"/>
                    </a:ext>
                  </a:extLst>
                </a:hlinkClick>
              </a:rPr>
              <a:t>wsrf@twdb.texas.gov</a:t>
            </a:r>
            <a:endParaRPr lang="en-US" dirty="0">
              <a:latin typeface="Aptos" panose="020B000402020202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940F82B4-2E28-4965-9563-5B6CFDF36B37}" type="slidenum">
              <a:rPr lang="en-US" smtClean="0"/>
              <a:t>23</a:t>
            </a:fld>
            <a:endParaRPr lang="en-US" dirty="0"/>
          </a:p>
        </p:txBody>
      </p:sp>
    </p:spTree>
    <p:extLst>
      <p:ext uri="{BB962C8B-B14F-4D97-AF65-F5344CB8AC3E}">
        <p14:creationId xmlns:p14="http://schemas.microsoft.com/office/powerpoint/2010/main" val="3244909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DWSRF: https://www.twdb.texas.gov/financial/programs/DWSRF/index.asp</a:t>
            </a:r>
          </a:p>
          <a:p>
            <a:r>
              <a:rPr lang="en-US" dirty="0"/>
              <a:t>Email: </a:t>
            </a:r>
            <a:r>
              <a:rPr lang="en-US" u="sng" dirty="0">
                <a:latin typeface="Aptos"/>
                <a:cs typeface="Calibri"/>
              </a:rPr>
              <a:t>d</a:t>
            </a:r>
            <a:r>
              <a:rPr lang="en-US" dirty="0">
                <a:latin typeface="Aptos"/>
                <a:cs typeface="Calibri"/>
                <a:hlinkClick r:id="rId3">
                  <a:extLst>
                    <a:ext uri="{A12FA001-AC4F-418D-AE19-62706E023703}">
                      <ahyp:hlinkClr xmlns:ahyp="http://schemas.microsoft.com/office/drawing/2018/hyperlinkcolor" val="tx"/>
                    </a:ext>
                  </a:extLst>
                </a:hlinkClick>
              </a:rPr>
              <a:t>wsrf@twdb.texas.gov</a:t>
            </a:r>
            <a:endParaRPr lang="en-US" dirty="0">
              <a:latin typeface="Aptos"/>
              <a:cs typeface="Calibri"/>
            </a:endParaRPr>
          </a:p>
          <a:p>
            <a:endParaRPr lang="en-US" dirty="0"/>
          </a:p>
          <a:p>
            <a:pPr marL="171450" indent="-171450">
              <a:buFont typeface="Arial"/>
              <a:buChar char="•"/>
            </a:pPr>
            <a:r>
              <a:rPr lang="en-US" dirty="0"/>
              <a:t>Good afternoon, everyone, like Scott mentioned, I'm Heather O'Keefe and I’m a Program Specialist in Program Administration. I'm going to briefly cover our agency's rating criteria and ways to improve scoring on your PIFs. </a:t>
            </a:r>
          </a:p>
          <a:p>
            <a:pPr marL="171450" indent="-171450">
              <a:buFont typeface="Arial"/>
              <a:buChar char="•"/>
            </a:pPr>
            <a:r>
              <a:rPr lang="en-US" dirty="0"/>
              <a:t>We perform our own review of the PIFs. Scoring is based on effective management, whether an entity qualifies as a disadvantaged community and if the entity has a previously funded project where they received a commitment for PAD and now they are coming back in for construction funds.  </a:t>
            </a:r>
          </a:p>
          <a:p>
            <a:pPr marL="171450" indent="-171450">
              <a:buFont typeface="Arial"/>
              <a:buChar char="•"/>
            </a:pPr>
            <a:r>
              <a:rPr lang="en-US" dirty="0"/>
              <a:t>Under </a:t>
            </a:r>
            <a:r>
              <a:rPr lang="en-US" b="1" dirty="0"/>
              <a:t>Effective Management</a:t>
            </a:r>
            <a:r>
              <a:rPr lang="en-US" dirty="0"/>
              <a:t>….</a:t>
            </a:r>
          </a:p>
          <a:p>
            <a:pPr marL="628650" lvl="1" indent="-171450">
              <a:buFont typeface="Arial"/>
              <a:buChar char="•"/>
            </a:pPr>
            <a:r>
              <a:rPr lang="en-US" dirty="0"/>
              <a:t>We look to see if an entity provided an asset management plan, if not, then are they going to prepare an AMP as part of their proposed project. We also look at whether AMP training was administered and review all supporting documentation. </a:t>
            </a:r>
          </a:p>
          <a:p>
            <a:pPr marL="628650" lvl="1" indent="-171450">
              <a:buFont typeface="Arial"/>
              <a:buChar char="•"/>
            </a:pPr>
            <a:r>
              <a:rPr lang="en-US" dirty="0"/>
              <a:t>We look to see if the proposed project addresses specific goals in a water conservation plan or drought contingency plan and whether the entity has provided the necessary supporting documentation.</a:t>
            </a:r>
          </a:p>
          <a:p>
            <a:pPr marL="628650" lvl="1" indent="-171450">
              <a:buFont typeface="Arial"/>
              <a:buChar char="•"/>
            </a:pPr>
            <a:r>
              <a:rPr lang="en-US" dirty="0"/>
              <a:t>We also look at whether the proposed project involves the use of reclaimed water where it would mitigate the need for additional potable water supply.</a:t>
            </a:r>
          </a:p>
          <a:p>
            <a:pPr marL="628650" lvl="1" indent="-171450">
              <a:buFont typeface="Arial"/>
              <a:buChar char="•"/>
            </a:pPr>
            <a:r>
              <a:rPr lang="en-US" dirty="0"/>
              <a:t>We also look at whether the project addresses a specific goal in an energy assessment or audit. </a:t>
            </a:r>
          </a:p>
          <a:p>
            <a:pPr marL="628650" lvl="1" indent="-171450">
              <a:buFont typeface="Arial"/>
              <a:buChar char="•"/>
            </a:pPr>
            <a:r>
              <a:rPr lang="en-US" dirty="0"/>
              <a:t>And whether a project is consistent with a state/regional or other water plan and review all necessary supporting documentation.</a:t>
            </a:r>
          </a:p>
          <a:p>
            <a:pPr marL="171450" indent="-171450">
              <a:buFont typeface="Arial"/>
              <a:buChar char="•"/>
            </a:pPr>
            <a:r>
              <a:rPr lang="en-US" dirty="0"/>
              <a:t>We also review an entity's </a:t>
            </a:r>
            <a:r>
              <a:rPr lang="en-US" b="1" dirty="0"/>
              <a:t>disadvantaged community</a:t>
            </a:r>
            <a:r>
              <a:rPr lang="en-US" dirty="0"/>
              <a:t> worksheet. </a:t>
            </a:r>
          </a:p>
          <a:p>
            <a:pPr marL="628650" lvl="1" indent="-171450">
              <a:buFont typeface="Arial"/>
              <a:buChar char="•"/>
            </a:pPr>
            <a:r>
              <a:rPr lang="en-US" dirty="0"/>
              <a:t>We look at the source of the socioeconomic data the entity is using, is it census data or a valid TWDB approved survey. We generally do not accept other agency surveys. For example, we don’t accept Community Block Grant survey forms b/c they only capture a household income range and not the specific household income. </a:t>
            </a:r>
          </a:p>
          <a:p>
            <a:pPr marL="628650" lvl="1" indent="-171450">
              <a:buFont typeface="Arial"/>
              <a:buChar char="•"/>
            </a:pPr>
            <a:r>
              <a:rPr lang="en-US" dirty="0"/>
              <a:t>We will review the boundary designations, Annual Median Household Income (AMHI) data and water/sewer rates. Basically, has the entity provided all the required information in the worksheet? </a:t>
            </a:r>
          </a:p>
          <a:p>
            <a:pPr marL="628650" lvl="1" indent="-171450">
              <a:buFont typeface="Arial"/>
              <a:buChar char="•"/>
            </a:pPr>
            <a:r>
              <a:rPr lang="en-US" dirty="0"/>
              <a:t>We also QC our review for any inconsistencies, such as, an entity has a qualifying AMHI, but they don’t qualify as disadvantaged. Often that’s because the entity has not met the other part of the affordability criteria related to the Household Cost Factor. HCF considers income, unemployment rates, and population trends. </a:t>
            </a:r>
          </a:p>
          <a:p>
            <a:pPr marL="171450" indent="-171450">
              <a:buFont typeface="Arial"/>
              <a:buChar char="•"/>
            </a:pPr>
            <a:r>
              <a:rPr lang="en-US" dirty="0"/>
              <a:t>For </a:t>
            </a:r>
            <a:r>
              <a:rPr lang="en-US" b="1" dirty="0"/>
              <a:t>previously funded projects</a:t>
            </a:r>
            <a:r>
              <a:rPr lang="en-US" dirty="0"/>
              <a:t>, we confirm in our database whether the project did receive a commitment and isn’t just in the Application phase. </a:t>
            </a:r>
          </a:p>
          <a:p>
            <a:pPr marL="171450" indent="-171450">
              <a:buFont typeface="Arial"/>
              <a:buChar char="•"/>
            </a:pPr>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6920670-542F-480B-83DF-2C1C0A131A8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938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Emerging Contaminates: https://www.twdb.texas.gov/financial/programs/ec/index.asp</a:t>
            </a:r>
          </a:p>
          <a:p>
            <a:r>
              <a:rPr lang="en-US" dirty="0"/>
              <a:t>EPA: </a:t>
            </a:r>
            <a:r>
              <a:rPr lang="en-US" sz="1800" dirty="0">
                <a:effectLst/>
                <a:latin typeface="Arial" panose="020B0604020202020204" pitchFamily="34" charset="0"/>
                <a:ea typeface="Calibri" panose="020F0502020204030204" pitchFamily="34" charset="0"/>
              </a:rPr>
              <a:t> </a:t>
            </a:r>
            <a:r>
              <a:rPr lang="en-US" sz="1800" u="sng" dirty="0">
                <a:solidFill>
                  <a:srgbClr val="0000FF"/>
                </a:solidFill>
                <a:effectLst/>
                <a:latin typeface="Arial" panose="020B0604020202020204" pitchFamily="34" charset="0"/>
                <a:ea typeface="Calibri" panose="020F0502020204030204" pitchFamily="34" charset="0"/>
                <a:hlinkClick r:id="rId3"/>
              </a:rPr>
              <a:t>EPA’s Contaminant Candidate Lists</a:t>
            </a:r>
            <a:endParaRPr lang="en-US" sz="1800" u="sng" dirty="0">
              <a:solidFill>
                <a:srgbClr val="0000FF"/>
              </a:solidFill>
              <a:effectLst/>
              <a:latin typeface="Arial" panose="020B0604020202020204" pitchFamily="34" charset="0"/>
              <a:ea typeface="Calibri" panose="020F0502020204030204" pitchFamily="34" charset="0"/>
            </a:endParaRPr>
          </a:p>
          <a:p>
            <a:endParaRPr lang="en-US" sz="1800" u="sng" dirty="0">
              <a:solidFill>
                <a:srgbClr val="0000FF"/>
              </a:solidFill>
              <a:effectLst/>
              <a:latin typeface="Arial" panose="020B0604020202020204" pitchFamily="34" charset="0"/>
              <a:ea typeface="Calibri" panose="020F0502020204030204" pitchFamily="34" charset="0"/>
            </a:endParaRPr>
          </a:p>
          <a:p>
            <a:r>
              <a:rPr lang="en-US" sz="1800" u="sng" dirty="0">
                <a:solidFill>
                  <a:srgbClr val="0000FF"/>
                </a:solidFill>
                <a:effectLst/>
                <a:latin typeface="Arial" panose="020B0604020202020204" pitchFamily="34" charset="0"/>
                <a:ea typeface="Calibri" panose="020F0502020204030204" pitchFamily="34" charset="0"/>
              </a:rPr>
              <a:t>EC Projects are 100% principal forgiveness</a:t>
            </a:r>
            <a:endParaRPr lang="en-US" dirty="0"/>
          </a:p>
        </p:txBody>
      </p:sp>
      <p:sp>
        <p:nvSpPr>
          <p:cNvPr id="4" name="Slide Number Placeholder 3"/>
          <p:cNvSpPr>
            <a:spLocks noGrp="1"/>
          </p:cNvSpPr>
          <p:nvPr>
            <p:ph type="sldNum" sz="quarter" idx="5"/>
          </p:nvPr>
        </p:nvSpPr>
        <p:spPr/>
        <p:txBody>
          <a:bodyPr/>
          <a:lstStyle/>
          <a:p>
            <a:fld id="{940F82B4-2E28-4965-9563-5B6CFDF36B37}" type="slidenum">
              <a:rPr lang="en-US" smtClean="0"/>
              <a:t>25</a:t>
            </a:fld>
            <a:endParaRPr lang="en-US" dirty="0"/>
          </a:p>
        </p:txBody>
      </p:sp>
    </p:spTree>
    <p:extLst>
      <p:ext uri="{BB962C8B-B14F-4D97-AF65-F5344CB8AC3E}">
        <p14:creationId xmlns:p14="http://schemas.microsoft.com/office/powerpoint/2010/main" val="1018279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D9751-1E8B-ADFE-C29A-1000CD52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42CDE-DFC4-A2C5-5CEF-296561BC5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531FD-DB84-F1A1-9189-A7DD9BD556AE}"/>
              </a:ext>
            </a:extLst>
          </p:cNvPr>
          <p:cNvSpPr>
            <a:spLocks noGrp="1"/>
          </p:cNvSpPr>
          <p:nvPr>
            <p:ph type="body" idx="1"/>
          </p:nvPr>
        </p:nvSpPr>
        <p:spPr/>
        <p:txBody>
          <a:bodyPr/>
          <a:lstStyle/>
          <a:p>
            <a:r>
              <a:rPr lang="en-US" dirty="0"/>
              <a:t>Emerging Contaminates: https://www.twdb.texas.gov/financial/programs/ec/index.asp</a:t>
            </a:r>
          </a:p>
          <a:p>
            <a:endParaRPr lang="en-US" dirty="0"/>
          </a:p>
          <a:p>
            <a:r>
              <a:rPr lang="en-US" dirty="0"/>
              <a:t>First point is a big one, there could be times when the entire project submitted is NOT 100% covered by the EC program, so the Applicant will need to have an additional funding source. Example, to build a new treatment facility, only the components being added to the facility due to the presence of EC’s are covered by this program.</a:t>
            </a:r>
          </a:p>
          <a:p>
            <a:endParaRPr lang="en-US" dirty="0"/>
          </a:p>
        </p:txBody>
      </p:sp>
      <p:sp>
        <p:nvSpPr>
          <p:cNvPr id="4" name="Slide Number Placeholder 3">
            <a:extLst>
              <a:ext uri="{FF2B5EF4-FFF2-40B4-BE49-F238E27FC236}">
                <a16:creationId xmlns:a16="http://schemas.microsoft.com/office/drawing/2014/main" id="{83FE8EEB-1134-3082-F692-5D2A8C5BF7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0F82B4-2E28-4965-9563-5B6CFDF36B37}"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5845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LSLR: https://www.twdb.texas.gov/financial/programs/Lead-SLR/index.asp</a:t>
            </a:r>
          </a:p>
          <a:p>
            <a:endParaRPr lang="en-US" dirty="0"/>
          </a:p>
        </p:txBody>
      </p:sp>
      <p:sp>
        <p:nvSpPr>
          <p:cNvPr id="4" name="Slide Number Placeholder 3"/>
          <p:cNvSpPr>
            <a:spLocks noGrp="1"/>
          </p:cNvSpPr>
          <p:nvPr>
            <p:ph type="sldNum" sz="quarter" idx="5"/>
          </p:nvPr>
        </p:nvSpPr>
        <p:spPr/>
        <p:txBody>
          <a:bodyPr/>
          <a:lstStyle/>
          <a:p>
            <a:fld id="{940F82B4-2E28-4965-9563-5B6CFDF36B37}" type="slidenum">
              <a:rPr lang="en-US" smtClean="0"/>
              <a:t>27</a:t>
            </a:fld>
            <a:endParaRPr lang="en-US" dirty="0"/>
          </a:p>
        </p:txBody>
      </p:sp>
    </p:spTree>
    <p:extLst>
      <p:ext uri="{BB962C8B-B14F-4D97-AF65-F5344CB8AC3E}">
        <p14:creationId xmlns:p14="http://schemas.microsoft.com/office/powerpoint/2010/main" val="2756875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LSLR: https://www.twdb.texas.gov/financial/programs/Lead-SLR/index.asp</a:t>
            </a:r>
          </a:p>
        </p:txBody>
      </p:sp>
      <p:sp>
        <p:nvSpPr>
          <p:cNvPr id="4" name="Slide Number Placeholder 3"/>
          <p:cNvSpPr>
            <a:spLocks noGrp="1"/>
          </p:cNvSpPr>
          <p:nvPr>
            <p:ph type="sldNum" sz="quarter" idx="5"/>
          </p:nvPr>
        </p:nvSpPr>
        <p:spPr/>
        <p:txBody>
          <a:bodyPr/>
          <a:lstStyle/>
          <a:p>
            <a:fld id="{940F82B4-2E28-4965-9563-5B6CFDF36B37}" type="slidenum">
              <a:rPr lang="en-US" smtClean="0"/>
              <a:t>28</a:t>
            </a:fld>
            <a:endParaRPr lang="en-US" dirty="0"/>
          </a:p>
        </p:txBody>
      </p:sp>
    </p:spTree>
    <p:extLst>
      <p:ext uri="{BB962C8B-B14F-4D97-AF65-F5344CB8AC3E}">
        <p14:creationId xmlns:p14="http://schemas.microsoft.com/office/powerpoint/2010/main" val="2216313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WUTAP: https://www.twdb.texas.gov/financial/programs/WUTAP/index.asp</a:t>
            </a:r>
          </a:p>
        </p:txBody>
      </p:sp>
      <p:sp>
        <p:nvSpPr>
          <p:cNvPr id="4" name="Slide Number Placeholder 3"/>
          <p:cNvSpPr>
            <a:spLocks noGrp="1"/>
          </p:cNvSpPr>
          <p:nvPr>
            <p:ph type="sldNum" sz="quarter" idx="5"/>
          </p:nvPr>
        </p:nvSpPr>
        <p:spPr/>
        <p:txBody>
          <a:bodyPr/>
          <a:lstStyle/>
          <a:p>
            <a:fld id="{940F82B4-2E28-4965-9563-5B6CFDF36B37}" type="slidenum">
              <a:rPr lang="en-US" smtClean="0"/>
              <a:t>29</a:t>
            </a:fld>
            <a:endParaRPr lang="en-US" dirty="0"/>
          </a:p>
        </p:txBody>
      </p:sp>
    </p:spTree>
    <p:extLst>
      <p:ext uri="{BB962C8B-B14F-4D97-AF65-F5344CB8AC3E}">
        <p14:creationId xmlns:p14="http://schemas.microsoft.com/office/powerpoint/2010/main" val="164461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TWDB Homepage: https://www.twdb.texas.gov/index.asp</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defTabSz="483306">
              <a:defRPr/>
            </a:pPr>
            <a:fld id="{A9E068D9-41B9-384E-B6B9-39D0810EFC4B}" type="slidenum">
              <a:rPr lang="en-US">
                <a:solidFill>
                  <a:prstClr val="black"/>
                </a:solidFill>
                <a:latin typeface="Calibri"/>
              </a:rPr>
              <a:pPr defTabSz="483306">
                <a:defRPr/>
              </a:pPr>
              <a:t>3</a:t>
            </a:fld>
            <a:endParaRPr lang="en-US" dirty="0">
              <a:solidFill>
                <a:prstClr val="black"/>
              </a:solidFill>
              <a:latin typeface="Calibri"/>
            </a:endParaRPr>
          </a:p>
        </p:txBody>
      </p:sp>
    </p:spTree>
    <p:extLst>
      <p:ext uri="{BB962C8B-B14F-4D97-AF65-F5344CB8AC3E}">
        <p14:creationId xmlns:p14="http://schemas.microsoft.com/office/powerpoint/2010/main" val="2692687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B645A-B01C-C0F3-672F-DB75AA2A4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D4EDF-F308-F9C3-4F60-FAA037683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C0D23-1A84-2446-1DD4-20E01762B1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WUTAP: https://www.twdb.texas.gov/financial/programs/WUTAP/index.asp</a:t>
            </a:r>
          </a:p>
          <a:p>
            <a:endParaRPr lang="en-US" dirty="0"/>
          </a:p>
        </p:txBody>
      </p:sp>
      <p:sp>
        <p:nvSpPr>
          <p:cNvPr id="4" name="Slide Number Placeholder 3">
            <a:extLst>
              <a:ext uri="{FF2B5EF4-FFF2-40B4-BE49-F238E27FC236}">
                <a16:creationId xmlns:a16="http://schemas.microsoft.com/office/drawing/2014/main" id="{20C433F5-6A27-DE95-3AE8-72F03CBB9E4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0F82B4-2E28-4965-9563-5B6CFDF36B37}"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4914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Assistance Programs Index: https://www.twdb.texas.gov/financial/index.asp</a:t>
            </a:r>
          </a:p>
        </p:txBody>
      </p:sp>
      <p:sp>
        <p:nvSpPr>
          <p:cNvPr id="4" name="Slide Number Placeholder 3"/>
          <p:cNvSpPr>
            <a:spLocks noGrp="1"/>
          </p:cNvSpPr>
          <p:nvPr>
            <p:ph type="sldNum" sz="quarter" idx="5"/>
          </p:nvPr>
        </p:nvSpPr>
        <p:spPr/>
        <p:txBody>
          <a:bodyPr/>
          <a:lstStyle/>
          <a:p>
            <a:fld id="{940F82B4-2E28-4965-9563-5B6CFDF36B37}" type="slidenum">
              <a:rPr lang="en-US" smtClean="0"/>
              <a:t>31</a:t>
            </a:fld>
            <a:endParaRPr lang="en-US" dirty="0"/>
          </a:p>
        </p:txBody>
      </p:sp>
    </p:spTree>
    <p:extLst>
      <p:ext uri="{BB962C8B-B14F-4D97-AF65-F5344CB8AC3E}">
        <p14:creationId xmlns:p14="http://schemas.microsoft.com/office/powerpoint/2010/main" val="3951038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F556D"/>
                </a:solidFill>
                <a:effectLst/>
                <a:latin typeface="verdana" panose="020B0604030504040204" pitchFamily="34" charset="0"/>
              </a:rPr>
              <a:t>Disadvantaged Business Enterprise (DBE) Program: </a:t>
            </a:r>
            <a:r>
              <a:rPr lang="en-US" dirty="0"/>
              <a:t>https://www.twdb.texas.gov/financial/programs/DBE/index.asp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 DBE@twdb.texas.gov</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0F82B4-2E28-4965-9563-5B6CFDF36B37}"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8309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TWDB: https://www.twdb.texas.gov/index.asp</a:t>
            </a:r>
          </a:p>
        </p:txBody>
      </p:sp>
      <p:sp>
        <p:nvSpPr>
          <p:cNvPr id="4" name="Slide Number Placeholder 3"/>
          <p:cNvSpPr>
            <a:spLocks noGrp="1"/>
          </p:cNvSpPr>
          <p:nvPr>
            <p:ph type="sldNum" sz="quarter" idx="5"/>
          </p:nvPr>
        </p:nvSpPr>
        <p:spPr/>
        <p:txBody>
          <a:bodyPr/>
          <a:lstStyle/>
          <a:p>
            <a:fld id="{940F82B4-2E28-4965-9563-5B6CFDF36B37}" type="slidenum">
              <a:rPr lang="en-US" smtClean="0"/>
              <a:t>33</a:t>
            </a:fld>
            <a:endParaRPr lang="en-US" dirty="0"/>
          </a:p>
        </p:txBody>
      </p:sp>
    </p:spTree>
    <p:extLst>
      <p:ext uri="{BB962C8B-B14F-4D97-AF65-F5344CB8AC3E}">
        <p14:creationId xmlns:p14="http://schemas.microsoft.com/office/powerpoint/2010/main" val="2184820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RWPD Teams: https://www.twdb.texas.gov/contact/office/wsi.asp</a:t>
            </a:r>
          </a:p>
          <a:p>
            <a:r>
              <a:rPr lang="en-US" dirty="0"/>
              <a:t>EC questions can be routed to DWSRF or CWSRF mailbox</a:t>
            </a:r>
          </a:p>
          <a:p>
            <a:r>
              <a:rPr lang="en-US" dirty="0"/>
              <a:t>LSLR questions can be routed to DWSRF mailbox</a:t>
            </a:r>
          </a:p>
        </p:txBody>
      </p:sp>
      <p:sp>
        <p:nvSpPr>
          <p:cNvPr id="4" name="Slide Number Placeholder 3"/>
          <p:cNvSpPr>
            <a:spLocks noGrp="1"/>
          </p:cNvSpPr>
          <p:nvPr>
            <p:ph type="sldNum" sz="quarter" idx="5"/>
          </p:nvPr>
        </p:nvSpPr>
        <p:spPr/>
        <p:txBody>
          <a:bodyPr/>
          <a:lstStyle/>
          <a:p>
            <a:fld id="{940F82B4-2E28-4965-9563-5B6CFDF36B37}" type="slidenum">
              <a:rPr lang="en-US" smtClean="0"/>
              <a:t>34</a:t>
            </a:fld>
            <a:endParaRPr lang="en-US" dirty="0"/>
          </a:p>
        </p:txBody>
      </p:sp>
    </p:spTree>
    <p:extLst>
      <p:ext uri="{BB962C8B-B14F-4D97-AF65-F5344CB8AC3E}">
        <p14:creationId xmlns:p14="http://schemas.microsoft.com/office/powerpoint/2010/main" val="4170129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TWDB: https://www.twdb.texas.gov/index.asp</a:t>
            </a:r>
          </a:p>
          <a:p>
            <a:endParaRPr lang="en-US" dirty="0"/>
          </a:p>
        </p:txBody>
      </p:sp>
      <p:sp>
        <p:nvSpPr>
          <p:cNvPr id="4" name="Slide Number Placeholder 3"/>
          <p:cNvSpPr>
            <a:spLocks noGrp="1"/>
          </p:cNvSpPr>
          <p:nvPr>
            <p:ph type="sldNum" sz="quarter" idx="5"/>
          </p:nvPr>
        </p:nvSpPr>
        <p:spPr/>
        <p:txBody>
          <a:bodyPr/>
          <a:lstStyle/>
          <a:p>
            <a:fld id="{940F82B4-2E28-4965-9563-5B6CFDF36B37}" type="slidenum">
              <a:rPr lang="en-US" smtClean="0"/>
              <a:t>35</a:t>
            </a:fld>
            <a:endParaRPr lang="en-US" dirty="0"/>
          </a:p>
        </p:txBody>
      </p:sp>
    </p:spTree>
    <p:extLst>
      <p:ext uri="{BB962C8B-B14F-4D97-AF65-F5344CB8AC3E}">
        <p14:creationId xmlns:p14="http://schemas.microsoft.com/office/powerpoint/2010/main" val="3077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TWDB: https://www.twdb.texas.gov/index.asp</a:t>
            </a:r>
          </a:p>
          <a:p>
            <a:endParaRPr lang="en-US" dirty="0"/>
          </a:p>
        </p:txBody>
      </p:sp>
      <p:sp>
        <p:nvSpPr>
          <p:cNvPr id="4" name="Slide Number Placeholder 3"/>
          <p:cNvSpPr>
            <a:spLocks noGrp="1"/>
          </p:cNvSpPr>
          <p:nvPr>
            <p:ph type="sldNum" sz="quarter" idx="5"/>
          </p:nvPr>
        </p:nvSpPr>
        <p:spPr/>
        <p:txBody>
          <a:bodyPr/>
          <a:lstStyle/>
          <a:p>
            <a:fld id="{940F82B4-2E28-4965-9563-5B6CFDF36B37}" type="slidenum">
              <a:rPr lang="en-US" smtClean="0"/>
              <a:t>36</a:t>
            </a:fld>
            <a:endParaRPr lang="en-US" dirty="0"/>
          </a:p>
        </p:txBody>
      </p:sp>
    </p:spTree>
    <p:extLst>
      <p:ext uri="{BB962C8B-B14F-4D97-AF65-F5344CB8AC3E}">
        <p14:creationId xmlns:p14="http://schemas.microsoft.com/office/powerpoint/2010/main" val="1659215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TWDB: https://www.twdb.texas.gov/index.asp</a:t>
            </a:r>
          </a:p>
          <a:p>
            <a:r>
              <a:rPr lang="en-US" dirty="0"/>
              <a:t>   </a:t>
            </a:r>
          </a:p>
        </p:txBody>
      </p:sp>
      <p:sp>
        <p:nvSpPr>
          <p:cNvPr id="4" name="Slide Number Placeholder 3"/>
          <p:cNvSpPr>
            <a:spLocks noGrp="1"/>
          </p:cNvSpPr>
          <p:nvPr>
            <p:ph type="sldNum" sz="quarter" idx="5"/>
          </p:nvPr>
        </p:nvSpPr>
        <p:spPr/>
        <p:txBody>
          <a:bodyPr/>
          <a:lstStyle/>
          <a:p>
            <a:pPr defTabSz="483306">
              <a:defRPr/>
            </a:pPr>
            <a:fld id="{A9E068D9-41B9-384E-B6B9-39D0810EFC4B}" type="slidenum">
              <a:rPr lang="en-US">
                <a:solidFill>
                  <a:prstClr val="black"/>
                </a:solidFill>
                <a:latin typeface="Calibri"/>
              </a:rPr>
              <a:pPr defTabSz="483306">
                <a:defRPr/>
              </a:pPr>
              <a:t>37</a:t>
            </a:fld>
            <a:endParaRPr lang="en-US" dirty="0">
              <a:solidFill>
                <a:prstClr val="black"/>
              </a:solidFill>
              <a:latin typeface="Calibri"/>
            </a:endParaRPr>
          </a:p>
        </p:txBody>
      </p:sp>
    </p:spTree>
    <p:extLst>
      <p:ext uri="{BB962C8B-B14F-4D97-AF65-F5344CB8AC3E}">
        <p14:creationId xmlns:p14="http://schemas.microsoft.com/office/powerpoint/2010/main" val="292678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Bond flow chart: https://www.twdb.texas.gov/financial/doc/closing/flowchart-bonds.pdf</a:t>
            </a:r>
          </a:p>
          <a:p>
            <a:r>
              <a:rPr lang="en-US" dirty="0">
                <a:ea typeface="Calibri"/>
                <a:cs typeface="Calibri"/>
              </a:rPr>
              <a:t>Closing a commitment: https://www.twdb.texas.gov/financial/closing_commitment.asp</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9E068D9-41B9-384E-B6B9-39D0810EFC4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95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Financial Assistance: https://www.twdb.texas.gov/financial/index.asp</a:t>
            </a:r>
          </a:p>
        </p:txBody>
      </p:sp>
      <p:sp>
        <p:nvSpPr>
          <p:cNvPr id="4" name="Slide Number Placeholder 3"/>
          <p:cNvSpPr>
            <a:spLocks noGrp="1"/>
          </p:cNvSpPr>
          <p:nvPr>
            <p:ph type="sldNum" sz="quarter" idx="5"/>
          </p:nvPr>
        </p:nvSpPr>
        <p:spPr/>
        <p:txBody>
          <a:bodyPr/>
          <a:lstStyle/>
          <a:p>
            <a:pPr defTabSz="483306">
              <a:defRPr/>
            </a:pPr>
            <a:fld id="{A9E068D9-41B9-384E-B6B9-39D0810EFC4B}" type="slidenum">
              <a:rPr lang="en-US">
                <a:solidFill>
                  <a:prstClr val="black"/>
                </a:solidFill>
                <a:latin typeface="Calibri"/>
              </a:rPr>
              <a:pPr defTabSz="483306">
                <a:defRPr/>
              </a:pPr>
              <a:t>5</a:t>
            </a:fld>
            <a:endParaRPr lang="en-US" dirty="0">
              <a:solidFill>
                <a:prstClr val="black"/>
              </a:solidFill>
              <a:latin typeface="Calibri"/>
            </a:endParaRPr>
          </a:p>
        </p:txBody>
      </p:sp>
    </p:spTree>
    <p:extLst>
      <p:ext uri="{BB962C8B-B14F-4D97-AF65-F5344CB8AC3E}">
        <p14:creationId xmlns:p14="http://schemas.microsoft.com/office/powerpoint/2010/main" val="180461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i="0" dirty="0">
                <a:solidFill>
                  <a:srgbClr val="3F556D"/>
                </a:solidFill>
                <a:effectLst/>
                <a:latin typeface="verdana" panose="020B0604030504040204" pitchFamily="34" charset="0"/>
              </a:rPr>
              <a:t>Financial Assistance Programs Index: </a:t>
            </a:r>
            <a:r>
              <a:rPr lang="en-US" dirty="0"/>
              <a:t>https://www.twdb.texas.gov/financial/index.asp</a:t>
            </a:r>
          </a:p>
          <a:p>
            <a:pPr defTabSz="966612">
              <a:defRPr/>
            </a:pPr>
            <a:r>
              <a:rPr lang="en-US" dirty="0"/>
              <a:t>Review the individual program list for project eligibility details.</a:t>
            </a:r>
          </a:p>
        </p:txBody>
      </p:sp>
      <p:sp>
        <p:nvSpPr>
          <p:cNvPr id="4" name="Slide Number Placeholder 3"/>
          <p:cNvSpPr>
            <a:spLocks noGrp="1"/>
          </p:cNvSpPr>
          <p:nvPr>
            <p:ph type="sldNum" sz="quarter" idx="5"/>
          </p:nvPr>
        </p:nvSpPr>
        <p:spPr/>
        <p:txBody>
          <a:bodyPr/>
          <a:lstStyle/>
          <a:p>
            <a:fld id="{940F82B4-2E28-4965-9563-5B6CFDF36B37}" type="slidenum">
              <a:rPr lang="en-US" smtClean="0"/>
              <a:t>6</a:t>
            </a:fld>
            <a:endParaRPr lang="en-US" dirty="0"/>
          </a:p>
        </p:txBody>
      </p:sp>
    </p:spTree>
    <p:extLst>
      <p:ext uri="{BB962C8B-B14F-4D97-AF65-F5344CB8AC3E}">
        <p14:creationId xmlns:p14="http://schemas.microsoft.com/office/powerpoint/2010/main" val="332530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process: https://www.twdb.texas.gov/financial/applications/index.asp</a:t>
            </a:r>
          </a:p>
        </p:txBody>
      </p:sp>
      <p:sp>
        <p:nvSpPr>
          <p:cNvPr id="4" name="Slide Number Placeholder 3"/>
          <p:cNvSpPr>
            <a:spLocks noGrp="1"/>
          </p:cNvSpPr>
          <p:nvPr>
            <p:ph type="sldNum" sz="quarter" idx="5"/>
          </p:nvPr>
        </p:nvSpPr>
        <p:spPr/>
        <p:txBody>
          <a:bodyPr/>
          <a:lstStyle/>
          <a:p>
            <a:fld id="{940F82B4-2E28-4965-9563-5B6CFDF36B37}" type="slidenum">
              <a:rPr lang="en-US" smtClean="0"/>
              <a:t>7</a:t>
            </a:fld>
            <a:endParaRPr lang="en-US" dirty="0"/>
          </a:p>
        </p:txBody>
      </p:sp>
    </p:spTree>
    <p:extLst>
      <p:ext uri="{BB962C8B-B14F-4D97-AF65-F5344CB8AC3E}">
        <p14:creationId xmlns:p14="http://schemas.microsoft.com/office/powerpoint/2010/main" val="206831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Outlays: https://www.twdb.texas.gov/financial/outlay/index.asp</a:t>
            </a:r>
          </a:p>
          <a:p>
            <a:r>
              <a:rPr lang="en-US" dirty="0"/>
              <a:t>Email: outlays@twdb.texas.gov</a:t>
            </a:r>
          </a:p>
        </p:txBody>
      </p:sp>
      <p:sp>
        <p:nvSpPr>
          <p:cNvPr id="4" name="Slide Number Placeholder 3"/>
          <p:cNvSpPr>
            <a:spLocks noGrp="1"/>
          </p:cNvSpPr>
          <p:nvPr>
            <p:ph type="sldNum" sz="quarter" idx="5"/>
          </p:nvPr>
        </p:nvSpPr>
        <p:spPr/>
        <p:txBody>
          <a:bodyPr/>
          <a:lstStyle/>
          <a:p>
            <a:pPr defTabSz="483306">
              <a:defRPr/>
            </a:pPr>
            <a:fld id="{48F9AD1D-0B1E-4377-8E5D-5471AEA1FE83}" type="slidenum">
              <a:rPr lang="en-US">
                <a:solidFill>
                  <a:prstClr val="black"/>
                </a:solidFill>
                <a:latin typeface="Aptos" panose="02110004020202020204"/>
              </a:rPr>
              <a:pPr defTabSz="483306">
                <a:defRPr/>
              </a:pPr>
              <a:t>8</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38342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Financial Assistance Programs: https://www.twdb.texas.gov/financial/index.asp</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9E068D9-41B9-384E-B6B9-39D0810EFC4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721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0290"/>
            <a:ext cx="7772400" cy="1470025"/>
          </a:xfrm>
        </p:spPr>
        <p:txBody>
          <a:bodyPr/>
          <a:lstStyle>
            <a:lvl1pPr>
              <a:defRPr baseline="0">
                <a:solidFill>
                  <a:srgbClr val="007DB8"/>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845B8EB8-699C-C3BA-E87E-4BB2266C812D}"/>
              </a:ext>
            </a:extLst>
          </p:cNvPr>
          <p:cNvSpPr>
            <a:spLocks noGrp="1"/>
          </p:cNvSpPr>
          <p:nvPr>
            <p:ph type="sldNum" sz="quarter" idx="10"/>
          </p:nvPr>
        </p:nvSpPr>
        <p:spPr/>
        <p:txBody>
          <a:bodyPr/>
          <a:lstStyle>
            <a:lvl1pPr>
              <a:defRPr/>
            </a:lvl1pPr>
          </a:lstStyle>
          <a:p>
            <a:pPr>
              <a:defRPr/>
            </a:pPr>
            <a:fld id="{6976F9D7-AFA2-0A4B-9086-C3D5B14D70B7}" type="slidenum">
              <a:rPr lang="en-US"/>
              <a:pPr>
                <a:defRPr/>
              </a:pPr>
              <a:t>‹#›</a:t>
            </a:fld>
            <a:endParaRPr lang="en-US" dirty="0"/>
          </a:p>
        </p:txBody>
      </p:sp>
    </p:spTree>
    <p:extLst>
      <p:ext uri="{BB962C8B-B14F-4D97-AF65-F5344CB8AC3E}">
        <p14:creationId xmlns:p14="http://schemas.microsoft.com/office/powerpoint/2010/main" val="111281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395" y="4800600"/>
            <a:ext cx="8616636" cy="566738"/>
          </a:xfrm>
        </p:spPr>
        <p:txBody>
          <a:bodyPr anchor="b"/>
          <a:lstStyle>
            <a:lvl1pPr algn="l">
              <a:defRPr sz="1500" b="1">
                <a:solidFill>
                  <a:srgbClr val="007DB8"/>
                </a:solidFill>
              </a:defRPr>
            </a:lvl1pPr>
          </a:lstStyle>
          <a:p>
            <a:r>
              <a:rPr lang="en-US"/>
              <a:t>Click to edit Master title style</a:t>
            </a:r>
          </a:p>
        </p:txBody>
      </p:sp>
      <p:sp>
        <p:nvSpPr>
          <p:cNvPr id="3" name="Picture Placeholder 2"/>
          <p:cNvSpPr>
            <a:spLocks noGrp="1"/>
          </p:cNvSpPr>
          <p:nvPr>
            <p:ph type="pic" idx="1"/>
          </p:nvPr>
        </p:nvSpPr>
        <p:spPr>
          <a:xfrm>
            <a:off x="278395" y="353085"/>
            <a:ext cx="8616636" cy="4374490"/>
          </a:xfrm>
        </p:spPr>
        <p:txBody>
          <a:bodyPr/>
          <a:lstStyle>
            <a:lvl1pPr marL="0" indent="0">
              <a:buNone/>
              <a:defRPr sz="2400">
                <a:solidFill>
                  <a:srgbClr val="212427"/>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278395" y="5367339"/>
            <a:ext cx="8616636" cy="671323"/>
          </a:xfrm>
        </p:spPr>
        <p:txBody>
          <a:bodyPr/>
          <a:lstStyle>
            <a:lvl1pPr marL="0" indent="0">
              <a:buNone/>
              <a:defRPr sz="1050">
                <a:solidFill>
                  <a:srgbClr val="21242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25C318A-713C-E34F-BE3B-BC9114480D09}" type="slidenum">
              <a:rPr lang="en-US" smtClean="0"/>
              <a:t>‹#›</a:t>
            </a:fld>
            <a:endParaRPr lang="en-US" dirty="0"/>
          </a:p>
        </p:txBody>
      </p:sp>
    </p:spTree>
    <p:extLst>
      <p:ext uri="{BB962C8B-B14F-4D97-AF65-F5344CB8AC3E}">
        <p14:creationId xmlns:p14="http://schemas.microsoft.com/office/powerpoint/2010/main" val="17220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3531-AC2C-4C79-BFD5-C849E093B4D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4ACCF79-7D64-4AF7-BFD3-719D44B0A3DA}"/>
              </a:ext>
            </a:extLst>
          </p:cNvPr>
          <p:cNvSpPr>
            <a:spLocks noGrp="1"/>
          </p:cNvSpPr>
          <p:nvPr>
            <p:ph type="sldNum" sz="quarter" idx="10"/>
          </p:nvPr>
        </p:nvSpPr>
        <p:spPr/>
        <p:txBody>
          <a:bodyPr/>
          <a:lstStyle/>
          <a:p>
            <a:fld id="{E25C318A-713C-E34F-BE3B-BC9114480D09}" type="slidenum">
              <a:rPr lang="en-US" smtClean="0"/>
              <a:pPr/>
              <a:t>‹#›</a:t>
            </a:fld>
            <a:endParaRPr lang="en-US" dirty="0"/>
          </a:p>
        </p:txBody>
      </p:sp>
      <p:sp>
        <p:nvSpPr>
          <p:cNvPr id="4" name="Content Placeholder 2">
            <a:extLst>
              <a:ext uri="{FF2B5EF4-FFF2-40B4-BE49-F238E27FC236}">
                <a16:creationId xmlns:a16="http://schemas.microsoft.com/office/drawing/2014/main" id="{59135B8B-C26E-4DDA-BC87-7368364FFBFE}"/>
              </a:ext>
            </a:extLst>
          </p:cNvPr>
          <p:cNvSpPr>
            <a:spLocks noGrp="1"/>
          </p:cNvSpPr>
          <p:nvPr>
            <p:ph idx="1"/>
          </p:nvPr>
        </p:nvSpPr>
        <p:spPr>
          <a:xfrm>
            <a:off x="164856" y="1330999"/>
            <a:ext cx="8818445" cy="2842649"/>
          </a:xfrm>
        </p:spPr>
        <p:txBody>
          <a:bodyPr/>
          <a:lstStyle>
            <a:lvl1pPr marL="0" indent="0" algn="ctr">
              <a:buNone/>
              <a:defRPr/>
            </a:lvl1pPr>
          </a:lstStyle>
          <a:p>
            <a:pPr lvl="0"/>
            <a:r>
              <a:rPr lang="en-US"/>
              <a:t>Click to edit Master text styles</a:t>
            </a:r>
          </a:p>
        </p:txBody>
      </p:sp>
      <p:pic>
        <p:nvPicPr>
          <p:cNvPr id="13" name="Picture 12" descr="A logo of a camera&#10;&#10;Description automatically generated">
            <a:extLst>
              <a:ext uri="{FF2B5EF4-FFF2-40B4-BE49-F238E27FC236}">
                <a16:creationId xmlns:a16="http://schemas.microsoft.com/office/drawing/2014/main" id="{0231EF94-8F16-2C81-7979-8F06D4F960B1}"/>
              </a:ext>
            </a:extLst>
          </p:cNvPr>
          <p:cNvPicPr>
            <a:picLocks noChangeAspect="1"/>
          </p:cNvPicPr>
          <p:nvPr userDrawn="1"/>
        </p:nvPicPr>
        <p:blipFill rotWithShape="1">
          <a:blip r:embed="rId2"/>
          <a:srcRect t="34948"/>
          <a:stretch/>
        </p:blipFill>
        <p:spPr>
          <a:xfrm>
            <a:off x="2857500" y="4775200"/>
            <a:ext cx="3429000" cy="751802"/>
          </a:xfrm>
          <a:prstGeom prst="rect">
            <a:avLst/>
          </a:prstGeom>
        </p:spPr>
      </p:pic>
      <p:sp>
        <p:nvSpPr>
          <p:cNvPr id="5" name="TextBox 4">
            <a:extLst>
              <a:ext uri="{FF2B5EF4-FFF2-40B4-BE49-F238E27FC236}">
                <a16:creationId xmlns:a16="http://schemas.microsoft.com/office/drawing/2014/main" id="{28D902C1-3278-C26F-1D3D-AC00D1C0C55A}"/>
              </a:ext>
            </a:extLst>
          </p:cNvPr>
          <p:cNvSpPr txBox="1"/>
          <p:nvPr userDrawn="1"/>
        </p:nvSpPr>
        <p:spPr>
          <a:xfrm>
            <a:off x="2857500" y="4243591"/>
            <a:ext cx="3360420" cy="369332"/>
          </a:xfrm>
          <a:prstGeom prst="rect">
            <a:avLst/>
          </a:prstGeom>
          <a:noFill/>
        </p:spPr>
        <p:txBody>
          <a:bodyPr wrap="square" rtlCol="0">
            <a:spAutoFit/>
          </a:bodyPr>
          <a:lstStyle/>
          <a:p>
            <a:pPr algn="ctr"/>
            <a:r>
              <a:rPr lang="en-US" sz="1800" b="0" i="0" dirty="0">
                <a:latin typeface="Aptos" panose="020B0004020202020204" pitchFamily="34" charset="0"/>
              </a:rPr>
              <a:t>Stay connected:</a:t>
            </a:r>
          </a:p>
        </p:txBody>
      </p:sp>
    </p:spTree>
    <p:extLst>
      <p:ext uri="{BB962C8B-B14F-4D97-AF65-F5344CB8AC3E}">
        <p14:creationId xmlns:p14="http://schemas.microsoft.com/office/powerpoint/2010/main" val="287677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25C318A-713C-E34F-BE3B-BC9114480D09}" type="slidenum">
              <a:rPr lang="en-US" smtClean="0"/>
              <a:t>‹#›</a:t>
            </a:fld>
            <a:endParaRPr lang="en-US" dirty="0"/>
          </a:p>
        </p:txBody>
      </p:sp>
    </p:spTree>
    <p:extLst>
      <p:ext uri="{BB962C8B-B14F-4D97-AF65-F5344CB8AC3E}">
        <p14:creationId xmlns:p14="http://schemas.microsoft.com/office/powerpoint/2010/main" val="3517054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25C318A-713C-E34F-BE3B-BC9114480D09}" type="slidenum">
              <a:rPr lang="en-US" smtClean="0"/>
              <a:t>‹#›</a:t>
            </a:fld>
            <a:endParaRPr lang="en-US" dirty="0"/>
          </a:p>
        </p:txBody>
      </p:sp>
    </p:spTree>
    <p:extLst>
      <p:ext uri="{BB962C8B-B14F-4D97-AF65-F5344CB8AC3E}">
        <p14:creationId xmlns:p14="http://schemas.microsoft.com/office/powerpoint/2010/main" val="223888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212427"/>
                </a:solidFill>
              </a:defRPr>
            </a:lvl1pPr>
            <a:lvl2pPr>
              <a:defRPr>
                <a:solidFill>
                  <a:srgbClr val="212427"/>
                </a:solidFill>
              </a:defRPr>
            </a:lvl2pPr>
            <a:lvl3pPr>
              <a:defRPr>
                <a:solidFill>
                  <a:srgbClr val="212427"/>
                </a:solidFill>
              </a:defRPr>
            </a:lvl3pPr>
            <a:lvl4pPr>
              <a:defRPr>
                <a:solidFill>
                  <a:srgbClr val="212427"/>
                </a:solidFill>
              </a:defRPr>
            </a:lvl4pPr>
            <a:lvl5pPr>
              <a:defRPr>
                <a:solidFill>
                  <a:srgbClr val="21242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AC5ADCB-A292-DDC1-3764-F8C6C68C0F84}"/>
              </a:ext>
            </a:extLst>
          </p:cNvPr>
          <p:cNvSpPr>
            <a:spLocks noGrp="1"/>
          </p:cNvSpPr>
          <p:nvPr>
            <p:ph type="sldNum" sz="quarter" idx="10"/>
          </p:nvPr>
        </p:nvSpPr>
        <p:spPr/>
        <p:txBody>
          <a:bodyPr/>
          <a:lstStyle>
            <a:lvl1pPr>
              <a:defRPr/>
            </a:lvl1pPr>
          </a:lstStyle>
          <a:p>
            <a:pPr>
              <a:defRPr/>
            </a:pPr>
            <a:fld id="{5416B729-A5EF-0F43-8347-C630F3865EE8}" type="slidenum">
              <a:rPr lang="en-US"/>
              <a:pPr>
                <a:defRPr/>
              </a:pPr>
              <a:t>‹#›</a:t>
            </a:fld>
            <a:endParaRPr lang="en-US" dirty="0"/>
          </a:p>
        </p:txBody>
      </p:sp>
    </p:spTree>
    <p:extLst>
      <p:ext uri="{BB962C8B-B14F-4D97-AF65-F5344CB8AC3E}">
        <p14:creationId xmlns:p14="http://schemas.microsoft.com/office/powerpoint/2010/main" val="132879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773D556-5715-0EDE-BF2C-EDE5E320D8A6}"/>
              </a:ext>
            </a:extLst>
          </p:cNvPr>
          <p:cNvSpPr>
            <a:spLocks noGrp="1"/>
          </p:cNvSpPr>
          <p:nvPr>
            <p:ph type="sldNum" sz="quarter" idx="10"/>
          </p:nvPr>
        </p:nvSpPr>
        <p:spPr/>
        <p:txBody>
          <a:bodyPr/>
          <a:lstStyle>
            <a:lvl1pPr>
              <a:defRPr/>
            </a:lvl1pPr>
          </a:lstStyle>
          <a:p>
            <a:pPr>
              <a:defRPr/>
            </a:pPr>
            <a:fld id="{14AB9A65-84F9-1E4E-9C5F-730517BF1665}" type="slidenum">
              <a:rPr lang="en-US"/>
              <a:pPr>
                <a:defRPr/>
              </a:pPr>
              <a:t>‹#›</a:t>
            </a:fld>
            <a:endParaRPr lang="en-US" dirty="0"/>
          </a:p>
        </p:txBody>
      </p:sp>
    </p:spTree>
    <p:extLst>
      <p:ext uri="{BB962C8B-B14F-4D97-AF65-F5344CB8AC3E}">
        <p14:creationId xmlns:p14="http://schemas.microsoft.com/office/powerpoint/2010/main" val="196315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6523" y="4589374"/>
            <a:ext cx="8546123" cy="584532"/>
          </a:xfrm>
        </p:spPr>
        <p:txBody>
          <a:bodyPr anchor="b"/>
          <a:lstStyle>
            <a:lvl1pPr algn="l">
              <a:defRPr sz="2000" b="1">
                <a:solidFill>
                  <a:srgbClr val="007DB8"/>
                </a:solidFill>
              </a:defRPr>
            </a:lvl1pPr>
          </a:lstStyle>
          <a:p>
            <a:r>
              <a:rPr lang="en-US"/>
              <a:t>Click to edit Master title style</a:t>
            </a:r>
          </a:p>
        </p:txBody>
      </p:sp>
      <p:sp>
        <p:nvSpPr>
          <p:cNvPr id="3" name="Picture Placeholder 2"/>
          <p:cNvSpPr>
            <a:spLocks noGrp="1"/>
          </p:cNvSpPr>
          <p:nvPr>
            <p:ph type="pic" idx="1"/>
          </p:nvPr>
        </p:nvSpPr>
        <p:spPr>
          <a:xfrm>
            <a:off x="316523" y="290147"/>
            <a:ext cx="8546123" cy="424399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16523" y="5149740"/>
            <a:ext cx="8546123" cy="793862"/>
          </a:xfrm>
        </p:spPr>
        <p:txBody>
          <a:bodyPr/>
          <a:lstStyle>
            <a:lvl1pPr marL="0" indent="0">
              <a:buNone/>
              <a:defRPr sz="1400">
                <a:solidFill>
                  <a:srgbClr val="21242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D66DE13C-FB87-326C-B9E5-7BF034EE1371}"/>
              </a:ext>
            </a:extLst>
          </p:cNvPr>
          <p:cNvSpPr>
            <a:spLocks noGrp="1"/>
          </p:cNvSpPr>
          <p:nvPr>
            <p:ph type="sldNum" sz="quarter" idx="10"/>
          </p:nvPr>
        </p:nvSpPr>
        <p:spPr/>
        <p:txBody>
          <a:bodyPr/>
          <a:lstStyle>
            <a:lvl1pPr>
              <a:defRPr/>
            </a:lvl1pPr>
          </a:lstStyle>
          <a:p>
            <a:pPr>
              <a:defRPr/>
            </a:pPr>
            <a:fld id="{5364823E-DF1B-8E4F-AFAF-FC28F18626E7}" type="slidenum">
              <a:rPr lang="en-US"/>
              <a:pPr>
                <a:defRPr/>
              </a:pPr>
              <a:t>‹#›</a:t>
            </a:fld>
            <a:endParaRPr lang="en-US" dirty="0"/>
          </a:p>
        </p:txBody>
      </p:sp>
    </p:spTree>
    <p:extLst>
      <p:ext uri="{BB962C8B-B14F-4D97-AF65-F5344CB8AC3E}">
        <p14:creationId xmlns:p14="http://schemas.microsoft.com/office/powerpoint/2010/main" val="3487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3" name="Picture 3" descr="A logo of a camera&#10;&#10;Description automatically generated">
            <a:extLst>
              <a:ext uri="{FF2B5EF4-FFF2-40B4-BE49-F238E27FC236}">
                <a16:creationId xmlns:a16="http://schemas.microsoft.com/office/drawing/2014/main" id="{B6EAD6D6-8567-5194-0B43-2F79B5B9CC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527"/>
          <a:stretch/>
        </p:blipFill>
        <p:spPr bwMode="auto">
          <a:xfrm>
            <a:off x="2279650" y="4805679"/>
            <a:ext cx="4572000" cy="72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DB8"/>
                </a:solidFill>
              </a:defRPr>
            </a:lvl1pPr>
          </a:lstStyle>
          <a:p>
            <a:r>
              <a:rPr lang="en-US"/>
              <a:t>Click to edit Master title style</a:t>
            </a:r>
          </a:p>
        </p:txBody>
      </p:sp>
      <p:sp>
        <p:nvSpPr>
          <p:cNvPr id="4" name="Content Placeholder 2"/>
          <p:cNvSpPr>
            <a:spLocks noGrp="1"/>
          </p:cNvSpPr>
          <p:nvPr>
            <p:ph idx="1"/>
          </p:nvPr>
        </p:nvSpPr>
        <p:spPr>
          <a:xfrm>
            <a:off x="219808" y="1330999"/>
            <a:ext cx="8695592" cy="2731048"/>
          </a:xfrm>
        </p:spPr>
        <p:txBody>
          <a:bodyPr/>
          <a:lstStyle>
            <a:lvl1pPr marL="0" indent="0" algn="ctr">
              <a:buNone/>
              <a:defRPr>
                <a:solidFill>
                  <a:srgbClr val="212427"/>
                </a:solidFill>
              </a:defRPr>
            </a:lvl1pPr>
          </a:lstStyle>
          <a:p>
            <a:pPr lvl="0"/>
            <a:r>
              <a:rPr lang="en-US"/>
              <a:t>Click to edit Master text styles</a:t>
            </a:r>
          </a:p>
        </p:txBody>
      </p:sp>
      <p:sp>
        <p:nvSpPr>
          <p:cNvPr id="5" name="Slide Number Placeholder 2">
            <a:extLst>
              <a:ext uri="{FF2B5EF4-FFF2-40B4-BE49-F238E27FC236}">
                <a16:creationId xmlns:a16="http://schemas.microsoft.com/office/drawing/2014/main" id="{CD7538FE-5D94-208C-09F4-2ED3F9FDE064}"/>
              </a:ext>
            </a:extLst>
          </p:cNvPr>
          <p:cNvSpPr>
            <a:spLocks noGrp="1"/>
          </p:cNvSpPr>
          <p:nvPr>
            <p:ph type="sldNum" sz="quarter" idx="10"/>
          </p:nvPr>
        </p:nvSpPr>
        <p:spPr/>
        <p:txBody>
          <a:bodyPr/>
          <a:lstStyle>
            <a:lvl1pPr>
              <a:defRPr/>
            </a:lvl1pPr>
          </a:lstStyle>
          <a:p>
            <a:pPr>
              <a:defRPr/>
            </a:pPr>
            <a:fld id="{AEC4DD05-60B8-B848-BE27-0E00A4F79810}" type="slidenum">
              <a:rPr lang="en-US"/>
              <a:pPr>
                <a:defRPr/>
              </a:pPr>
              <a:t>‹#›</a:t>
            </a:fld>
            <a:endParaRPr lang="en-US" dirty="0"/>
          </a:p>
        </p:txBody>
      </p:sp>
      <p:sp>
        <p:nvSpPr>
          <p:cNvPr id="6" name="TextBox 5">
            <a:extLst>
              <a:ext uri="{FF2B5EF4-FFF2-40B4-BE49-F238E27FC236}">
                <a16:creationId xmlns:a16="http://schemas.microsoft.com/office/drawing/2014/main" id="{9DAD47C5-B0CB-D20A-6C20-9C9781D806E0}"/>
              </a:ext>
            </a:extLst>
          </p:cNvPr>
          <p:cNvSpPr txBox="1"/>
          <p:nvPr userDrawn="1"/>
        </p:nvSpPr>
        <p:spPr>
          <a:xfrm>
            <a:off x="2279650" y="4203030"/>
            <a:ext cx="4572000" cy="46166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2400" dirty="0"/>
              <a:t>Stay connected:</a:t>
            </a:r>
          </a:p>
        </p:txBody>
      </p:sp>
    </p:spTree>
    <p:extLst>
      <p:ext uri="{BB962C8B-B14F-4D97-AF65-F5344CB8AC3E}">
        <p14:creationId xmlns:p14="http://schemas.microsoft.com/office/powerpoint/2010/main" val="207393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4F4E04-713A-477F-BCEC-42A298AC2AE0}"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2/2/2025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1DF13E-DD11-4D08-B69C-4210A89B59F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976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40290"/>
            <a:ext cx="7772400" cy="1470025"/>
          </a:xfrm>
        </p:spPr>
        <p:txBody>
          <a:bodyPr/>
          <a:lstStyle>
            <a:lvl1pPr>
              <a:defRPr baseline="0"/>
            </a:lvl1pPr>
          </a:lstStyle>
          <a:p>
            <a:r>
              <a:rPr lang="en-US"/>
              <a:t>1. Section Heading Slide</a:t>
            </a:r>
            <a:br>
              <a:rPr lang="en-US"/>
            </a:br>
            <a:r>
              <a:rPr lang="en-US"/>
              <a:t>One or Two Lines, Leading Caps</a:t>
            </a:r>
          </a:p>
        </p:txBody>
      </p:sp>
      <p:sp>
        <p:nvSpPr>
          <p:cNvPr id="6" name="Slide Number Placeholder 5"/>
          <p:cNvSpPr>
            <a:spLocks noGrp="1"/>
          </p:cNvSpPr>
          <p:nvPr>
            <p:ph type="sldNum" sz="quarter" idx="12"/>
          </p:nvPr>
        </p:nvSpPr>
        <p:spPr/>
        <p:txBody>
          <a:bodyPr/>
          <a:lstStyle>
            <a:lvl1pPr>
              <a:defRPr>
                <a:solidFill>
                  <a:srgbClr val="295E92"/>
                </a:solidFill>
              </a:defRPr>
            </a:lvl1pPr>
          </a:lstStyle>
          <a:p>
            <a:fld id="{E25C318A-713C-E34F-BE3B-BC9114480D09}" type="slidenum">
              <a:rPr lang="en-US" smtClean="0"/>
              <a:pPr/>
              <a:t>‹#›</a:t>
            </a:fld>
            <a:endParaRPr lang="en-US" dirty="0"/>
          </a:p>
        </p:txBody>
      </p:sp>
    </p:spTree>
    <p:extLst>
      <p:ext uri="{BB962C8B-B14F-4D97-AF65-F5344CB8AC3E}">
        <p14:creationId xmlns:p14="http://schemas.microsoft.com/office/powerpoint/2010/main" val="39371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25C318A-713C-E34F-BE3B-BC9114480D09}" type="slidenum">
              <a:rPr lang="en-US" smtClean="0"/>
              <a:t>‹#›</a:t>
            </a:fld>
            <a:endParaRPr lang="en-US" dirty="0"/>
          </a:p>
        </p:txBody>
      </p:sp>
    </p:spTree>
    <p:extLst>
      <p:ext uri="{BB962C8B-B14F-4D97-AF65-F5344CB8AC3E}">
        <p14:creationId xmlns:p14="http://schemas.microsoft.com/office/powerpoint/2010/main" val="193405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5C318A-713C-E34F-BE3B-BC9114480D09}" type="slidenum">
              <a:rPr lang="en-US" smtClean="0"/>
              <a:t>‹#›</a:t>
            </a:fld>
            <a:endParaRPr lang="en-US" dirty="0"/>
          </a:p>
        </p:txBody>
      </p:sp>
    </p:spTree>
    <p:extLst>
      <p:ext uri="{BB962C8B-B14F-4D97-AF65-F5344CB8AC3E}">
        <p14:creationId xmlns:p14="http://schemas.microsoft.com/office/powerpoint/2010/main" val="33518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jpe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C01E02-202F-BC8A-76C6-8B2D7D7D7AD7}"/>
              </a:ext>
            </a:extLst>
          </p:cNvPr>
          <p:cNvSpPr>
            <a:spLocks noGrp="1" noChangeArrowheads="1"/>
          </p:cNvSpPr>
          <p:nvPr>
            <p:ph type="title"/>
          </p:nvPr>
        </p:nvSpPr>
        <p:spPr bwMode="auto">
          <a:xfrm>
            <a:off x="219075" y="201613"/>
            <a:ext cx="869632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55324EF-DE0A-3FCA-1E6B-A766BBD7E1A5}"/>
              </a:ext>
            </a:extLst>
          </p:cNvPr>
          <p:cNvSpPr>
            <a:spLocks noGrp="1" noChangeArrowheads="1"/>
          </p:cNvSpPr>
          <p:nvPr>
            <p:ph type="body" idx="1"/>
          </p:nvPr>
        </p:nvSpPr>
        <p:spPr bwMode="auto">
          <a:xfrm>
            <a:off x="219075" y="1330325"/>
            <a:ext cx="869632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D81E525E-30B6-3D9D-F16F-A27CE0126125}"/>
              </a:ext>
            </a:extLst>
          </p:cNvPr>
          <p:cNvSpPr>
            <a:spLocks noGrp="1"/>
          </p:cNvSpPr>
          <p:nvPr>
            <p:ph type="sldNum" sz="quarter" idx="4"/>
          </p:nvPr>
        </p:nvSpPr>
        <p:spPr>
          <a:xfrm>
            <a:off x="7148513" y="6396673"/>
            <a:ext cx="1862137" cy="317500"/>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rgbClr val="007DB8"/>
                </a:solidFill>
                <a:latin typeface="Aptos" panose="020B0004020202020204" pitchFamily="34" charset="0"/>
              </a:defRPr>
            </a:lvl1pPr>
          </a:lstStyle>
          <a:p>
            <a:pPr>
              <a:defRPr/>
            </a:pPr>
            <a:fld id="{582A07A3-0104-BF4F-B6B8-575BB1321026}" type="slidenum">
              <a:rPr lang="en-US" smtClean="0"/>
              <a:pPr>
                <a:defRPr/>
              </a:pPr>
              <a:t>‹#›</a:t>
            </a:fld>
            <a:endParaRPr lang="en-US" dirty="0"/>
          </a:p>
        </p:txBody>
      </p:sp>
      <p:pic>
        <p:nvPicPr>
          <p:cNvPr id="1029" name="Picture 8">
            <a:extLst>
              <a:ext uri="{FF2B5EF4-FFF2-40B4-BE49-F238E27FC236}">
                <a16:creationId xmlns:a16="http://schemas.microsoft.com/office/drawing/2014/main" id="{B388C6C2-1A52-66FE-5304-D077AB7428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143625"/>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A logo with text overlay&#10;&#10;Description automatically generated">
            <a:extLst>
              <a:ext uri="{FF2B5EF4-FFF2-40B4-BE49-F238E27FC236}">
                <a16:creationId xmlns:a16="http://schemas.microsoft.com/office/drawing/2014/main" id="{9D2DC7D9-6548-F673-8A5F-C549595DEE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625" y="6324600"/>
            <a:ext cx="1273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74459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31" r:id="rId6"/>
  </p:sldLayoutIdLst>
  <p:hf hdr="0" ftr="0" dt="0"/>
  <p:txStyles>
    <p:titleStyle>
      <a:lvl1pPr algn="ctr" defTabSz="457200" rtl="0" eaLnBrk="1" fontAlgn="base" hangingPunct="1">
        <a:spcBef>
          <a:spcPct val="0"/>
        </a:spcBef>
        <a:spcAft>
          <a:spcPct val="0"/>
        </a:spcAft>
        <a:defRPr sz="4400" b="0" i="0" kern="1200">
          <a:solidFill>
            <a:srgbClr val="007DB8"/>
          </a:solidFill>
          <a:latin typeface="Aptos" panose="020B0004020202020204" pitchFamily="34" charset="0"/>
          <a:ea typeface="+mj-ea"/>
          <a:cs typeface="+mj-cs"/>
        </a:defRPr>
      </a:lvl1pPr>
      <a:lvl2pPr algn="ctr" defTabSz="457200" rtl="0" eaLnBrk="1" fontAlgn="base" hangingPunct="1">
        <a:spcBef>
          <a:spcPct val="0"/>
        </a:spcBef>
        <a:spcAft>
          <a:spcPct val="0"/>
        </a:spcAft>
        <a:defRPr sz="4400">
          <a:solidFill>
            <a:srgbClr val="007DB8"/>
          </a:solidFill>
          <a:latin typeface="Arial" panose="020B0604020202020204" pitchFamily="34" charset="0"/>
        </a:defRPr>
      </a:lvl2pPr>
      <a:lvl3pPr algn="ctr" defTabSz="457200" rtl="0" eaLnBrk="1" fontAlgn="base" hangingPunct="1">
        <a:spcBef>
          <a:spcPct val="0"/>
        </a:spcBef>
        <a:spcAft>
          <a:spcPct val="0"/>
        </a:spcAft>
        <a:defRPr sz="4400">
          <a:solidFill>
            <a:srgbClr val="007DB8"/>
          </a:solidFill>
          <a:latin typeface="Arial" panose="020B0604020202020204" pitchFamily="34" charset="0"/>
        </a:defRPr>
      </a:lvl3pPr>
      <a:lvl4pPr algn="ctr" defTabSz="457200" rtl="0" eaLnBrk="1" fontAlgn="base" hangingPunct="1">
        <a:spcBef>
          <a:spcPct val="0"/>
        </a:spcBef>
        <a:spcAft>
          <a:spcPct val="0"/>
        </a:spcAft>
        <a:defRPr sz="4400">
          <a:solidFill>
            <a:srgbClr val="007DB8"/>
          </a:solidFill>
          <a:latin typeface="Arial" panose="020B0604020202020204" pitchFamily="34" charset="0"/>
        </a:defRPr>
      </a:lvl4pPr>
      <a:lvl5pPr algn="ctr" defTabSz="457200" rtl="0" eaLnBrk="1" fontAlgn="base" hangingPunct="1">
        <a:spcBef>
          <a:spcPct val="0"/>
        </a:spcBef>
        <a:spcAft>
          <a:spcPct val="0"/>
        </a:spcAft>
        <a:defRPr sz="4400">
          <a:solidFill>
            <a:srgbClr val="007DB8"/>
          </a:solidFill>
          <a:latin typeface="Arial" panose="020B0604020202020204" pitchFamily="34" charset="0"/>
        </a:defRPr>
      </a:lvl5pPr>
      <a:lvl6pPr marL="457200" algn="ctr" defTabSz="457200" rtl="0" eaLnBrk="1" fontAlgn="base" hangingPunct="1">
        <a:spcBef>
          <a:spcPct val="0"/>
        </a:spcBef>
        <a:spcAft>
          <a:spcPct val="0"/>
        </a:spcAft>
        <a:defRPr sz="4400">
          <a:solidFill>
            <a:srgbClr val="007DB8"/>
          </a:solidFill>
          <a:latin typeface="Arial" panose="020B0604020202020204" pitchFamily="34" charset="0"/>
        </a:defRPr>
      </a:lvl6pPr>
      <a:lvl7pPr marL="914400" algn="ctr" defTabSz="457200" rtl="0" eaLnBrk="1" fontAlgn="base" hangingPunct="1">
        <a:spcBef>
          <a:spcPct val="0"/>
        </a:spcBef>
        <a:spcAft>
          <a:spcPct val="0"/>
        </a:spcAft>
        <a:defRPr sz="4400">
          <a:solidFill>
            <a:srgbClr val="007DB8"/>
          </a:solidFill>
          <a:latin typeface="Arial" panose="020B0604020202020204" pitchFamily="34" charset="0"/>
        </a:defRPr>
      </a:lvl7pPr>
      <a:lvl8pPr marL="1371600" algn="ctr" defTabSz="457200" rtl="0" eaLnBrk="1" fontAlgn="base" hangingPunct="1">
        <a:spcBef>
          <a:spcPct val="0"/>
        </a:spcBef>
        <a:spcAft>
          <a:spcPct val="0"/>
        </a:spcAft>
        <a:defRPr sz="4400">
          <a:solidFill>
            <a:srgbClr val="007DB8"/>
          </a:solidFill>
          <a:latin typeface="Arial" panose="020B0604020202020204" pitchFamily="34" charset="0"/>
        </a:defRPr>
      </a:lvl8pPr>
      <a:lvl9pPr marL="1828800" algn="ctr" defTabSz="457200" rtl="0" eaLnBrk="1" fontAlgn="base" hangingPunct="1">
        <a:spcBef>
          <a:spcPct val="0"/>
        </a:spcBef>
        <a:spcAft>
          <a:spcPct val="0"/>
        </a:spcAft>
        <a:defRPr sz="4400">
          <a:solidFill>
            <a:srgbClr val="007DB8"/>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b="0" i="0" kern="1200">
          <a:solidFill>
            <a:srgbClr val="212427"/>
          </a:solidFill>
          <a:latin typeface="Aptos" panose="020B0004020202020204" pitchFamily="34" charset="0"/>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b="0" i="0" kern="1200">
          <a:solidFill>
            <a:srgbClr val="212427"/>
          </a:solidFill>
          <a:latin typeface="Aptos" panose="020B0004020202020204" pitchFamily="34" charset="0"/>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b="0" i="0" kern="1200">
          <a:solidFill>
            <a:srgbClr val="212427"/>
          </a:solidFill>
          <a:latin typeface="Aptos" panose="020B0004020202020204" pitchFamily="34" charset="0"/>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b="0" i="0" kern="1200">
          <a:solidFill>
            <a:srgbClr val="212427"/>
          </a:solidFill>
          <a:latin typeface="Aptos" panose="020B0004020202020204" pitchFamily="34" charset="0"/>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b="0" i="0" kern="1200">
          <a:solidFill>
            <a:srgbClr val="212427"/>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6173" y="201373"/>
            <a:ext cx="8827128" cy="9098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6173" y="1331000"/>
            <a:ext cx="8827128" cy="46523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216768" y="6453668"/>
            <a:ext cx="1862228" cy="227465"/>
          </a:xfrm>
          <a:prstGeom prst="rect">
            <a:avLst/>
          </a:prstGeom>
        </p:spPr>
        <p:txBody>
          <a:bodyPr vert="horz" lIns="91440" tIns="45720" rIns="91440" bIns="45720" rtlCol="0" anchor="ctr"/>
          <a:lstStyle>
            <a:lvl1pPr algn="r">
              <a:defRPr sz="900" b="0" i="0">
                <a:solidFill>
                  <a:srgbClr val="007DB8"/>
                </a:solidFill>
                <a:latin typeface="Aptos" panose="020B0004020202020204" pitchFamily="34" charset="0"/>
              </a:defRPr>
            </a:lvl1pPr>
          </a:lstStyle>
          <a:p>
            <a:fld id="{E25C318A-713C-E34F-BE3B-BC9114480D09}" type="slidenum">
              <a:rPr lang="en-US" smtClean="0"/>
              <a:pPr/>
              <a:t>‹#›</a:t>
            </a:fld>
            <a:endParaRPr lang="en-US" dirty="0"/>
          </a:p>
        </p:txBody>
      </p:sp>
      <p:pic>
        <p:nvPicPr>
          <p:cNvPr id="5" name="Picture 8">
            <a:extLst>
              <a:ext uri="{FF2B5EF4-FFF2-40B4-BE49-F238E27FC236}">
                <a16:creationId xmlns:a16="http://schemas.microsoft.com/office/drawing/2014/main" id="{98392A2E-00CB-DB62-A8B7-CD7E77A26F2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143625"/>
            <a:ext cx="9144000" cy="8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logo with text overlay&#10;&#10;Description automatically generated">
            <a:extLst>
              <a:ext uri="{FF2B5EF4-FFF2-40B4-BE49-F238E27FC236}">
                <a16:creationId xmlns:a16="http://schemas.microsoft.com/office/drawing/2014/main" id="{FD4AEBD5-F87B-545D-7223-07AAE068E0D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6219" y="6324600"/>
            <a:ext cx="95488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206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hf hdr="0" ftr="0" dt="0"/>
  <p:txStyles>
    <p:titleStyle>
      <a:lvl1pPr algn="ctr" defTabSz="342900" rtl="0" eaLnBrk="1" latinLnBrk="0" hangingPunct="1">
        <a:spcBef>
          <a:spcPct val="0"/>
        </a:spcBef>
        <a:buNone/>
        <a:defRPr sz="3300" b="0" i="0" kern="1200">
          <a:solidFill>
            <a:srgbClr val="007DB8"/>
          </a:solidFill>
          <a:latin typeface="Aptos" panose="020B0004020202020204" pitchFamily="34" charset="0"/>
          <a:ea typeface="+mj-ea"/>
          <a:cs typeface="+mj-cs"/>
        </a:defRPr>
      </a:lvl1pPr>
    </p:titleStyle>
    <p:bodyStyle>
      <a:lvl1pPr marL="257175" indent="-257175" algn="l" defTabSz="342900" rtl="0" eaLnBrk="1" latinLnBrk="0" hangingPunct="1">
        <a:spcBef>
          <a:spcPct val="20000"/>
        </a:spcBef>
        <a:buFont typeface="Arial"/>
        <a:buChar char="•"/>
        <a:defRPr sz="2400" b="0" i="0" kern="1200">
          <a:solidFill>
            <a:srgbClr val="212427"/>
          </a:solidFill>
          <a:latin typeface="Aptos" panose="020B0004020202020204" pitchFamily="34" charset="0"/>
          <a:ea typeface="+mn-ea"/>
          <a:cs typeface="+mn-cs"/>
        </a:defRPr>
      </a:lvl1pPr>
      <a:lvl2pPr marL="557213" indent="-214313" algn="l" defTabSz="342900" rtl="0" eaLnBrk="1" latinLnBrk="0" hangingPunct="1">
        <a:spcBef>
          <a:spcPct val="20000"/>
        </a:spcBef>
        <a:buFont typeface="Arial"/>
        <a:buChar char="–"/>
        <a:defRPr sz="2100" b="0" i="0" kern="1200">
          <a:solidFill>
            <a:srgbClr val="212427"/>
          </a:solidFill>
          <a:latin typeface="Aptos" panose="020B0004020202020204" pitchFamily="34" charset="0"/>
          <a:ea typeface="+mn-ea"/>
          <a:cs typeface="+mn-cs"/>
        </a:defRPr>
      </a:lvl2pPr>
      <a:lvl3pPr marL="857250" indent="-171450" algn="l" defTabSz="342900" rtl="0" eaLnBrk="1" latinLnBrk="0" hangingPunct="1">
        <a:spcBef>
          <a:spcPct val="20000"/>
        </a:spcBef>
        <a:buFont typeface="Arial"/>
        <a:buChar char="•"/>
        <a:defRPr sz="1800" b="0" i="0" kern="1200">
          <a:solidFill>
            <a:srgbClr val="212427"/>
          </a:solidFill>
          <a:latin typeface="Aptos" panose="020B0004020202020204" pitchFamily="34" charset="0"/>
          <a:ea typeface="+mn-ea"/>
          <a:cs typeface="+mn-cs"/>
        </a:defRPr>
      </a:lvl3pPr>
      <a:lvl4pPr marL="1200150" indent="-171450" algn="l" defTabSz="342900" rtl="0" eaLnBrk="1" latinLnBrk="0" hangingPunct="1">
        <a:spcBef>
          <a:spcPct val="20000"/>
        </a:spcBef>
        <a:buFont typeface="Arial"/>
        <a:buChar char="–"/>
        <a:defRPr sz="1500" b="0" i="0" kern="1200">
          <a:solidFill>
            <a:srgbClr val="212427"/>
          </a:solidFill>
          <a:latin typeface="Aptos" panose="020B0004020202020204" pitchFamily="34" charset="0"/>
          <a:ea typeface="+mn-ea"/>
          <a:cs typeface="+mn-cs"/>
        </a:defRPr>
      </a:lvl4pPr>
      <a:lvl5pPr marL="1543050" indent="-171450" algn="l" defTabSz="342900" rtl="0" eaLnBrk="1" latinLnBrk="0" hangingPunct="1">
        <a:spcBef>
          <a:spcPct val="20000"/>
        </a:spcBef>
        <a:buFont typeface="Arial"/>
        <a:buChar char="»"/>
        <a:defRPr sz="1500" b="0" i="0" kern="1200">
          <a:solidFill>
            <a:srgbClr val="212427"/>
          </a:solidFill>
          <a:latin typeface="Aptos" panose="020B00040202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2022.texasstatewaterplan.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twdb.texas.gov/financial/programs/swift/index.a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twdb.texas.gov/financial/programs/FIF/index.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twdb.texas.gov/financial/programs/twdf/index.a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wdb.texas.gov/financial/programs/cwsrf/index.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wdb.texas.gov/financial/programs/dwsrf/index.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twdb.texas.gov/financial/programs/ec/index.as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twdb.texas.gov/financial/programs/Lead-SLR/index.as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mailto:cwsrf@twdb.texas.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dwsrf@twdb.texas.gov" TargetMode="External"/><Relationship Id="rId5" Type="http://schemas.openxmlformats.org/officeDocument/2006/relationships/hyperlink" Target="mailto:scott.galaway@twdb.texas.gov" TargetMode="External"/><Relationship Id="rId4" Type="http://schemas.openxmlformats.org/officeDocument/2006/relationships/hyperlink" Target="mailto:Financial_Assistance@twdb.texas.gov"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twdb.texas.gov/financial/programs/twf/index.asp" TargetMode="External"/><Relationship Id="rId3" Type="http://schemas.openxmlformats.org/officeDocument/2006/relationships/hyperlink" Target="https://www.twdb.texas.gov/financial/index.asp" TargetMode="External"/><Relationship Id="rId7" Type="http://schemas.openxmlformats.org/officeDocument/2006/relationships/hyperlink" Target="http://www.twdb.texas.gov/financial/programs/DWSRF/index.as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twdb.texas.gov/financial/programs/CWSRF/index.asp" TargetMode="External"/><Relationship Id="rId5" Type="http://schemas.openxmlformats.org/officeDocument/2006/relationships/hyperlink" Target="https://www.twdb.texas.gov/financial/instructions/index.asp" TargetMode="External"/><Relationship Id="rId4" Type="http://schemas.openxmlformats.org/officeDocument/2006/relationships/hyperlink" Target="https://www.twdb.texas.gov/financial/applications/faq.as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twdb.texas.gov/waterplanning/index.as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twdb.texas.gov/newsmedia/signup.asp" TargetMode="External"/><Relationship Id="rId4" Type="http://schemas.openxmlformats.org/officeDocument/2006/relationships/hyperlink" Target="https://www.twdb.texas.gov/flood/index.as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twdb.texas.gov/financial/index.asp"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mailto:financial_assistance@twdb.texa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E9B1-57B0-FB12-8A8C-D616AFC80CFC}"/>
              </a:ext>
            </a:extLst>
          </p:cNvPr>
          <p:cNvSpPr>
            <a:spLocks noGrp="1"/>
          </p:cNvSpPr>
          <p:nvPr>
            <p:ph type="title"/>
          </p:nvPr>
        </p:nvSpPr>
        <p:spPr/>
        <p:txBody>
          <a:bodyPr/>
          <a:lstStyle/>
          <a:p>
            <a:r>
              <a:rPr lang="en-US" dirty="0"/>
              <a:t>Texas Water Development Board</a:t>
            </a:r>
          </a:p>
        </p:txBody>
      </p:sp>
      <p:sp>
        <p:nvSpPr>
          <p:cNvPr id="4" name="Slide Number Placeholder 3">
            <a:extLst>
              <a:ext uri="{FF2B5EF4-FFF2-40B4-BE49-F238E27FC236}">
                <a16:creationId xmlns:a16="http://schemas.microsoft.com/office/drawing/2014/main" id="{F0B5654D-FE2A-2295-D7FD-F62C45A8520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6" name="object 4">
            <a:extLst>
              <a:ext uri="{FF2B5EF4-FFF2-40B4-BE49-F238E27FC236}">
                <a16:creationId xmlns:a16="http://schemas.microsoft.com/office/drawing/2014/main" id="{6EDB888E-8F3B-16E1-54A9-7A569AEA5103}"/>
              </a:ext>
            </a:extLst>
          </p:cNvPr>
          <p:cNvSpPr txBox="1"/>
          <p:nvPr/>
        </p:nvSpPr>
        <p:spPr>
          <a:xfrm>
            <a:off x="0" y="1444394"/>
            <a:ext cx="8915400" cy="3212192"/>
          </a:xfrm>
          <a:prstGeom prst="rect">
            <a:avLst/>
          </a:prstGeom>
        </p:spPr>
        <p:txBody>
          <a:bodyPr vert="horz" wrap="square" lIns="0" tIns="11206" rIns="0" bIns="0" rtlCol="0" anchor="t">
            <a:spAutoFit/>
          </a:bodyPr>
          <a:lstStyle/>
          <a:p>
            <a:pPr marL="10795" marR="0" lvl="0" indent="0" algn="ctr" defTabSz="457200" rtl="0" eaLnBrk="1" fontAlgn="auto" latinLnBrk="0" hangingPunct="1">
              <a:lnSpc>
                <a:spcPct val="100000"/>
              </a:lnSpc>
              <a:spcBef>
                <a:spcPts val="4"/>
              </a:spcBef>
              <a:spcAft>
                <a:spcPts val="0"/>
              </a:spcAft>
              <a:buClrTx/>
              <a:buSzTx/>
              <a:buFontTx/>
              <a:buNone/>
              <a:tabLst/>
              <a:defRPr/>
            </a:pPr>
            <a:r>
              <a:rPr lang="en-US" sz="2400" b="1" i="0" dirty="0">
                <a:solidFill>
                  <a:srgbClr val="242424"/>
                </a:solidFill>
                <a:effectLst/>
                <a:latin typeface="Aptos" panose="020B0004020202020204" pitchFamily="34" charset="0"/>
              </a:rPr>
              <a:t>Financial Assistance Programs</a:t>
            </a:r>
          </a:p>
          <a:p>
            <a:pPr marL="10795" marR="0" lvl="0" indent="0" algn="ctr" defTabSz="457200" rtl="0" eaLnBrk="1" fontAlgn="auto" latinLnBrk="0" hangingPunct="1">
              <a:lnSpc>
                <a:spcPct val="100000"/>
              </a:lnSpc>
              <a:spcBef>
                <a:spcPts val="4"/>
              </a:spcBef>
              <a:spcAft>
                <a:spcPts val="0"/>
              </a:spcAft>
              <a:buClrTx/>
              <a:buSzTx/>
              <a:buFontTx/>
              <a:buNone/>
              <a:tabLst/>
              <a:defRPr/>
            </a:pPr>
            <a:r>
              <a:rPr lang="en-US" sz="2400" dirty="0">
                <a:solidFill>
                  <a:srgbClr val="242424"/>
                </a:solidFill>
                <a:latin typeface="Aptos" panose="020B0004020202020204" pitchFamily="34" charset="0"/>
              </a:rPr>
              <a:t>Presented to:</a:t>
            </a:r>
          </a:p>
          <a:p>
            <a:pPr marL="10795" marR="0" lvl="0" indent="0" algn="ctr" defTabSz="457200" rtl="0" eaLnBrk="1" fontAlgn="auto" latinLnBrk="0" hangingPunct="1">
              <a:lnSpc>
                <a:spcPct val="100000"/>
              </a:lnSpc>
              <a:spcBef>
                <a:spcPts val="4"/>
              </a:spcBef>
              <a:spcAft>
                <a:spcPts val="0"/>
              </a:spcAft>
              <a:buClrTx/>
              <a:buSzTx/>
              <a:buFontTx/>
              <a:buNone/>
              <a:tabLst/>
              <a:defRPr/>
            </a:pPr>
            <a:endParaRPr lang="en-US" sz="2400" dirty="0">
              <a:solidFill>
                <a:srgbClr val="242424"/>
              </a:solidFill>
              <a:latin typeface="Aptos" panose="020B0004020202020204" pitchFamily="34" charset="0"/>
            </a:endParaRPr>
          </a:p>
          <a:p>
            <a:pPr marL="10795" marR="0" lvl="0" indent="0" algn="ctr" defTabSz="457200" rtl="0" eaLnBrk="1" fontAlgn="auto" latinLnBrk="0" hangingPunct="1">
              <a:lnSpc>
                <a:spcPct val="100000"/>
              </a:lnSpc>
              <a:spcBef>
                <a:spcPts val="4"/>
              </a:spcBef>
              <a:spcAft>
                <a:spcPts val="0"/>
              </a:spcAft>
              <a:buClrTx/>
              <a:buSzTx/>
              <a:buFontTx/>
              <a:buNone/>
              <a:tabLst/>
              <a:defRPr/>
            </a:pPr>
            <a:r>
              <a:rPr lang="en-US" sz="2400" dirty="0">
                <a:solidFill>
                  <a:srgbClr val="242424"/>
                </a:solidFill>
                <a:latin typeface="Aptos" panose="020B0004020202020204" pitchFamily="34" charset="0"/>
              </a:rPr>
              <a:t> Texas Association of Regional Councils</a:t>
            </a:r>
          </a:p>
          <a:p>
            <a:pPr marL="10795" marR="0" lvl="0" indent="0" algn="ctr" defTabSz="457200" rtl="0" eaLnBrk="1" fontAlgn="auto" latinLnBrk="0" hangingPunct="1">
              <a:lnSpc>
                <a:spcPct val="100000"/>
              </a:lnSpc>
              <a:spcBef>
                <a:spcPts val="4"/>
              </a:spcBef>
              <a:spcAft>
                <a:spcPts val="0"/>
              </a:spcAft>
              <a:buClrTx/>
              <a:buSzTx/>
              <a:buFontTx/>
              <a:buNone/>
              <a:tabLst/>
              <a:defRPr/>
            </a:pPr>
            <a:endParaRPr lang="en-US" sz="2000" dirty="0">
              <a:solidFill>
                <a:srgbClr val="242424"/>
              </a:solidFill>
              <a:latin typeface="Aptos" panose="020B0004020202020204" pitchFamily="34" charset="0"/>
            </a:endParaRPr>
          </a:p>
          <a:p>
            <a:pPr marL="10795" marR="0" lvl="0" indent="0" algn="ctr" defTabSz="457200" rtl="0" eaLnBrk="1" fontAlgn="auto" latinLnBrk="0" hangingPunct="1">
              <a:lnSpc>
                <a:spcPct val="100000"/>
              </a:lnSpc>
              <a:spcBef>
                <a:spcPts val="4"/>
              </a:spcBef>
              <a:spcAft>
                <a:spcPts val="0"/>
              </a:spcAft>
              <a:buClrTx/>
              <a:buSzTx/>
              <a:buFontTx/>
              <a:buNone/>
              <a:tabLst/>
              <a:defRPr/>
            </a:pPr>
            <a:r>
              <a:rPr lang="en-US" sz="2200" dirty="0">
                <a:solidFill>
                  <a:srgbClr val="242424"/>
                </a:solidFill>
                <a:latin typeface="Aptos" panose="020B0004020202020204" pitchFamily="34" charset="0"/>
              </a:rPr>
              <a:t>Community &amp; Economic Development Staff Association Training &amp; Meeting</a:t>
            </a:r>
          </a:p>
          <a:p>
            <a:pPr marL="10795" marR="0" lvl="0" indent="0" algn="ctr" defTabSz="457200" rtl="0" eaLnBrk="1" fontAlgn="auto" latinLnBrk="0" hangingPunct="1">
              <a:lnSpc>
                <a:spcPct val="100000"/>
              </a:lnSpc>
              <a:spcBef>
                <a:spcPts val="4"/>
              </a:spcBef>
              <a:spcAft>
                <a:spcPts val="0"/>
              </a:spcAft>
              <a:buClrTx/>
              <a:buSzTx/>
              <a:buFontTx/>
              <a:buNone/>
              <a:tabLst/>
              <a:defRPr/>
            </a:pPr>
            <a:endParaRPr lang="en-US" sz="2200" dirty="0">
              <a:solidFill>
                <a:srgbClr val="242424"/>
              </a:solidFill>
              <a:latin typeface="Aptos" panose="020B0004020202020204" pitchFamily="34" charset="0"/>
            </a:endParaRPr>
          </a:p>
          <a:p>
            <a:pPr marL="10795" marR="0" lvl="0" indent="0" algn="ctr" defTabSz="457200" rtl="0" eaLnBrk="1" fontAlgn="auto" latinLnBrk="0" hangingPunct="1">
              <a:lnSpc>
                <a:spcPct val="100000"/>
              </a:lnSpc>
              <a:spcBef>
                <a:spcPts val="4"/>
              </a:spcBef>
              <a:spcAft>
                <a:spcPts val="0"/>
              </a:spcAft>
              <a:buClrTx/>
              <a:buSzTx/>
              <a:buFontTx/>
              <a:buNone/>
              <a:tabLst/>
              <a:defRPr/>
            </a:pPr>
            <a:endParaRPr lang="en-US" sz="2000" dirty="0">
              <a:solidFill>
                <a:srgbClr val="242424"/>
              </a:solidFill>
              <a:latin typeface="Aptos" panose="020B0004020202020204" pitchFamily="34" charset="0"/>
            </a:endParaRPr>
          </a:p>
        </p:txBody>
      </p:sp>
      <p:sp>
        <p:nvSpPr>
          <p:cNvPr id="7" name="object 4">
            <a:extLst>
              <a:ext uri="{FF2B5EF4-FFF2-40B4-BE49-F238E27FC236}">
                <a16:creationId xmlns:a16="http://schemas.microsoft.com/office/drawing/2014/main" id="{5A138C05-8966-D88D-6B96-1184DB30AB36}"/>
              </a:ext>
            </a:extLst>
          </p:cNvPr>
          <p:cNvSpPr txBox="1"/>
          <p:nvPr/>
        </p:nvSpPr>
        <p:spPr>
          <a:xfrm>
            <a:off x="1309968" y="5094514"/>
            <a:ext cx="6944513" cy="319092"/>
          </a:xfrm>
          <a:prstGeom prst="rect">
            <a:avLst/>
          </a:prstGeom>
        </p:spPr>
        <p:txBody>
          <a:bodyPr vert="horz" wrap="square" lIns="0" tIns="11206" rIns="0" bIns="0" rtlCol="0" anchor="t">
            <a:spAutoFit/>
          </a:bodyPr>
          <a:lstStyle/>
          <a:p>
            <a:pPr marL="10795" marR="0" lvl="0" indent="0" algn="ctr" defTabSz="457200" rtl="0" eaLnBrk="1" fontAlgn="auto" latinLnBrk="0" hangingPunct="1">
              <a:lnSpc>
                <a:spcPct val="100000"/>
              </a:lnSpc>
              <a:spcBef>
                <a:spcPts val="4"/>
              </a:spcBef>
              <a:spcAft>
                <a:spcPts val="0"/>
              </a:spcAft>
              <a:buClrTx/>
              <a:buSzTx/>
              <a:buFontTx/>
              <a:buNone/>
              <a:tabLst/>
              <a:defRPr/>
            </a:pPr>
            <a:r>
              <a:rPr kumimoji="0" lang="en-US" sz="2000" b="0" i="0" u="none" strike="noStrike" kern="1200" cap="none" spc="0" normalizeH="0" baseline="0" noProof="0" dirty="0">
                <a:ln>
                  <a:noFill/>
                </a:ln>
                <a:effectLst/>
                <a:uLnTx/>
                <a:uFillTx/>
                <a:latin typeface="Aptos" panose="020B0004020202020204" pitchFamily="34" charset="0"/>
                <a:cs typeface="Calibri"/>
              </a:rPr>
              <a:t>February 5, 2025</a:t>
            </a:r>
          </a:p>
        </p:txBody>
      </p:sp>
    </p:spTree>
    <p:extLst>
      <p:ext uri="{BB962C8B-B14F-4D97-AF65-F5344CB8AC3E}">
        <p14:creationId xmlns:p14="http://schemas.microsoft.com/office/powerpoint/2010/main" val="260524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E9B1-57B0-FB12-8A8C-D616AFC80CFC}"/>
              </a:ext>
            </a:extLst>
          </p:cNvPr>
          <p:cNvSpPr>
            <a:spLocks noGrp="1"/>
          </p:cNvSpPr>
          <p:nvPr>
            <p:ph type="title"/>
          </p:nvPr>
        </p:nvSpPr>
        <p:spPr/>
        <p:txBody>
          <a:bodyPr/>
          <a:lstStyle/>
          <a:p>
            <a:r>
              <a:rPr lang="en-US" dirty="0"/>
              <a:t>Water Planning</a:t>
            </a:r>
          </a:p>
        </p:txBody>
      </p:sp>
      <p:sp>
        <p:nvSpPr>
          <p:cNvPr id="4" name="Slide Number Placeholder 3">
            <a:extLst>
              <a:ext uri="{FF2B5EF4-FFF2-40B4-BE49-F238E27FC236}">
                <a16:creationId xmlns:a16="http://schemas.microsoft.com/office/drawing/2014/main" id="{F0B5654D-FE2A-2295-D7FD-F62C45A8520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6" name="TextBox 5">
            <a:extLst>
              <a:ext uri="{FF2B5EF4-FFF2-40B4-BE49-F238E27FC236}">
                <a16:creationId xmlns:a16="http://schemas.microsoft.com/office/drawing/2014/main" id="{8547A4EE-34B7-C526-BBDD-59C79B5FC2B3}"/>
              </a:ext>
            </a:extLst>
          </p:cNvPr>
          <p:cNvSpPr txBox="1"/>
          <p:nvPr/>
        </p:nvSpPr>
        <p:spPr>
          <a:xfrm>
            <a:off x="685800" y="4621552"/>
            <a:ext cx="7970519" cy="169277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trike="noStrike" kern="1200" cap="none" spc="0" normalizeH="0" baseline="0" noProof="0" dirty="0">
                <a:ln>
                  <a:noFill/>
                </a:ln>
                <a:solidFill>
                  <a:prstClr val="black"/>
                </a:solidFill>
                <a:effectLst/>
                <a:uLnTx/>
                <a:uFillTx/>
                <a:latin typeface="Aptos"/>
              </a:rPr>
              <a:t>Current State Water Plan 2022. </a:t>
            </a:r>
            <a:r>
              <a:rPr kumimoji="0" lang="en-US" u="none" strike="noStrike" kern="1200" cap="none" spc="0" normalizeH="0" baseline="0" noProof="0" dirty="0">
                <a:ln>
                  <a:noFill/>
                </a:ln>
                <a:solidFill>
                  <a:prstClr val="black"/>
                </a:solidFill>
                <a:effectLst/>
                <a:uLnTx/>
                <a:uFillTx/>
                <a:latin typeface="Aptos"/>
              </a:rPr>
              <a:t>The state water plan is prepared and adopted every five years. </a:t>
            </a:r>
            <a:r>
              <a:rPr kumimoji="0" lang="en-US" strike="noStrike" kern="1200" cap="none" spc="0" normalizeH="0" baseline="0" noProof="0" dirty="0">
                <a:ln>
                  <a:noFill/>
                </a:ln>
                <a:solidFill>
                  <a:prstClr val="black"/>
                </a:solidFill>
                <a:effectLst/>
                <a:uLnTx/>
                <a:uFillTx/>
                <a:latin typeface="Aptos"/>
              </a:rPr>
              <a:t>Published </a:t>
            </a:r>
            <a:r>
              <a:rPr kumimoji="0" lang="en-US" u="none" strike="noStrike" kern="1200" cap="none" spc="0" normalizeH="0" baseline="0" noProof="0" dirty="0">
                <a:ln>
                  <a:noFill/>
                </a:ln>
                <a:solidFill>
                  <a:prstClr val="black"/>
                </a:solidFill>
                <a:effectLst/>
                <a:uLnTx/>
                <a:uFillTx/>
                <a:latin typeface="Aptos"/>
              </a:rPr>
              <a:t>next 2027. </a:t>
            </a:r>
            <a:endParaRPr lang="en-US" u="none" strike="noStrike" kern="1200" cap="none" spc="0" normalizeH="0" baseline="0" noProof="0" dirty="0">
              <a:ln>
                <a:noFill/>
              </a:ln>
              <a:solidFill>
                <a:prstClr val="black"/>
              </a:solidFill>
              <a:effectLst/>
              <a:uLnTx/>
              <a:uFillTx/>
              <a:latin typeface="Apto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solidFill>
                <a:prstClr val="black"/>
              </a:solidFill>
              <a:latin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prstClr val="black"/>
                </a:solidFill>
                <a:effectLst/>
                <a:uLnTx/>
                <a:uFillTx/>
                <a:latin typeface="Aptos"/>
              </a:rPr>
              <a:t>SWIFT Funding Requirement – Recommended water management strategy projects with a capital cost in the most recent adopted state water plan. </a:t>
            </a:r>
            <a:endParaRPr lang="en-US" u="none" strike="noStrike" kern="1200" cap="none" spc="0" normalizeH="0" baseline="0" noProof="0" dirty="0">
              <a:ln>
                <a:noFill/>
              </a:ln>
              <a:solidFill>
                <a:prstClr val="black"/>
              </a:solidFill>
              <a:effectLst/>
              <a:uLnTx/>
              <a:uFillTx/>
              <a:latin typeface="Apto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lumMod val="65000"/>
                    <a:lumOff val="35000"/>
                  </a:prstClr>
                </a:solidFill>
                <a:effectLst/>
                <a:uLnTx/>
                <a:uFillTx/>
                <a:latin typeface="Arabic Typesetting"/>
                <a:cs typeface="Arabic Typesetting"/>
              </a:rPr>
              <a:t>     </a:t>
            </a:r>
          </a:p>
        </p:txBody>
      </p:sp>
      <p:pic>
        <p:nvPicPr>
          <p:cNvPr id="7" name="Picture 6" descr="A close-up of a cover&#10;&#10;Description automatically generated">
            <a:extLst>
              <a:ext uri="{FF2B5EF4-FFF2-40B4-BE49-F238E27FC236}">
                <a16:creationId xmlns:a16="http://schemas.microsoft.com/office/drawing/2014/main" id="{1FD64C33-6EC0-F433-6335-D5A50B310935}"/>
              </a:ext>
            </a:extLst>
          </p:cNvPr>
          <p:cNvPicPr>
            <a:picLocks noChangeAspect="1"/>
          </p:cNvPicPr>
          <p:nvPr/>
        </p:nvPicPr>
        <p:blipFill>
          <a:blip r:embed="rId3"/>
          <a:stretch>
            <a:fillRect/>
          </a:stretch>
        </p:blipFill>
        <p:spPr>
          <a:xfrm>
            <a:off x="5212081" y="1337919"/>
            <a:ext cx="2362199" cy="3056964"/>
          </a:xfrm>
          <a:prstGeom prst="rect">
            <a:avLst/>
          </a:prstGeom>
        </p:spPr>
      </p:pic>
      <p:pic>
        <p:nvPicPr>
          <p:cNvPr id="3" name="Picture 2">
            <a:extLst>
              <a:ext uri="{FF2B5EF4-FFF2-40B4-BE49-F238E27FC236}">
                <a16:creationId xmlns:a16="http://schemas.microsoft.com/office/drawing/2014/main" id="{E9752E5C-FD37-0C1B-DD99-55A8197A48ED}"/>
              </a:ext>
            </a:extLst>
          </p:cNvPr>
          <p:cNvPicPr>
            <a:picLocks noChangeAspect="1"/>
          </p:cNvPicPr>
          <p:nvPr/>
        </p:nvPicPr>
        <p:blipFill>
          <a:blip r:embed="rId4"/>
          <a:stretch>
            <a:fillRect/>
          </a:stretch>
        </p:blipFill>
        <p:spPr>
          <a:xfrm>
            <a:off x="685800" y="1534107"/>
            <a:ext cx="3032760" cy="2917517"/>
          </a:xfrm>
          <a:prstGeom prst="rect">
            <a:avLst/>
          </a:prstGeom>
          <a:ln>
            <a:noFill/>
          </a:ln>
        </p:spPr>
      </p:pic>
    </p:spTree>
    <p:extLst>
      <p:ext uri="{BB962C8B-B14F-4D97-AF65-F5344CB8AC3E}">
        <p14:creationId xmlns:p14="http://schemas.microsoft.com/office/powerpoint/2010/main" val="241466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39D88B-50AC-2325-6575-7614267E881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6" name="TextBox 5">
            <a:extLst>
              <a:ext uri="{FF2B5EF4-FFF2-40B4-BE49-F238E27FC236}">
                <a16:creationId xmlns:a16="http://schemas.microsoft.com/office/drawing/2014/main" id="{760F9DEA-71DF-E4BC-BE51-F769E4214D05}"/>
              </a:ext>
            </a:extLst>
          </p:cNvPr>
          <p:cNvSpPr txBox="1"/>
          <p:nvPr/>
        </p:nvSpPr>
        <p:spPr>
          <a:xfrm>
            <a:off x="2134881" y="2355476"/>
            <a:ext cx="6671871" cy="3725122"/>
          </a:xfrm>
          <a:prstGeom prst="rect">
            <a:avLst/>
          </a:prstGeom>
          <a:noFill/>
        </p:spPr>
        <p:txBody>
          <a:bodyPr wrap="square" lIns="91440" tIns="45720" rIns="91440" bIns="45720" anchor="t">
            <a:spAutoFit/>
          </a:bodyPr>
          <a:lstStyle/>
          <a:p>
            <a:pPr marL="342900" indent="-342900" defTabSz="914400">
              <a:lnSpc>
                <a:spcPct val="90000"/>
              </a:lnSpc>
              <a:spcBef>
                <a:spcPts val="1000"/>
              </a:spcBef>
              <a:buFont typeface="Wingdings" panose="05000000000000000000" pitchFamily="2" charset="2"/>
              <a:buChar char="Ø"/>
              <a:defRPr/>
            </a:pPr>
            <a:r>
              <a:rPr kumimoji="0" lang="en-US" strike="noStrike" kern="1200" cap="none" spc="0" normalizeH="0" baseline="0" noProof="0" dirty="0">
                <a:ln>
                  <a:noFill/>
                </a:ln>
                <a:solidFill>
                  <a:prstClr val="black"/>
                </a:solidFill>
                <a:effectLst/>
                <a:uLnTx/>
                <a:uFillTx/>
                <a:latin typeface="Aptos"/>
              </a:rPr>
              <a:t>Current State Water Plan 2022. </a:t>
            </a:r>
            <a:r>
              <a:rPr kumimoji="0" lang="en-US" u="none" strike="noStrike" kern="1200" cap="none" spc="0" normalizeH="0" baseline="0" noProof="0" dirty="0">
                <a:ln>
                  <a:noFill/>
                </a:ln>
                <a:solidFill>
                  <a:prstClr val="black"/>
                </a:solidFill>
                <a:effectLst/>
                <a:uLnTx/>
                <a:uFillTx/>
                <a:latin typeface="Aptos"/>
              </a:rPr>
              <a:t>The state water plan is prepared and adopted every five years. </a:t>
            </a:r>
            <a:r>
              <a:rPr kumimoji="0" lang="en-US" strike="noStrike" kern="1200" cap="none" spc="0" normalizeH="0" baseline="0" noProof="0" dirty="0">
                <a:ln>
                  <a:noFill/>
                </a:ln>
                <a:solidFill>
                  <a:prstClr val="black"/>
                </a:solidFill>
                <a:effectLst/>
                <a:uLnTx/>
                <a:uFillTx/>
                <a:latin typeface="Aptos"/>
              </a:rPr>
              <a:t>Published </a:t>
            </a:r>
            <a:r>
              <a:rPr kumimoji="0" lang="en-US" u="none" strike="noStrike" kern="1200" cap="none" spc="0" normalizeH="0" baseline="0" noProof="0" dirty="0">
                <a:ln>
                  <a:noFill/>
                </a:ln>
                <a:solidFill>
                  <a:prstClr val="black"/>
                </a:solidFill>
                <a:effectLst/>
                <a:uLnTx/>
                <a:uFillTx/>
                <a:latin typeface="Aptos"/>
              </a:rPr>
              <a:t>next 2027. </a:t>
            </a:r>
            <a:endParaRPr lang="en-US" u="none" strike="noStrike" kern="1200" cap="none" spc="0" normalizeH="0" baseline="0" noProof="0" dirty="0">
              <a:ln>
                <a:noFill/>
              </a:ln>
              <a:solidFill>
                <a:prstClr val="black"/>
              </a:solidFill>
              <a:effectLst/>
              <a:uLnTx/>
              <a:uFillTx/>
              <a:latin typeface="Apto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prstClr val="black"/>
                </a:solidFill>
                <a:effectLst/>
                <a:uLnTx/>
                <a:uFillTx/>
                <a:latin typeface="Aptos"/>
              </a:rPr>
              <a:t>Recommended water management strategies</a:t>
            </a:r>
            <a:r>
              <a:rPr kumimoji="0" lang="en-US" b="0" i="0" u="none" strike="noStrike" kern="1200" cap="none" spc="0" normalizeH="0" baseline="0" noProof="0" dirty="0">
                <a:ln>
                  <a:noFill/>
                </a:ln>
                <a:solidFill>
                  <a:prstClr val="black"/>
                </a:solidFill>
                <a:effectLst/>
                <a:uLnTx/>
                <a:uFillTx/>
                <a:latin typeface="Aptos"/>
              </a:rPr>
              <a:t> listed in Regional and State Water Plans with an associated capital cost. </a:t>
            </a:r>
            <a:endParaRPr lang="en-US" b="0" i="0" u="none" strike="noStrike" kern="1200" cap="none" spc="0" normalizeH="0" baseline="0" noProof="0" dirty="0">
              <a:ln>
                <a:noFill/>
              </a:ln>
              <a:solidFill>
                <a:prstClr val="black"/>
              </a:solidFill>
              <a:effectLst/>
              <a:uLnTx/>
              <a:uFillTx/>
              <a:latin typeface="Apto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Aptos"/>
              </a:rPr>
              <a:t>Projects include conservation and reuse, desalinating groundwater and seawater, building new pipelines, developing reservoirs and well fields, purchasing water rights, and other plan strategies.</a:t>
            </a:r>
            <a:endParaRPr lang="en-US" b="0" i="0" u="none" strike="noStrike" kern="1200" cap="none" spc="0" normalizeH="0" baseline="0" noProof="0" dirty="0">
              <a:ln>
                <a:noFill/>
              </a:ln>
              <a:solidFill>
                <a:prstClr val="black"/>
              </a:solidFill>
              <a:effectLst/>
              <a:uLnTx/>
              <a:uFillTx/>
              <a:latin typeface="Apto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dirty="0">
                <a:solidFill>
                  <a:prstClr val="black"/>
                </a:solidFill>
                <a:latin typeface="Aptos"/>
              </a:rPr>
              <a:t>Interactive State Water Plan: </a:t>
            </a:r>
            <a:r>
              <a:rPr kumimoji="0" lang="en-US" b="0" i="0" u="none" strike="noStrike" kern="1200" cap="none" spc="0" normalizeH="0" baseline="0" noProof="0" dirty="0">
                <a:ln>
                  <a:noFill/>
                </a:ln>
                <a:solidFill>
                  <a:srgbClr val="2998E3"/>
                </a:solidFill>
                <a:effectLst/>
                <a:uLnTx/>
                <a:uFillTx/>
                <a:latin typeface="Aptos"/>
                <a:hlinkClick r:id="rId3">
                  <a:extLst>
                    <a:ext uri="{A12FA001-AC4F-418D-AE19-62706E023703}">
                      <ahyp:hlinkClr xmlns:ahyp="http://schemas.microsoft.com/office/drawing/2018/hyperlinkcolor" val="tx"/>
                    </a:ext>
                  </a:extLst>
                </a:hlinkClick>
              </a:rPr>
              <a:t>2022.texasstatewaterplan.org</a:t>
            </a:r>
            <a:endParaRPr lang="en-US" b="0" i="0" u="none" strike="noStrike" kern="1200" cap="none" spc="0" normalizeH="0" baseline="0" noProof="0" dirty="0">
              <a:ln>
                <a:noFill/>
              </a:ln>
              <a:solidFill>
                <a:prstClr val="black"/>
              </a:solidFill>
              <a:effectLst/>
              <a:uLnTx/>
              <a:uFillTx/>
              <a:latin typeface="Apto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Aptos"/>
              </a:rPr>
              <a:t>Abridged Application due February 3, 2025.</a:t>
            </a:r>
            <a:endParaRPr lang="en-US" b="0" i="0" u="none" strike="noStrike" kern="1200" cap="none" spc="0" normalizeH="0" baseline="0" noProof="0" dirty="0">
              <a:ln>
                <a:noFill/>
              </a:ln>
              <a:solidFill>
                <a:prstClr val="black"/>
              </a:solidFill>
              <a:effectLst/>
              <a:uLnTx/>
              <a:uFillTx/>
              <a:latin typeface="Apto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4317B422-EB3A-C063-B621-BFB3403F54C3}"/>
              </a:ext>
            </a:extLst>
          </p:cNvPr>
          <p:cNvGraphicFramePr>
            <a:graphicFrameLocks noGrp="1"/>
          </p:cNvGraphicFramePr>
          <p:nvPr>
            <p:extLst>
              <p:ext uri="{D42A27DB-BD31-4B8C-83A1-F6EECF244321}">
                <p14:modId xmlns:p14="http://schemas.microsoft.com/office/powerpoint/2010/main" val="2618152879"/>
              </p:ext>
            </p:extLst>
          </p:nvPr>
        </p:nvGraphicFramePr>
        <p:xfrm>
          <a:off x="180975" y="95250"/>
          <a:ext cx="8649738" cy="1950720"/>
        </p:xfrm>
        <a:graphic>
          <a:graphicData uri="http://schemas.openxmlformats.org/drawingml/2006/table">
            <a:tbl>
              <a:tblPr firstRow="1" bandRow="1"/>
              <a:tblGrid>
                <a:gridCol w="1257300">
                  <a:extLst>
                    <a:ext uri="{9D8B030D-6E8A-4147-A177-3AD203B41FA5}">
                      <a16:colId xmlns:a16="http://schemas.microsoft.com/office/drawing/2014/main" val="299327096"/>
                    </a:ext>
                  </a:extLst>
                </a:gridCol>
                <a:gridCol w="2128837">
                  <a:extLst>
                    <a:ext uri="{9D8B030D-6E8A-4147-A177-3AD203B41FA5}">
                      <a16:colId xmlns:a16="http://schemas.microsoft.com/office/drawing/2014/main" val="3394786983"/>
                    </a:ext>
                  </a:extLst>
                </a:gridCol>
                <a:gridCol w="1499961">
                  <a:extLst>
                    <a:ext uri="{9D8B030D-6E8A-4147-A177-3AD203B41FA5}">
                      <a16:colId xmlns:a16="http://schemas.microsoft.com/office/drawing/2014/main" val="3581502420"/>
                    </a:ext>
                  </a:extLst>
                </a:gridCol>
                <a:gridCol w="1881820">
                  <a:extLst>
                    <a:ext uri="{9D8B030D-6E8A-4147-A177-3AD203B41FA5}">
                      <a16:colId xmlns:a16="http://schemas.microsoft.com/office/drawing/2014/main" val="2834273447"/>
                    </a:ext>
                  </a:extLst>
                </a:gridCol>
                <a:gridCol w="1881820">
                  <a:extLst>
                    <a:ext uri="{9D8B030D-6E8A-4147-A177-3AD203B41FA5}">
                      <a16:colId xmlns:a16="http://schemas.microsoft.com/office/drawing/2014/main" val="1455369060"/>
                    </a:ext>
                  </a:extLst>
                </a:gridCol>
              </a:tblGrid>
              <a:tr h="260955">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Programs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Eligible Applicants: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Security Instruments: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Typical Pledges Include:</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Length of Loans: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extLst>
                  <a:ext uri="{0D108BD9-81ED-4DB2-BD59-A6C34878D82A}">
                    <a16:rowId xmlns:a16="http://schemas.microsoft.com/office/drawing/2014/main" val="3980693104"/>
                  </a:ext>
                </a:extLst>
              </a:tr>
              <a:tr h="750691">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fontAlgn="t"/>
                      <a:r>
                        <a:rPr lang="en-US" sz="1200" b="1" i="0" u="sng" baseline="0" dirty="0">
                          <a:solidFill>
                            <a:schemeClr val="tx1"/>
                          </a:solidFill>
                          <a:effectLst/>
                          <a:latin typeface="Arial"/>
                          <a:hlinkClick r:id="rId4">
                            <a:extLst>
                              <a:ext uri="{A12FA001-AC4F-418D-AE19-62706E023703}">
                                <ahyp:hlinkClr xmlns:ahyp="http://schemas.microsoft.com/office/drawing/2018/hyperlinkcolor" val="tx"/>
                              </a:ext>
                            </a:extLst>
                          </a:hlinkClick>
                        </a:rPr>
                        <a:t>State Water Implementation Fund for Texas (SWIFT)</a:t>
                      </a:r>
                      <a:endParaRPr lang="en-US" sz="1200" b="1" i="0" baseline="0" dirty="0">
                        <a:solidFill>
                          <a:schemeClr val="tx1"/>
                        </a:solidFill>
                        <a:effectLst/>
                        <a:latin typeface="Arial"/>
                        <a:hlinkClick r:id="rId4">
                          <a:extLst>
                            <a:ext uri="{A12FA001-AC4F-418D-AE19-62706E023703}">
                              <ahyp:hlinkClr xmlns:ahyp="http://schemas.microsoft.com/office/drawing/2018/hyperlinkcolor" val="tx"/>
                            </a:ext>
                          </a:extLst>
                        </a:hlinkClick>
                      </a:endParaRP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b="0" i="0" baseline="0" dirty="0">
                          <a:effectLst/>
                          <a:latin typeface="Arial"/>
                        </a:rPr>
                        <a:t>Political Subdivisions</a:t>
                      </a:r>
                    </a:p>
                    <a:p>
                      <a:pPr marL="171450" indent="-171450" fontAlgn="base">
                        <a:buFont typeface="Arial" panose="020B0604020202020204" pitchFamily="34" charset="0"/>
                        <a:buChar char="•"/>
                      </a:pPr>
                      <a:r>
                        <a:rPr lang="en-US" sz="1400" b="0" i="0" baseline="0" dirty="0">
                          <a:effectLst/>
                          <a:latin typeface="Arial"/>
                        </a:rPr>
                        <a:t>Water Supply Corporations</a:t>
                      </a:r>
                    </a:p>
                    <a:p>
                      <a:pPr marL="171450" indent="-171450" fontAlgn="base">
                        <a:buFont typeface="Arial" panose="020B0604020202020204" pitchFamily="34" charset="0"/>
                        <a:buChar char="•"/>
                      </a:pPr>
                      <a:r>
                        <a:rPr lang="en-US" sz="1400" b="0" i="0" baseline="0" dirty="0">
                          <a:effectLst/>
                          <a:latin typeface="Arial"/>
                        </a:rPr>
                        <a:t>Project must be in adopted State / Regional Water Plan</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b="0" i="0" baseline="0" dirty="0">
                          <a:effectLst/>
                          <a:latin typeface="Arial"/>
                        </a:rPr>
                        <a:t>Bonds</a:t>
                      </a:r>
                    </a:p>
                    <a:p>
                      <a:pPr marL="171450" indent="-171450" fontAlgn="base">
                        <a:buFont typeface="Arial" panose="020B0604020202020204" pitchFamily="34" charset="0"/>
                        <a:buChar char="•"/>
                      </a:pPr>
                      <a:r>
                        <a:rPr lang="en-US" sz="1400" b="0" i="0" baseline="0" dirty="0">
                          <a:effectLst/>
                          <a:latin typeface="Arial"/>
                        </a:rPr>
                        <a:t>Master Agreement</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b="0" i="0" baseline="0" dirty="0">
                          <a:effectLst/>
                          <a:latin typeface="Arial"/>
                        </a:rPr>
                        <a:t>System Revenue</a:t>
                      </a:r>
                    </a:p>
                    <a:p>
                      <a:pPr marL="171450" indent="-171450" fontAlgn="base">
                        <a:buFont typeface="Arial" panose="020B0604020202020204" pitchFamily="34" charset="0"/>
                        <a:buChar char="•"/>
                      </a:pPr>
                      <a:r>
                        <a:rPr lang="en-US" sz="1400" b="0" i="0" baseline="0" dirty="0">
                          <a:effectLst/>
                          <a:latin typeface="Arial"/>
                        </a:rPr>
                        <a:t>Contract Revenue</a:t>
                      </a:r>
                    </a:p>
                    <a:p>
                      <a:pPr marL="171450" indent="-171450" fontAlgn="base">
                        <a:buFont typeface="Arial" panose="020B0604020202020204" pitchFamily="34" charset="0"/>
                        <a:buChar char="•"/>
                      </a:pPr>
                      <a:r>
                        <a:rPr lang="en-US" sz="1400" b="0" i="0" baseline="0" dirty="0">
                          <a:effectLst/>
                          <a:latin typeface="Arial"/>
                        </a:rPr>
                        <a:t>Ad Valorem Tax</a:t>
                      </a:r>
                    </a:p>
                    <a:p>
                      <a:pPr marL="171450" indent="-171450" fontAlgn="base">
                        <a:buFont typeface="Arial" panose="020B0604020202020204" pitchFamily="34" charset="0"/>
                        <a:buChar char="•"/>
                      </a:pPr>
                      <a:r>
                        <a:rPr lang="en-US" sz="1400" b="0" i="0" baseline="0" dirty="0">
                          <a:effectLst/>
                          <a:latin typeface="Arial"/>
                        </a:rPr>
                        <a:t>Tax and Revenue Pledge</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b="0" i="0" baseline="0" dirty="0">
                          <a:effectLst/>
                          <a:latin typeface="Arial"/>
                        </a:rPr>
                        <a:t>20 to 30 years</a:t>
                      </a:r>
                    </a:p>
                    <a:p>
                      <a:pPr marL="171450" indent="-171450" fontAlgn="base">
                        <a:buFont typeface="Arial" panose="020B0604020202020204" pitchFamily="34" charset="0"/>
                        <a:buChar char="•"/>
                      </a:pPr>
                      <a:r>
                        <a:rPr lang="en-US" sz="1400" b="0" i="0" baseline="0" dirty="0">
                          <a:effectLst/>
                          <a:latin typeface="Arial"/>
                        </a:rPr>
                        <a:t>34 years for Board Participation</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extLst>
                  <a:ext uri="{0D108BD9-81ED-4DB2-BD59-A6C34878D82A}">
                    <a16:rowId xmlns:a16="http://schemas.microsoft.com/office/drawing/2014/main" val="1688225965"/>
                  </a:ext>
                </a:extLst>
              </a:tr>
            </a:tbl>
          </a:graphicData>
        </a:graphic>
      </p:graphicFrame>
      <p:pic>
        <p:nvPicPr>
          <p:cNvPr id="9" name="Picture 8">
            <a:extLst>
              <a:ext uri="{FF2B5EF4-FFF2-40B4-BE49-F238E27FC236}">
                <a16:creationId xmlns:a16="http://schemas.microsoft.com/office/drawing/2014/main" id="{23FD8C91-AC16-AE79-16E3-D6F290F477AC}"/>
              </a:ext>
            </a:extLst>
          </p:cNvPr>
          <p:cNvPicPr>
            <a:picLocks noChangeAspect="1"/>
          </p:cNvPicPr>
          <p:nvPr/>
        </p:nvPicPr>
        <p:blipFill>
          <a:blip r:embed="rId5"/>
          <a:stretch>
            <a:fillRect/>
          </a:stretch>
        </p:blipFill>
        <p:spPr>
          <a:xfrm>
            <a:off x="355939" y="2056156"/>
            <a:ext cx="1473896" cy="1907222"/>
          </a:xfrm>
          <a:prstGeom prst="rect">
            <a:avLst/>
          </a:prstGeom>
        </p:spPr>
      </p:pic>
      <p:pic>
        <p:nvPicPr>
          <p:cNvPr id="2" name="Picture 1">
            <a:extLst>
              <a:ext uri="{FF2B5EF4-FFF2-40B4-BE49-F238E27FC236}">
                <a16:creationId xmlns:a16="http://schemas.microsoft.com/office/drawing/2014/main" id="{EC3B8A3D-C45C-C705-476B-542FF101CCFD}"/>
              </a:ext>
            </a:extLst>
          </p:cNvPr>
          <p:cNvPicPr>
            <a:picLocks noChangeAspect="1"/>
          </p:cNvPicPr>
          <p:nvPr/>
        </p:nvPicPr>
        <p:blipFill>
          <a:blip r:embed="rId6"/>
          <a:stretch>
            <a:fillRect/>
          </a:stretch>
        </p:blipFill>
        <p:spPr>
          <a:xfrm>
            <a:off x="102919" y="4039538"/>
            <a:ext cx="1983033" cy="1907223"/>
          </a:xfrm>
          <a:prstGeom prst="rect">
            <a:avLst/>
          </a:prstGeom>
          <a:ln>
            <a:noFill/>
          </a:ln>
        </p:spPr>
      </p:pic>
    </p:spTree>
    <p:extLst>
      <p:ext uri="{BB962C8B-B14F-4D97-AF65-F5344CB8AC3E}">
        <p14:creationId xmlns:p14="http://schemas.microsoft.com/office/powerpoint/2010/main" val="36132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E9B1-57B0-FB12-8A8C-D616AFC80CFC}"/>
              </a:ext>
            </a:extLst>
          </p:cNvPr>
          <p:cNvSpPr>
            <a:spLocks noGrp="1"/>
          </p:cNvSpPr>
          <p:nvPr>
            <p:ph type="title"/>
          </p:nvPr>
        </p:nvSpPr>
        <p:spPr>
          <a:xfrm>
            <a:off x="223837" y="151575"/>
            <a:ext cx="8696325" cy="909637"/>
          </a:xfrm>
        </p:spPr>
        <p:txBody>
          <a:bodyPr/>
          <a:lstStyle/>
          <a:p>
            <a:r>
              <a:rPr lang="en-US" dirty="0"/>
              <a:t>Flood Planning in Texas</a:t>
            </a:r>
          </a:p>
        </p:txBody>
      </p:sp>
      <p:sp>
        <p:nvSpPr>
          <p:cNvPr id="4" name="Slide Number Placeholder 3">
            <a:extLst>
              <a:ext uri="{FF2B5EF4-FFF2-40B4-BE49-F238E27FC236}">
                <a16:creationId xmlns:a16="http://schemas.microsoft.com/office/drawing/2014/main" id="{F0B5654D-FE2A-2295-D7FD-F62C45A8520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12" name="TextBox 11">
            <a:extLst>
              <a:ext uri="{FF2B5EF4-FFF2-40B4-BE49-F238E27FC236}">
                <a16:creationId xmlns:a16="http://schemas.microsoft.com/office/drawing/2014/main" id="{7E81BDE5-A0CD-8A87-9897-0014173B0C3B}"/>
              </a:ext>
            </a:extLst>
          </p:cNvPr>
          <p:cNvSpPr txBox="1"/>
          <p:nvPr/>
        </p:nvSpPr>
        <p:spPr>
          <a:xfrm>
            <a:off x="223837" y="1327875"/>
            <a:ext cx="5578810" cy="3785652"/>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00" cap="none" spc="0" normalizeH="0" baseline="0" noProof="0" dirty="0">
                <a:ln>
                  <a:noFill/>
                </a:ln>
                <a:solidFill>
                  <a:prstClr val="black"/>
                </a:solidFill>
                <a:effectLst/>
                <a:uLnTx/>
                <a:uFillTx/>
                <a:latin typeface="Aptos"/>
                <a:ea typeface="Calibri"/>
                <a:cs typeface="Times New Roman"/>
              </a:rPr>
              <a:t>The 2019 Texas Legislature greatly expanded the TWDB's role in flood planning and financing. </a:t>
            </a:r>
            <a:endParaRPr lang="en-US" sz="2000" b="0" i="0" u="none" strike="noStrike" kern="100" cap="none" spc="0" normalizeH="0" baseline="0" noProof="0" dirty="0">
              <a:ln>
                <a:noFill/>
              </a:ln>
              <a:solidFill>
                <a:prstClr val="black"/>
              </a:solidFill>
              <a:effectLst/>
              <a:uLnTx/>
              <a:uFillTx/>
              <a:latin typeface="Aptos"/>
              <a:ea typeface="Calibri"/>
              <a:cs typeface="Times New Roman"/>
            </a:endParaRPr>
          </a:p>
          <a:p>
            <a:pPr marR="0" lvl="0" algn="l" defTabSz="457200" rtl="0" eaLnBrk="1" fontAlgn="auto" latinLnBrk="0" hangingPunct="1">
              <a:lnSpc>
                <a:spcPct val="100000"/>
              </a:lnSpc>
              <a:spcBef>
                <a:spcPts val="0"/>
              </a:spcBef>
              <a:spcAft>
                <a:spcPts val="0"/>
              </a:spcAft>
              <a:buClrTx/>
              <a:buSzTx/>
              <a:tabLst/>
              <a:defRPr/>
            </a:pPr>
            <a:endParaRPr lang="en-US" sz="20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strike="noStrike" kern="100" cap="none" spc="0" normalizeH="0" baseline="0" noProof="0" dirty="0">
                <a:ln>
                  <a:noFill/>
                </a:ln>
                <a:solidFill>
                  <a:prstClr val="black"/>
                </a:solidFill>
                <a:effectLst/>
                <a:uLnTx/>
                <a:uFillTx/>
                <a:latin typeface="Aptos"/>
                <a:ea typeface="Calibri"/>
                <a:cs typeface="Times New Roman"/>
              </a:rPr>
              <a:t>Inaugural</a:t>
            </a:r>
            <a:r>
              <a:rPr kumimoji="0" lang="en-US" sz="2000" b="1" i="0" strike="noStrike" kern="100" cap="none" spc="0" normalizeH="0" baseline="0" noProof="0" dirty="0">
                <a:ln>
                  <a:noFill/>
                </a:ln>
                <a:solidFill>
                  <a:prstClr val="black"/>
                </a:solidFill>
                <a:effectLst/>
                <a:uLnTx/>
                <a:uFillTx/>
                <a:latin typeface="Aptos"/>
                <a:ea typeface="Calibri"/>
                <a:cs typeface="Times New Roman"/>
              </a:rPr>
              <a:t> 2024 Texas State Flood Plan </a:t>
            </a:r>
            <a:r>
              <a:rPr kumimoji="0" lang="en-US" sz="2000" b="0" i="0" u="none" strike="noStrike" kern="100" cap="none" spc="0" normalizeH="0" baseline="0" noProof="0" dirty="0">
                <a:ln>
                  <a:noFill/>
                </a:ln>
                <a:solidFill>
                  <a:prstClr val="black"/>
                </a:solidFill>
                <a:effectLst/>
                <a:uLnTx/>
                <a:uFillTx/>
                <a:latin typeface="Aptos"/>
                <a:ea typeface="Calibri"/>
                <a:cs typeface="Times New Roman"/>
              </a:rPr>
              <a:t>adopted on</a:t>
            </a:r>
            <a:r>
              <a:rPr kumimoji="0" lang="en-US" sz="2000" b="1" i="0" u="none" strike="noStrike" kern="100" cap="none" spc="0" normalizeH="0" baseline="0" noProof="0" dirty="0">
                <a:ln>
                  <a:noFill/>
                </a:ln>
                <a:solidFill>
                  <a:prstClr val="black"/>
                </a:solidFill>
                <a:effectLst/>
                <a:uLnTx/>
                <a:uFillTx/>
                <a:latin typeface="Aptos"/>
                <a:ea typeface="Calibri"/>
                <a:cs typeface="Times New Roman"/>
              </a:rPr>
              <a:t> </a:t>
            </a:r>
            <a:r>
              <a:rPr kumimoji="0" lang="en-US" sz="2000" b="0" i="0" u="none" strike="noStrike" kern="100" cap="none" spc="0" normalizeH="0" baseline="0" noProof="0" dirty="0">
                <a:ln>
                  <a:noFill/>
                </a:ln>
                <a:solidFill>
                  <a:prstClr val="black"/>
                </a:solidFill>
                <a:effectLst/>
                <a:uLnTx/>
                <a:uFillTx/>
                <a:latin typeface="Aptos"/>
                <a:ea typeface="Calibri"/>
                <a:cs typeface="Times New Roman"/>
              </a:rPr>
              <a:t>August 15, 2024.</a:t>
            </a:r>
            <a:endParaRPr lang="en-US" sz="2000" b="0" i="0" u="none" strike="noStrike" kern="100" cap="none" spc="0" normalizeH="0" baseline="0" noProof="0" dirty="0">
              <a:ln>
                <a:noFill/>
              </a:ln>
              <a:solidFill>
                <a:prstClr val="black"/>
              </a:solidFill>
              <a:effectLst/>
              <a:uLnTx/>
              <a:uFillTx/>
              <a:latin typeface="Aptos"/>
              <a:ea typeface="Calibri"/>
              <a:cs typeface="Times New Roman"/>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000" kern="100" dirty="0">
              <a:solidFill>
                <a:prstClr val="black"/>
              </a:solidFill>
              <a:latin typeface="Aptos" panose="020B00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00" dirty="0">
                <a:solidFill>
                  <a:prstClr val="black"/>
                </a:solidFill>
                <a:latin typeface="Aptos"/>
                <a:ea typeface="Calibri"/>
                <a:cs typeface="Times New Roman"/>
              </a:rPr>
              <a:t>B</a:t>
            </a:r>
            <a:r>
              <a:rPr kumimoji="0" lang="en-US" sz="2000" b="0" i="0" u="none" strike="noStrike" kern="100" cap="none" spc="0" normalizeH="0" baseline="0" noProof="0" dirty="0">
                <a:ln>
                  <a:noFill/>
                </a:ln>
                <a:solidFill>
                  <a:prstClr val="black"/>
                </a:solidFill>
                <a:effectLst/>
                <a:uLnTx/>
                <a:uFillTx/>
                <a:latin typeface="Aptos"/>
                <a:ea typeface="Calibri"/>
                <a:cs typeface="Times New Roman"/>
              </a:rPr>
              <a:t>rings together the findings of the 15 river-basin-based regional flood plans and makes legislative and floodplain management recommendations to guide state, regional, and local flood control policy.</a:t>
            </a:r>
            <a:endParaRPr lang="en-US" sz="2000" b="0" i="0" u="none" strike="noStrike" kern="100" cap="none" spc="0" normalizeH="0" baseline="0" noProof="0" dirty="0">
              <a:ln>
                <a:noFill/>
              </a:ln>
              <a:solidFill>
                <a:prstClr val="black"/>
              </a:solidFill>
              <a:effectLst/>
              <a:uLnTx/>
              <a:uFillTx/>
              <a:latin typeface="Aptos"/>
              <a:ea typeface="Calibri"/>
              <a:cs typeface="Times New Roman"/>
            </a:endParaRPr>
          </a:p>
        </p:txBody>
      </p:sp>
      <p:pic>
        <p:nvPicPr>
          <p:cNvPr id="5" name="Picture 4">
            <a:extLst>
              <a:ext uri="{FF2B5EF4-FFF2-40B4-BE49-F238E27FC236}">
                <a16:creationId xmlns:a16="http://schemas.microsoft.com/office/drawing/2014/main" id="{12A21D81-624C-F02C-B965-8CAF76E76517}"/>
              </a:ext>
            </a:extLst>
          </p:cNvPr>
          <p:cNvPicPr>
            <a:picLocks noChangeAspect="1"/>
          </p:cNvPicPr>
          <p:nvPr/>
        </p:nvPicPr>
        <p:blipFill>
          <a:blip r:embed="rId3"/>
          <a:stretch>
            <a:fillRect/>
          </a:stretch>
        </p:blipFill>
        <p:spPr>
          <a:xfrm>
            <a:off x="6281928" y="1936336"/>
            <a:ext cx="2297454" cy="2985328"/>
          </a:xfrm>
          <a:prstGeom prst="rect">
            <a:avLst/>
          </a:prstGeom>
          <a:ln>
            <a:noFill/>
          </a:ln>
        </p:spPr>
      </p:pic>
    </p:spTree>
    <p:extLst>
      <p:ext uri="{BB962C8B-B14F-4D97-AF65-F5344CB8AC3E}">
        <p14:creationId xmlns:p14="http://schemas.microsoft.com/office/powerpoint/2010/main" val="128374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3DE7E3-57CC-305D-5D5C-A06FFA7883EB}"/>
              </a:ext>
            </a:extLst>
          </p:cNvPr>
          <p:cNvGrpSpPr/>
          <p:nvPr/>
        </p:nvGrpSpPr>
        <p:grpSpPr>
          <a:xfrm>
            <a:off x="556162" y="1619412"/>
            <a:ext cx="2615630" cy="2977025"/>
            <a:chOff x="829111" y="1316840"/>
            <a:chExt cx="3154680" cy="3217809"/>
          </a:xfrm>
        </p:grpSpPr>
        <p:sp>
          <p:nvSpPr>
            <p:cNvPr id="5" name="Freeform: Shape 4">
              <a:extLst>
                <a:ext uri="{FF2B5EF4-FFF2-40B4-BE49-F238E27FC236}">
                  <a16:creationId xmlns:a16="http://schemas.microsoft.com/office/drawing/2014/main" id="{9441FA66-A455-4BDD-9EA9-F3C695B4C06D}"/>
                </a:ext>
              </a:extLst>
            </p:cNvPr>
            <p:cNvSpPr/>
            <p:nvPr/>
          </p:nvSpPr>
          <p:spPr>
            <a:xfrm>
              <a:off x="829111" y="1316840"/>
              <a:ext cx="3154680" cy="1564093"/>
            </a:xfrm>
            <a:custGeom>
              <a:avLst/>
              <a:gdLst>
                <a:gd name="connsiteX0" fmla="*/ 0 w 3291840"/>
                <a:gd name="connsiteY0" fmla="*/ 230192 h 1381125"/>
                <a:gd name="connsiteX1" fmla="*/ 230192 w 3291840"/>
                <a:gd name="connsiteY1" fmla="*/ 0 h 1381125"/>
                <a:gd name="connsiteX2" fmla="*/ 3061648 w 3291840"/>
                <a:gd name="connsiteY2" fmla="*/ 0 h 1381125"/>
                <a:gd name="connsiteX3" fmla="*/ 3291840 w 3291840"/>
                <a:gd name="connsiteY3" fmla="*/ 230192 h 1381125"/>
                <a:gd name="connsiteX4" fmla="*/ 3291840 w 3291840"/>
                <a:gd name="connsiteY4" fmla="*/ 1150933 h 1381125"/>
                <a:gd name="connsiteX5" fmla="*/ 3061648 w 3291840"/>
                <a:gd name="connsiteY5" fmla="*/ 1381125 h 1381125"/>
                <a:gd name="connsiteX6" fmla="*/ 230192 w 3291840"/>
                <a:gd name="connsiteY6" fmla="*/ 1381125 h 1381125"/>
                <a:gd name="connsiteX7" fmla="*/ 0 w 3291840"/>
                <a:gd name="connsiteY7" fmla="*/ 1150933 h 1381125"/>
                <a:gd name="connsiteX8" fmla="*/ 0 w 3291840"/>
                <a:gd name="connsiteY8" fmla="*/ 230192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1381125">
                  <a:moveTo>
                    <a:pt x="0" y="230192"/>
                  </a:moveTo>
                  <a:cubicBezTo>
                    <a:pt x="0" y="103060"/>
                    <a:pt x="103060" y="0"/>
                    <a:pt x="230192" y="0"/>
                  </a:cubicBezTo>
                  <a:lnTo>
                    <a:pt x="3061648" y="0"/>
                  </a:lnTo>
                  <a:cubicBezTo>
                    <a:pt x="3188780" y="0"/>
                    <a:pt x="3291840" y="103060"/>
                    <a:pt x="3291840" y="230192"/>
                  </a:cubicBezTo>
                  <a:lnTo>
                    <a:pt x="3291840" y="1150933"/>
                  </a:lnTo>
                  <a:cubicBezTo>
                    <a:pt x="3291840" y="1278065"/>
                    <a:pt x="3188780" y="1381125"/>
                    <a:pt x="3061648" y="1381125"/>
                  </a:cubicBezTo>
                  <a:lnTo>
                    <a:pt x="230192" y="1381125"/>
                  </a:lnTo>
                  <a:cubicBezTo>
                    <a:pt x="103060" y="1381125"/>
                    <a:pt x="0" y="1278065"/>
                    <a:pt x="0" y="1150933"/>
                  </a:cubicBezTo>
                  <a:lnTo>
                    <a:pt x="0" y="2301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34" tIns="75429" rIns="112934" bIns="75429" numCol="1" spcCol="1270" anchor="ctr" anchorCtr="0">
              <a:noAutofit/>
            </a:bodyPr>
            <a:lstStyle/>
            <a:p>
              <a:pPr marL="0" marR="0" lvl="0" indent="0" algn="ctr" defTabSz="87511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Arial"/>
                </a:rPr>
                <a:t>FEMA Flood Mitigation Assistance (FMA) </a:t>
              </a:r>
              <a:r>
                <a:rPr lang="en-US" dirty="0">
                  <a:solidFill>
                    <a:prstClr val="white"/>
                  </a:solidFill>
                  <a:latin typeface="Arial"/>
                  <a:cs typeface="Arial"/>
                </a:rPr>
                <a:t> Grant Program</a:t>
              </a:r>
              <a:endParaRPr kumimoji="0" lang="en-US" b="0" i="0" u="none" strike="noStrike" kern="1200" cap="none" spc="0" normalizeH="0" baseline="0" noProof="0" dirty="0">
                <a:ln>
                  <a:noFill/>
                </a:ln>
                <a:solidFill>
                  <a:prstClr val="white"/>
                </a:solidFill>
                <a:effectLst/>
                <a:uLnTx/>
                <a:uFillTx/>
                <a:latin typeface="Arial"/>
                <a:ea typeface="+mn-ea"/>
                <a:cs typeface="Arial"/>
              </a:endParaRPr>
            </a:p>
          </p:txBody>
        </p:sp>
        <p:sp>
          <p:nvSpPr>
            <p:cNvPr id="11" name="Freeform: Shape 10">
              <a:extLst>
                <a:ext uri="{FF2B5EF4-FFF2-40B4-BE49-F238E27FC236}">
                  <a16:creationId xmlns:a16="http://schemas.microsoft.com/office/drawing/2014/main" id="{EA1ACBE0-B4E6-4E4C-9B82-182284BB1938}"/>
                </a:ext>
              </a:extLst>
            </p:cNvPr>
            <p:cNvSpPr/>
            <p:nvPr/>
          </p:nvSpPr>
          <p:spPr>
            <a:xfrm>
              <a:off x="1269481" y="3009423"/>
              <a:ext cx="2273938" cy="1525226"/>
            </a:xfrm>
            <a:custGeom>
              <a:avLst/>
              <a:gdLst>
                <a:gd name="connsiteX0" fmla="*/ 0 w 3291840"/>
                <a:gd name="connsiteY0" fmla="*/ 230192 h 1381125"/>
                <a:gd name="connsiteX1" fmla="*/ 230192 w 3291840"/>
                <a:gd name="connsiteY1" fmla="*/ 0 h 1381125"/>
                <a:gd name="connsiteX2" fmla="*/ 3061648 w 3291840"/>
                <a:gd name="connsiteY2" fmla="*/ 0 h 1381125"/>
                <a:gd name="connsiteX3" fmla="*/ 3291840 w 3291840"/>
                <a:gd name="connsiteY3" fmla="*/ 230192 h 1381125"/>
                <a:gd name="connsiteX4" fmla="*/ 3291840 w 3291840"/>
                <a:gd name="connsiteY4" fmla="*/ 1150933 h 1381125"/>
                <a:gd name="connsiteX5" fmla="*/ 3061648 w 3291840"/>
                <a:gd name="connsiteY5" fmla="*/ 1381125 h 1381125"/>
                <a:gd name="connsiteX6" fmla="*/ 230192 w 3291840"/>
                <a:gd name="connsiteY6" fmla="*/ 1381125 h 1381125"/>
                <a:gd name="connsiteX7" fmla="*/ 0 w 3291840"/>
                <a:gd name="connsiteY7" fmla="*/ 1150933 h 1381125"/>
                <a:gd name="connsiteX8" fmla="*/ 0 w 3291840"/>
                <a:gd name="connsiteY8" fmla="*/ 230192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1381125">
                  <a:moveTo>
                    <a:pt x="0" y="230192"/>
                  </a:moveTo>
                  <a:cubicBezTo>
                    <a:pt x="0" y="103060"/>
                    <a:pt x="103060" y="0"/>
                    <a:pt x="230192" y="0"/>
                  </a:cubicBezTo>
                  <a:lnTo>
                    <a:pt x="3061648" y="0"/>
                  </a:lnTo>
                  <a:cubicBezTo>
                    <a:pt x="3188780" y="0"/>
                    <a:pt x="3291840" y="103060"/>
                    <a:pt x="3291840" y="230192"/>
                  </a:cubicBezTo>
                  <a:lnTo>
                    <a:pt x="3291840" y="1150933"/>
                  </a:lnTo>
                  <a:cubicBezTo>
                    <a:pt x="3291840" y="1278065"/>
                    <a:pt x="3188780" y="1381125"/>
                    <a:pt x="3061648" y="1381125"/>
                  </a:cubicBezTo>
                  <a:lnTo>
                    <a:pt x="230192" y="1381125"/>
                  </a:lnTo>
                  <a:cubicBezTo>
                    <a:pt x="103060" y="1381125"/>
                    <a:pt x="0" y="1278065"/>
                    <a:pt x="0" y="1150933"/>
                  </a:cubicBezTo>
                  <a:lnTo>
                    <a:pt x="0" y="230192"/>
                  </a:lnTo>
                  <a:close/>
                </a:path>
              </a:pathLst>
            </a:custGeom>
            <a:solidFill>
              <a:schemeClr val="accent1">
                <a:lumMod val="20000"/>
                <a:lumOff val="80000"/>
              </a:schemeClr>
            </a:solidFill>
            <a:ln>
              <a:solidFill>
                <a:schemeClr val="accent1">
                  <a:lumMod val="20000"/>
                  <a:lumOff val="8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34" tIns="75429" rIns="112934" bIns="75429" numCol="1" spcCol="1270" anchor="ctr" anchorCtr="0">
              <a:noAutofit/>
            </a:bodyPr>
            <a:lstStyle/>
            <a:p>
              <a:pPr marL="0" marR="0" lvl="0" indent="0" algn="ctr" defTabSz="87511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Federal funding for projects that reduce or eliminate the risk of flood damage to structures insured under the NFIP</a:t>
              </a:r>
            </a:p>
          </p:txBody>
        </p:sp>
      </p:grpSp>
      <p:grpSp>
        <p:nvGrpSpPr>
          <p:cNvPr id="16" name="Group 15">
            <a:extLst>
              <a:ext uri="{FF2B5EF4-FFF2-40B4-BE49-F238E27FC236}">
                <a16:creationId xmlns:a16="http://schemas.microsoft.com/office/drawing/2014/main" id="{41D539F7-7B15-49CD-FE00-D040BF098B48}"/>
              </a:ext>
            </a:extLst>
          </p:cNvPr>
          <p:cNvGrpSpPr/>
          <p:nvPr/>
        </p:nvGrpSpPr>
        <p:grpSpPr>
          <a:xfrm>
            <a:off x="3389772" y="1619413"/>
            <a:ext cx="2536803" cy="2974006"/>
            <a:chOff x="4518660" y="1316841"/>
            <a:chExt cx="3154680" cy="2943751"/>
          </a:xfrm>
        </p:grpSpPr>
        <p:sp>
          <p:nvSpPr>
            <p:cNvPr id="4" name="Freeform: Shape 3">
              <a:extLst>
                <a:ext uri="{FF2B5EF4-FFF2-40B4-BE49-F238E27FC236}">
                  <a16:creationId xmlns:a16="http://schemas.microsoft.com/office/drawing/2014/main" id="{B0F7A523-E25A-4011-B4EC-9672FE811FF3}"/>
                </a:ext>
              </a:extLst>
            </p:cNvPr>
            <p:cNvSpPr/>
            <p:nvPr/>
          </p:nvSpPr>
          <p:spPr>
            <a:xfrm>
              <a:off x="4518660" y="1316841"/>
              <a:ext cx="3154680" cy="1427225"/>
            </a:xfrm>
            <a:custGeom>
              <a:avLst/>
              <a:gdLst>
                <a:gd name="connsiteX0" fmla="*/ 0 w 3291840"/>
                <a:gd name="connsiteY0" fmla="*/ 230192 h 1381125"/>
                <a:gd name="connsiteX1" fmla="*/ 230192 w 3291840"/>
                <a:gd name="connsiteY1" fmla="*/ 0 h 1381125"/>
                <a:gd name="connsiteX2" fmla="*/ 3061648 w 3291840"/>
                <a:gd name="connsiteY2" fmla="*/ 0 h 1381125"/>
                <a:gd name="connsiteX3" fmla="*/ 3291840 w 3291840"/>
                <a:gd name="connsiteY3" fmla="*/ 230192 h 1381125"/>
                <a:gd name="connsiteX4" fmla="*/ 3291840 w 3291840"/>
                <a:gd name="connsiteY4" fmla="*/ 1150933 h 1381125"/>
                <a:gd name="connsiteX5" fmla="*/ 3061648 w 3291840"/>
                <a:gd name="connsiteY5" fmla="*/ 1381125 h 1381125"/>
                <a:gd name="connsiteX6" fmla="*/ 230192 w 3291840"/>
                <a:gd name="connsiteY6" fmla="*/ 1381125 h 1381125"/>
                <a:gd name="connsiteX7" fmla="*/ 0 w 3291840"/>
                <a:gd name="connsiteY7" fmla="*/ 1150933 h 1381125"/>
                <a:gd name="connsiteX8" fmla="*/ 0 w 3291840"/>
                <a:gd name="connsiteY8" fmla="*/ 230192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1381125">
                  <a:moveTo>
                    <a:pt x="0" y="230192"/>
                  </a:moveTo>
                  <a:cubicBezTo>
                    <a:pt x="0" y="103060"/>
                    <a:pt x="103060" y="0"/>
                    <a:pt x="230192" y="0"/>
                  </a:cubicBezTo>
                  <a:lnTo>
                    <a:pt x="3061648" y="0"/>
                  </a:lnTo>
                  <a:cubicBezTo>
                    <a:pt x="3188780" y="0"/>
                    <a:pt x="3291840" y="103060"/>
                    <a:pt x="3291840" y="230192"/>
                  </a:cubicBezTo>
                  <a:lnTo>
                    <a:pt x="3291840" y="1150933"/>
                  </a:lnTo>
                  <a:cubicBezTo>
                    <a:pt x="3291840" y="1278065"/>
                    <a:pt x="3188780" y="1381125"/>
                    <a:pt x="3061648" y="1381125"/>
                  </a:cubicBezTo>
                  <a:lnTo>
                    <a:pt x="230192" y="1381125"/>
                  </a:lnTo>
                  <a:cubicBezTo>
                    <a:pt x="103060" y="1381125"/>
                    <a:pt x="0" y="1278065"/>
                    <a:pt x="0" y="1150933"/>
                  </a:cubicBezTo>
                  <a:lnTo>
                    <a:pt x="0" y="230192"/>
                  </a:lnTo>
                  <a:close/>
                </a:path>
              </a:pathLst>
            </a:custGeom>
            <a:ln w="63500">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34" tIns="75429" rIns="112934" bIns="75429" numCol="1" spcCol="1270" anchor="ctr" anchorCtr="0">
              <a:noAutofit/>
            </a:bodyPr>
            <a:lstStyle/>
            <a:p>
              <a:pPr marL="0" marR="0" lvl="0" indent="0" algn="ctr" defTabSz="87511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Arial"/>
                </a:rPr>
                <a:t>TWDB Flood Infrastructure Fund</a:t>
              </a:r>
              <a:r>
                <a:rPr kumimoji="0" lang="en-US" sz="1550" b="0" i="0" u="none" strike="noStrike" kern="1200" cap="none" spc="0" normalizeH="0" baseline="0" noProof="0" dirty="0">
                  <a:ln>
                    <a:noFill/>
                  </a:ln>
                  <a:solidFill>
                    <a:prstClr val="white"/>
                  </a:solidFill>
                  <a:effectLst/>
                  <a:uLnTx/>
                  <a:uFillTx/>
                  <a:latin typeface="Arial"/>
                  <a:ea typeface="+mn-ea"/>
                  <a:cs typeface="Arial"/>
                </a:rPr>
                <a:t> </a:t>
              </a:r>
            </a:p>
          </p:txBody>
        </p:sp>
        <p:sp>
          <p:nvSpPr>
            <p:cNvPr id="12" name="Freeform: Shape 11">
              <a:extLst>
                <a:ext uri="{FF2B5EF4-FFF2-40B4-BE49-F238E27FC236}">
                  <a16:creationId xmlns:a16="http://schemas.microsoft.com/office/drawing/2014/main" id="{8666B5A0-CAAB-4FCC-A97A-B4C098E5A47D}"/>
                </a:ext>
              </a:extLst>
            </p:cNvPr>
            <p:cNvSpPr/>
            <p:nvPr/>
          </p:nvSpPr>
          <p:spPr>
            <a:xfrm>
              <a:off x="4988295" y="2895651"/>
              <a:ext cx="2273937" cy="668284"/>
            </a:xfrm>
            <a:custGeom>
              <a:avLst/>
              <a:gdLst>
                <a:gd name="connsiteX0" fmla="*/ 0 w 3291840"/>
                <a:gd name="connsiteY0" fmla="*/ 230192 h 1381125"/>
                <a:gd name="connsiteX1" fmla="*/ 230192 w 3291840"/>
                <a:gd name="connsiteY1" fmla="*/ 0 h 1381125"/>
                <a:gd name="connsiteX2" fmla="*/ 3061648 w 3291840"/>
                <a:gd name="connsiteY2" fmla="*/ 0 h 1381125"/>
                <a:gd name="connsiteX3" fmla="*/ 3291840 w 3291840"/>
                <a:gd name="connsiteY3" fmla="*/ 230192 h 1381125"/>
                <a:gd name="connsiteX4" fmla="*/ 3291840 w 3291840"/>
                <a:gd name="connsiteY4" fmla="*/ 1150933 h 1381125"/>
                <a:gd name="connsiteX5" fmla="*/ 3061648 w 3291840"/>
                <a:gd name="connsiteY5" fmla="*/ 1381125 h 1381125"/>
                <a:gd name="connsiteX6" fmla="*/ 230192 w 3291840"/>
                <a:gd name="connsiteY6" fmla="*/ 1381125 h 1381125"/>
                <a:gd name="connsiteX7" fmla="*/ 0 w 3291840"/>
                <a:gd name="connsiteY7" fmla="*/ 1150933 h 1381125"/>
                <a:gd name="connsiteX8" fmla="*/ 0 w 3291840"/>
                <a:gd name="connsiteY8" fmla="*/ 230192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1381125">
                  <a:moveTo>
                    <a:pt x="0" y="230192"/>
                  </a:moveTo>
                  <a:cubicBezTo>
                    <a:pt x="0" y="103060"/>
                    <a:pt x="103060" y="0"/>
                    <a:pt x="230192" y="0"/>
                  </a:cubicBezTo>
                  <a:lnTo>
                    <a:pt x="3061648" y="0"/>
                  </a:lnTo>
                  <a:cubicBezTo>
                    <a:pt x="3188780" y="0"/>
                    <a:pt x="3291840" y="103060"/>
                    <a:pt x="3291840" y="230192"/>
                  </a:cubicBezTo>
                  <a:lnTo>
                    <a:pt x="3291840" y="1150933"/>
                  </a:lnTo>
                  <a:cubicBezTo>
                    <a:pt x="3291840" y="1278065"/>
                    <a:pt x="3188780" y="1381125"/>
                    <a:pt x="3061648" y="1381125"/>
                  </a:cubicBezTo>
                  <a:lnTo>
                    <a:pt x="230192" y="1381125"/>
                  </a:lnTo>
                  <a:cubicBezTo>
                    <a:pt x="103060" y="1381125"/>
                    <a:pt x="0" y="1278065"/>
                    <a:pt x="0" y="1150933"/>
                  </a:cubicBezTo>
                  <a:lnTo>
                    <a:pt x="0" y="230192"/>
                  </a:lnTo>
                  <a:close/>
                </a:path>
              </a:pathLst>
            </a:custGeom>
            <a:solidFill>
              <a:schemeClr val="accent1">
                <a:lumMod val="20000"/>
                <a:lumOff val="80000"/>
              </a:schemeClr>
            </a:solidFill>
            <a:ln>
              <a:solidFill>
                <a:schemeClr val="accent1">
                  <a:lumMod val="20000"/>
                  <a:lumOff val="8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34" tIns="75429" rIns="112934" bIns="75429" numCol="1" spcCol="1270" anchor="ctr" anchorCtr="0">
              <a:noAutofit/>
            </a:bodyPr>
            <a:lstStyle/>
            <a:p>
              <a:pPr marL="0" marR="0" lvl="0" indent="0" algn="ctr" defTabSz="87511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Support the local match for federal award</a:t>
              </a:r>
            </a:p>
          </p:txBody>
        </p:sp>
        <p:sp>
          <p:nvSpPr>
            <p:cNvPr id="13" name="Freeform: Shape 12">
              <a:extLst>
                <a:ext uri="{FF2B5EF4-FFF2-40B4-BE49-F238E27FC236}">
                  <a16:creationId xmlns:a16="http://schemas.microsoft.com/office/drawing/2014/main" id="{0B197E5C-38FD-49B6-940B-EA49F0346A24}"/>
                </a:ext>
              </a:extLst>
            </p:cNvPr>
            <p:cNvSpPr/>
            <p:nvPr/>
          </p:nvSpPr>
          <p:spPr>
            <a:xfrm>
              <a:off x="4988294" y="3625362"/>
              <a:ext cx="2273939" cy="635230"/>
            </a:xfrm>
            <a:custGeom>
              <a:avLst/>
              <a:gdLst>
                <a:gd name="connsiteX0" fmla="*/ 0 w 3291840"/>
                <a:gd name="connsiteY0" fmla="*/ 230192 h 1381125"/>
                <a:gd name="connsiteX1" fmla="*/ 230192 w 3291840"/>
                <a:gd name="connsiteY1" fmla="*/ 0 h 1381125"/>
                <a:gd name="connsiteX2" fmla="*/ 3061648 w 3291840"/>
                <a:gd name="connsiteY2" fmla="*/ 0 h 1381125"/>
                <a:gd name="connsiteX3" fmla="*/ 3291840 w 3291840"/>
                <a:gd name="connsiteY3" fmla="*/ 230192 h 1381125"/>
                <a:gd name="connsiteX4" fmla="*/ 3291840 w 3291840"/>
                <a:gd name="connsiteY4" fmla="*/ 1150933 h 1381125"/>
                <a:gd name="connsiteX5" fmla="*/ 3061648 w 3291840"/>
                <a:gd name="connsiteY5" fmla="*/ 1381125 h 1381125"/>
                <a:gd name="connsiteX6" fmla="*/ 230192 w 3291840"/>
                <a:gd name="connsiteY6" fmla="*/ 1381125 h 1381125"/>
                <a:gd name="connsiteX7" fmla="*/ 0 w 3291840"/>
                <a:gd name="connsiteY7" fmla="*/ 1150933 h 1381125"/>
                <a:gd name="connsiteX8" fmla="*/ 0 w 3291840"/>
                <a:gd name="connsiteY8" fmla="*/ 230192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1381125">
                  <a:moveTo>
                    <a:pt x="0" y="230192"/>
                  </a:moveTo>
                  <a:cubicBezTo>
                    <a:pt x="0" y="103060"/>
                    <a:pt x="103060" y="0"/>
                    <a:pt x="230192" y="0"/>
                  </a:cubicBezTo>
                  <a:lnTo>
                    <a:pt x="3061648" y="0"/>
                  </a:lnTo>
                  <a:cubicBezTo>
                    <a:pt x="3188780" y="0"/>
                    <a:pt x="3291840" y="103060"/>
                    <a:pt x="3291840" y="230192"/>
                  </a:cubicBezTo>
                  <a:lnTo>
                    <a:pt x="3291840" y="1150933"/>
                  </a:lnTo>
                  <a:cubicBezTo>
                    <a:pt x="3291840" y="1278065"/>
                    <a:pt x="3188780" y="1381125"/>
                    <a:pt x="3061648" y="1381125"/>
                  </a:cubicBezTo>
                  <a:lnTo>
                    <a:pt x="230192" y="1381125"/>
                  </a:lnTo>
                  <a:cubicBezTo>
                    <a:pt x="103060" y="1381125"/>
                    <a:pt x="0" y="1278065"/>
                    <a:pt x="0" y="1150933"/>
                  </a:cubicBezTo>
                  <a:lnTo>
                    <a:pt x="0" y="230192"/>
                  </a:lnTo>
                  <a:close/>
                </a:path>
              </a:pathLst>
            </a:custGeom>
            <a:solidFill>
              <a:schemeClr val="accent1">
                <a:lumMod val="20000"/>
                <a:lumOff val="80000"/>
              </a:schemeClr>
            </a:solidFill>
            <a:ln>
              <a:solidFill>
                <a:schemeClr val="accent1">
                  <a:lumMod val="20000"/>
                  <a:lumOff val="8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34" tIns="75429" rIns="112934" bIns="75429" numCol="1" spcCol="1270" anchor="ctr" anchorCtr="0">
              <a:noAutofit/>
            </a:bodyPr>
            <a:lstStyle/>
            <a:p>
              <a:pPr marL="0" marR="0" lvl="0" indent="0" algn="ctr" defTabSz="87511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Support already-vetted flood mitigation projects</a:t>
              </a:r>
            </a:p>
          </p:txBody>
        </p:sp>
      </p:grpSp>
      <p:sp>
        <p:nvSpPr>
          <p:cNvPr id="14" name="TextBox 13">
            <a:extLst>
              <a:ext uri="{FF2B5EF4-FFF2-40B4-BE49-F238E27FC236}">
                <a16:creationId xmlns:a16="http://schemas.microsoft.com/office/drawing/2014/main" id="{61D4C423-B8CD-4ADD-9F38-53D30B79162B}"/>
              </a:ext>
            </a:extLst>
          </p:cNvPr>
          <p:cNvSpPr txBox="1"/>
          <p:nvPr/>
        </p:nvSpPr>
        <p:spPr>
          <a:xfrm>
            <a:off x="928674" y="4944770"/>
            <a:ext cx="7458998" cy="923330"/>
          </a:xfrm>
          <a:prstGeom prst="rect">
            <a:avLst/>
          </a:prstGeom>
          <a:noFill/>
        </p:spPr>
        <p:txBody>
          <a:bodyPr wrap="square" lIns="91440" tIns="45720" rIns="91440" bIns="45720" rtlCol="0" anchor="t">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prstClr val="black"/>
                </a:solidFill>
                <a:effectLst/>
                <a:uLnTx/>
                <a:uFillTx/>
                <a:latin typeface="Arial"/>
                <a:ea typeface="+mn-ea"/>
                <a:cs typeface="Arial"/>
              </a:rPr>
              <a:t>Purpose:  </a:t>
            </a:r>
            <a:r>
              <a:rPr kumimoji="0" lang="en-US" b="0" i="0" u="none" strike="noStrike" kern="1200" cap="none" spc="0" normalizeH="0" baseline="0" noProof="0" dirty="0">
                <a:ln>
                  <a:noFill/>
                </a:ln>
                <a:solidFill>
                  <a:prstClr val="black"/>
                </a:solidFill>
                <a:effectLst/>
                <a:uLnTx/>
                <a:uFillTx/>
                <a:latin typeface="Arial"/>
                <a:ea typeface="+mn-ea"/>
                <a:cs typeface="Arial"/>
              </a:rPr>
              <a:t>Assist Texas communities by providing federal and state funds for cost-effective flood mitigation measures to reduce or eliminate the long-term risk of flood damage.</a:t>
            </a:r>
          </a:p>
        </p:txBody>
      </p:sp>
      <p:sp>
        <p:nvSpPr>
          <p:cNvPr id="15" name="Slide Number Placeholder 3">
            <a:extLst>
              <a:ext uri="{FF2B5EF4-FFF2-40B4-BE49-F238E27FC236}">
                <a16:creationId xmlns:a16="http://schemas.microsoft.com/office/drawing/2014/main" id="{ECFFA7F1-0209-301B-0491-4E0F9B1994C9}"/>
              </a:ext>
            </a:extLst>
          </p:cNvPr>
          <p:cNvSpPr>
            <a:spLocks noGrp="1"/>
          </p:cNvSpPr>
          <p:nvPr>
            <p:ph type="sldNum" sz="quarter" idx="12"/>
          </p:nvPr>
        </p:nvSpPr>
        <p:spPr>
          <a:xfrm>
            <a:off x="7216768" y="5697501"/>
            <a:ext cx="1862228" cy="170599"/>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E25C318A-713C-E34F-BE3B-BC9114480D09}" type="slidenum">
              <a:rPr kumimoji="0" lang="en-US" sz="900" b="0" i="0" u="none" strike="noStrike" kern="1200" cap="none" spc="0" normalizeH="0" baseline="0" noProof="0">
                <a:ln>
                  <a:noFill/>
                </a:ln>
                <a:solidFill>
                  <a:srgbClr val="007DB8"/>
                </a:solidFill>
                <a:effectLst/>
                <a:uLnTx/>
                <a:uFillTx/>
                <a:latin typeface="Aptos" panose="020B0004020202020204" pitchFamily="34" charset="0"/>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7" name="Freeform: Shape 6">
            <a:extLst>
              <a:ext uri="{FF2B5EF4-FFF2-40B4-BE49-F238E27FC236}">
                <a16:creationId xmlns:a16="http://schemas.microsoft.com/office/drawing/2014/main" id="{580A98E5-DDDA-B69D-0CD8-A2DE9D10452E}"/>
              </a:ext>
            </a:extLst>
          </p:cNvPr>
          <p:cNvSpPr/>
          <p:nvPr/>
        </p:nvSpPr>
        <p:spPr>
          <a:xfrm>
            <a:off x="6144555" y="1614056"/>
            <a:ext cx="2615630" cy="1441894"/>
          </a:xfrm>
          <a:custGeom>
            <a:avLst/>
            <a:gdLst>
              <a:gd name="connsiteX0" fmla="*/ 0 w 3291840"/>
              <a:gd name="connsiteY0" fmla="*/ 230192 h 1381125"/>
              <a:gd name="connsiteX1" fmla="*/ 230192 w 3291840"/>
              <a:gd name="connsiteY1" fmla="*/ 0 h 1381125"/>
              <a:gd name="connsiteX2" fmla="*/ 3061648 w 3291840"/>
              <a:gd name="connsiteY2" fmla="*/ 0 h 1381125"/>
              <a:gd name="connsiteX3" fmla="*/ 3291840 w 3291840"/>
              <a:gd name="connsiteY3" fmla="*/ 230192 h 1381125"/>
              <a:gd name="connsiteX4" fmla="*/ 3291840 w 3291840"/>
              <a:gd name="connsiteY4" fmla="*/ 1150933 h 1381125"/>
              <a:gd name="connsiteX5" fmla="*/ 3061648 w 3291840"/>
              <a:gd name="connsiteY5" fmla="*/ 1381125 h 1381125"/>
              <a:gd name="connsiteX6" fmla="*/ 230192 w 3291840"/>
              <a:gd name="connsiteY6" fmla="*/ 1381125 h 1381125"/>
              <a:gd name="connsiteX7" fmla="*/ 0 w 3291840"/>
              <a:gd name="connsiteY7" fmla="*/ 1150933 h 1381125"/>
              <a:gd name="connsiteX8" fmla="*/ 0 w 3291840"/>
              <a:gd name="connsiteY8" fmla="*/ 230192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1381125">
                <a:moveTo>
                  <a:pt x="0" y="230192"/>
                </a:moveTo>
                <a:cubicBezTo>
                  <a:pt x="0" y="103060"/>
                  <a:pt x="103060" y="0"/>
                  <a:pt x="230192" y="0"/>
                </a:cubicBezTo>
                <a:lnTo>
                  <a:pt x="3061648" y="0"/>
                </a:lnTo>
                <a:cubicBezTo>
                  <a:pt x="3188780" y="0"/>
                  <a:pt x="3291840" y="103060"/>
                  <a:pt x="3291840" y="230192"/>
                </a:cubicBezTo>
                <a:lnTo>
                  <a:pt x="3291840" y="1150933"/>
                </a:lnTo>
                <a:cubicBezTo>
                  <a:pt x="3291840" y="1278065"/>
                  <a:pt x="3188780" y="1381125"/>
                  <a:pt x="3061648" y="1381125"/>
                </a:cubicBezTo>
                <a:lnTo>
                  <a:pt x="230192" y="1381125"/>
                </a:lnTo>
                <a:cubicBezTo>
                  <a:pt x="103060" y="1381125"/>
                  <a:pt x="0" y="1278065"/>
                  <a:pt x="0" y="1150933"/>
                </a:cubicBezTo>
                <a:lnTo>
                  <a:pt x="0" y="2301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34" tIns="75429" rIns="112934" bIns="75429" numCol="1" spcCol="1270" anchor="ctr" anchorCtr="0">
            <a:noAutofit/>
          </a:bodyPr>
          <a:lstStyle/>
          <a:p>
            <a:pPr marL="0" marR="0" lvl="0" indent="0" algn="ctr" defTabSz="87511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Arial"/>
              </a:rPr>
              <a:t>FEMA FMA Swift Current</a:t>
            </a:r>
          </a:p>
        </p:txBody>
      </p:sp>
      <p:sp>
        <p:nvSpPr>
          <p:cNvPr id="8" name="Freeform: Shape 7">
            <a:extLst>
              <a:ext uri="{FF2B5EF4-FFF2-40B4-BE49-F238E27FC236}">
                <a16:creationId xmlns:a16="http://schemas.microsoft.com/office/drawing/2014/main" id="{A8CD7C1E-CC92-5805-B7D1-CEDD49B97448}"/>
              </a:ext>
            </a:extLst>
          </p:cNvPr>
          <p:cNvSpPr/>
          <p:nvPr/>
        </p:nvSpPr>
        <p:spPr>
          <a:xfrm>
            <a:off x="6556743" y="3185341"/>
            <a:ext cx="1828233" cy="1408078"/>
          </a:xfrm>
          <a:custGeom>
            <a:avLst/>
            <a:gdLst>
              <a:gd name="connsiteX0" fmla="*/ 0 w 3291840"/>
              <a:gd name="connsiteY0" fmla="*/ 230192 h 1381125"/>
              <a:gd name="connsiteX1" fmla="*/ 230192 w 3291840"/>
              <a:gd name="connsiteY1" fmla="*/ 0 h 1381125"/>
              <a:gd name="connsiteX2" fmla="*/ 3061648 w 3291840"/>
              <a:gd name="connsiteY2" fmla="*/ 0 h 1381125"/>
              <a:gd name="connsiteX3" fmla="*/ 3291840 w 3291840"/>
              <a:gd name="connsiteY3" fmla="*/ 230192 h 1381125"/>
              <a:gd name="connsiteX4" fmla="*/ 3291840 w 3291840"/>
              <a:gd name="connsiteY4" fmla="*/ 1150933 h 1381125"/>
              <a:gd name="connsiteX5" fmla="*/ 3061648 w 3291840"/>
              <a:gd name="connsiteY5" fmla="*/ 1381125 h 1381125"/>
              <a:gd name="connsiteX6" fmla="*/ 230192 w 3291840"/>
              <a:gd name="connsiteY6" fmla="*/ 1381125 h 1381125"/>
              <a:gd name="connsiteX7" fmla="*/ 0 w 3291840"/>
              <a:gd name="connsiteY7" fmla="*/ 1150933 h 1381125"/>
              <a:gd name="connsiteX8" fmla="*/ 0 w 3291840"/>
              <a:gd name="connsiteY8" fmla="*/ 230192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1840" h="1381125">
                <a:moveTo>
                  <a:pt x="0" y="230192"/>
                </a:moveTo>
                <a:cubicBezTo>
                  <a:pt x="0" y="103060"/>
                  <a:pt x="103060" y="0"/>
                  <a:pt x="230192" y="0"/>
                </a:cubicBezTo>
                <a:lnTo>
                  <a:pt x="3061648" y="0"/>
                </a:lnTo>
                <a:cubicBezTo>
                  <a:pt x="3188780" y="0"/>
                  <a:pt x="3291840" y="103060"/>
                  <a:pt x="3291840" y="230192"/>
                </a:cubicBezTo>
                <a:lnTo>
                  <a:pt x="3291840" y="1150933"/>
                </a:lnTo>
                <a:cubicBezTo>
                  <a:pt x="3291840" y="1278065"/>
                  <a:pt x="3188780" y="1381125"/>
                  <a:pt x="3061648" y="1381125"/>
                </a:cubicBezTo>
                <a:lnTo>
                  <a:pt x="230192" y="1381125"/>
                </a:lnTo>
                <a:cubicBezTo>
                  <a:pt x="103060" y="1381125"/>
                  <a:pt x="0" y="1278065"/>
                  <a:pt x="0" y="1150933"/>
                </a:cubicBezTo>
                <a:lnTo>
                  <a:pt x="0" y="230192"/>
                </a:lnTo>
                <a:close/>
              </a:path>
            </a:pathLst>
          </a:custGeom>
          <a:solidFill>
            <a:schemeClr val="accent1">
              <a:lumMod val="20000"/>
              <a:lumOff val="80000"/>
            </a:schemeClr>
          </a:solidFill>
          <a:ln>
            <a:solidFill>
              <a:schemeClr val="accent1">
                <a:lumMod val="20000"/>
                <a:lumOff val="8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34" tIns="75429" rIns="112934" bIns="75429" numCol="1" spcCol="1270" anchor="ctr" anchorCtr="0">
            <a:noAutofit/>
          </a:bodyPr>
          <a:lstStyle/>
          <a:p>
            <a:pPr marL="0" marR="0" lvl="0" indent="0" algn="ctr" defTabSz="87511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Requires Federal Flood Disaster Declaration. Federal funding for projects in communities under federal disaster declaration.</a:t>
            </a:r>
          </a:p>
        </p:txBody>
      </p:sp>
      <p:sp>
        <p:nvSpPr>
          <p:cNvPr id="3" name="Title 1">
            <a:extLst>
              <a:ext uri="{FF2B5EF4-FFF2-40B4-BE49-F238E27FC236}">
                <a16:creationId xmlns:a16="http://schemas.microsoft.com/office/drawing/2014/main" id="{4D7CB291-DAF2-E302-2042-4893025711B2}"/>
              </a:ext>
            </a:extLst>
          </p:cNvPr>
          <p:cNvSpPr txBox="1">
            <a:spLocks/>
          </p:cNvSpPr>
          <p:nvPr/>
        </p:nvSpPr>
        <p:spPr>
          <a:xfrm>
            <a:off x="223837" y="365958"/>
            <a:ext cx="8696325" cy="909637"/>
          </a:xfrm>
          <a:prstGeom prst="rect">
            <a:avLst/>
          </a:prstGeom>
        </p:spPr>
        <p:txBody>
          <a:bodyPr/>
          <a:lstStyle>
            <a:lvl1pPr algn="ctr" defTabSz="342900" rtl="0" eaLnBrk="1" latinLnBrk="0" hangingPunct="1">
              <a:spcBef>
                <a:spcPct val="0"/>
              </a:spcBef>
              <a:buNone/>
              <a:defRPr sz="3300" b="0" i="0" kern="1200">
                <a:solidFill>
                  <a:srgbClr val="007DB8"/>
                </a:solidFill>
                <a:latin typeface="Aptos" panose="020B0004020202020204" pitchFamily="34" charset="0"/>
                <a:ea typeface="+mj-ea"/>
                <a:cs typeface="+mj-cs"/>
              </a:defRPr>
            </a:lvl1pPr>
          </a:lstStyle>
          <a:p>
            <a:r>
              <a:rPr lang="en-US" sz="4400" dirty="0"/>
              <a:t>TWDB Flood Programs</a:t>
            </a:r>
          </a:p>
        </p:txBody>
      </p:sp>
    </p:spTree>
    <p:extLst>
      <p:ext uri="{BB962C8B-B14F-4D97-AF65-F5344CB8AC3E}">
        <p14:creationId xmlns:p14="http://schemas.microsoft.com/office/powerpoint/2010/main" val="408042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1F0E9B-306B-49D9-BF2B-A77650D7B68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extBox 4">
            <a:extLst>
              <a:ext uri="{FF2B5EF4-FFF2-40B4-BE49-F238E27FC236}">
                <a16:creationId xmlns:a16="http://schemas.microsoft.com/office/drawing/2014/main" id="{4CFD1395-01E0-26F7-AE2A-D00C4086CF71}"/>
              </a:ext>
            </a:extLst>
          </p:cNvPr>
          <p:cNvSpPr txBox="1"/>
          <p:nvPr/>
        </p:nvSpPr>
        <p:spPr>
          <a:xfrm>
            <a:off x="133350" y="2293840"/>
            <a:ext cx="6210300" cy="3477427"/>
          </a:xfrm>
          <a:prstGeom prst="rect">
            <a:avLst/>
          </a:prstGeom>
          <a:noFill/>
        </p:spPr>
        <p:txBody>
          <a:bodyPr wrap="square" lIns="91440" tIns="45720" rIns="91440" bIns="45720" anchor="t">
            <a:spAutoFit/>
          </a:bodyPr>
          <a:lstStyle/>
          <a:p>
            <a:pPr marL="342900" indent="-342900" defTabSz="914400">
              <a:lnSpc>
                <a:spcPct val="90000"/>
              </a:lnSpc>
              <a:spcBef>
                <a:spcPts val="1000"/>
              </a:spcBef>
              <a:buFont typeface="Wingdings" panose="05000000000000000000" pitchFamily="2" charset="2"/>
              <a:buChar char="Ø"/>
              <a:defRPr/>
            </a:pPr>
            <a:r>
              <a:rPr kumimoji="0" lang="en-US" b="0" i="0" u="sng" strike="noStrike" kern="1200" cap="none" spc="0" normalizeH="0" baseline="0" noProof="0" dirty="0">
                <a:ln>
                  <a:noFill/>
                </a:ln>
                <a:solidFill>
                  <a:prstClr val="black"/>
                </a:solidFill>
                <a:effectLst/>
                <a:uLnTx/>
                <a:uFillTx/>
                <a:latin typeface="Aptos"/>
              </a:rPr>
              <a:t>Must</a:t>
            </a:r>
            <a:r>
              <a:rPr kumimoji="0" lang="en-US" b="0" i="0" u="none" strike="noStrike" kern="1200" cap="none" spc="0" normalizeH="0" baseline="0" noProof="0" dirty="0">
                <a:ln>
                  <a:noFill/>
                </a:ln>
                <a:solidFill>
                  <a:prstClr val="black"/>
                </a:solidFill>
                <a:effectLst/>
                <a:uLnTx/>
                <a:uFillTx/>
                <a:latin typeface="Aptos"/>
              </a:rPr>
              <a:t> be recommended as Flood Management Evaluations (FME</a:t>
            </a:r>
            <a:r>
              <a:rPr lang="en-US" dirty="0">
                <a:solidFill>
                  <a:prstClr val="black"/>
                </a:solidFill>
                <a:latin typeface="Aptos"/>
              </a:rPr>
              <a:t>), </a:t>
            </a:r>
            <a:r>
              <a:rPr kumimoji="0" lang="en-US" b="0" i="0" u="none" strike="noStrike" kern="1200" cap="none" spc="0" normalizeH="0" baseline="0" noProof="0" dirty="0">
                <a:ln>
                  <a:noFill/>
                </a:ln>
                <a:solidFill>
                  <a:prstClr val="black"/>
                </a:solidFill>
                <a:effectLst/>
                <a:uLnTx/>
                <a:uFillTx/>
                <a:latin typeface="Aptos"/>
              </a:rPr>
              <a:t>Flood Mitigation Projects (FMP</a:t>
            </a:r>
            <a:r>
              <a:rPr lang="en-US" dirty="0">
                <a:solidFill>
                  <a:prstClr val="black"/>
                </a:solidFill>
                <a:latin typeface="Aptos"/>
              </a:rPr>
              <a:t>), or </a:t>
            </a:r>
            <a:r>
              <a:rPr kumimoji="0" lang="en-US" b="0" i="0" u="none" strike="noStrike" kern="1200" cap="none" spc="0" normalizeH="0" baseline="0" noProof="0" dirty="0">
                <a:ln>
                  <a:noFill/>
                </a:ln>
                <a:solidFill>
                  <a:prstClr val="black"/>
                </a:solidFill>
                <a:effectLst/>
                <a:uLnTx/>
                <a:uFillTx/>
                <a:latin typeface="Aptos"/>
              </a:rPr>
              <a:t>Flood Management Strategies (FMS</a:t>
            </a:r>
            <a:r>
              <a:rPr lang="en-US" dirty="0">
                <a:solidFill>
                  <a:prstClr val="black"/>
                </a:solidFill>
                <a:latin typeface="Aptos"/>
              </a:rPr>
              <a:t>) in a </a:t>
            </a:r>
            <a:r>
              <a:rPr kumimoji="0" lang="en-US" b="0" i="0" u="none" strike="noStrike" kern="1200" cap="none" spc="0" normalizeH="0" baseline="0" noProof="0" dirty="0">
                <a:ln>
                  <a:noFill/>
                </a:ln>
                <a:solidFill>
                  <a:prstClr val="black"/>
                </a:solidFill>
                <a:effectLst/>
                <a:uLnTx/>
                <a:uFillTx/>
                <a:latin typeface="Aptos"/>
              </a:rPr>
              <a:t>Regional and State Flood Plan</a:t>
            </a:r>
            <a:r>
              <a:rPr lang="en-US" dirty="0">
                <a:solidFill>
                  <a:prstClr val="black"/>
                </a:solidFill>
                <a:latin typeface="Aptos"/>
              </a:rPr>
              <a:t>.</a:t>
            </a:r>
          </a:p>
          <a:p>
            <a:pPr marL="342900" indent="-342900" defTabSz="914400">
              <a:lnSpc>
                <a:spcPct val="90000"/>
              </a:lnSpc>
              <a:spcBef>
                <a:spcPts val="1000"/>
              </a:spcBef>
              <a:buFont typeface="Wingdings" panose="05000000000000000000" pitchFamily="2" charset="2"/>
              <a:buChar char="Ø"/>
              <a:defRPr/>
            </a:pPr>
            <a:r>
              <a:rPr kumimoji="0" lang="en-US" b="0" i="0" u="none" strike="noStrike" kern="1200" cap="none" spc="0" normalizeH="0" baseline="0" noProof="0" dirty="0">
                <a:ln>
                  <a:noFill/>
                </a:ln>
                <a:solidFill>
                  <a:prstClr val="black"/>
                </a:solidFill>
                <a:effectLst/>
                <a:uLnTx/>
                <a:uFillTx/>
                <a:latin typeface="Aptos"/>
              </a:rPr>
              <a:t>Up to 30-year repayment period for construction projects.</a:t>
            </a:r>
            <a:endParaRPr lang="en-US" b="0" i="0" u="none" strike="noStrike" kern="1200" cap="none" spc="0" normalizeH="0" baseline="0" noProof="0" dirty="0">
              <a:ln>
                <a:noFill/>
              </a:ln>
              <a:solidFill>
                <a:prstClr val="black"/>
              </a:solidFill>
              <a:effectLst/>
              <a:uLnTx/>
              <a:uFillTx/>
              <a:latin typeface="Apto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Aptos"/>
              </a:rPr>
              <a:t>Up to 10-year repayment period for planning, acquisition, and/or design projects.</a:t>
            </a:r>
            <a:endParaRPr lang="en-US" b="0" i="0" u="none" strike="noStrike" kern="1200" cap="none" spc="0" normalizeH="0" baseline="0" noProof="0" dirty="0">
              <a:ln>
                <a:noFill/>
              </a:ln>
              <a:solidFill>
                <a:prstClr val="black"/>
              </a:solidFill>
              <a:effectLst/>
              <a:uLnTx/>
              <a:uFillTx/>
              <a:latin typeface="Apto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Aptos"/>
              </a:rPr>
              <a:t>0% interest loans and grants available.</a:t>
            </a:r>
            <a:endParaRPr lang="en-US" b="0" i="0" u="none" strike="noStrike" kern="1200" cap="none" spc="0" normalizeH="0" baseline="0" noProof="0" dirty="0">
              <a:ln>
                <a:noFill/>
              </a:ln>
              <a:solidFill>
                <a:prstClr val="black"/>
              </a:solidFill>
              <a:effectLst/>
              <a:uLnTx/>
              <a:uFillTx/>
              <a:latin typeface="Apto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Aptos"/>
              </a:rPr>
              <a:t>Eligible activities: planning, construction, nature-based solutions, warning systems, and gages.</a:t>
            </a:r>
            <a:endParaRPr lang="en-US" b="0" i="0" u="none" strike="noStrike" kern="1200" cap="none" spc="0" normalizeH="0" baseline="0" noProof="0" dirty="0">
              <a:ln>
                <a:noFill/>
              </a:ln>
              <a:solidFill>
                <a:prstClr val="black"/>
              </a:solidFill>
              <a:effectLst/>
              <a:uLnTx/>
              <a:uFillTx/>
              <a:latin typeface="Apto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prstClr val="black"/>
                </a:solidFill>
                <a:effectLst/>
                <a:uLnTx/>
                <a:uFillTx/>
                <a:latin typeface="Aptos"/>
              </a:rPr>
              <a:t>The next funding cycle is State Fiscal Year 2026-2027.</a:t>
            </a:r>
            <a:endParaRPr lang="en-US" b="1" i="0" u="none" strike="noStrike" kern="1200" cap="none" spc="0" normalizeH="0" baseline="0" noProof="0" dirty="0">
              <a:ln>
                <a:noFill/>
              </a:ln>
              <a:solidFill>
                <a:prstClr val="black"/>
              </a:solidFill>
              <a:effectLst/>
              <a:uLnTx/>
              <a:uFillTx/>
              <a:latin typeface="Aptos"/>
            </a:endParaRPr>
          </a:p>
        </p:txBody>
      </p:sp>
      <p:graphicFrame>
        <p:nvGraphicFramePr>
          <p:cNvPr id="2" name="Table 1">
            <a:extLst>
              <a:ext uri="{FF2B5EF4-FFF2-40B4-BE49-F238E27FC236}">
                <a16:creationId xmlns:a16="http://schemas.microsoft.com/office/drawing/2014/main" id="{F461D330-CD8F-A238-B98B-ECA7C3EA4FE8}"/>
              </a:ext>
            </a:extLst>
          </p:cNvPr>
          <p:cNvGraphicFramePr>
            <a:graphicFrameLocks noGrp="1"/>
          </p:cNvGraphicFramePr>
          <p:nvPr>
            <p:extLst>
              <p:ext uri="{D42A27DB-BD31-4B8C-83A1-F6EECF244321}">
                <p14:modId xmlns:p14="http://schemas.microsoft.com/office/powerpoint/2010/main" val="3051577840"/>
              </p:ext>
            </p:extLst>
          </p:nvPr>
        </p:nvGraphicFramePr>
        <p:xfrm>
          <a:off x="216172" y="143827"/>
          <a:ext cx="8711656" cy="2011680"/>
        </p:xfrm>
        <a:graphic>
          <a:graphicData uri="http://schemas.openxmlformats.org/drawingml/2006/table">
            <a:tbl>
              <a:tblPr firstRow="1" bandRow="1"/>
              <a:tblGrid>
                <a:gridCol w="1328737">
                  <a:extLst>
                    <a:ext uri="{9D8B030D-6E8A-4147-A177-3AD203B41FA5}">
                      <a16:colId xmlns:a16="http://schemas.microsoft.com/office/drawing/2014/main" val="299327096"/>
                    </a:ext>
                  </a:extLst>
                </a:gridCol>
                <a:gridCol w="2043111">
                  <a:extLst>
                    <a:ext uri="{9D8B030D-6E8A-4147-A177-3AD203B41FA5}">
                      <a16:colId xmlns:a16="http://schemas.microsoft.com/office/drawing/2014/main" val="3394786983"/>
                    </a:ext>
                  </a:extLst>
                </a:gridCol>
                <a:gridCol w="1678556">
                  <a:extLst>
                    <a:ext uri="{9D8B030D-6E8A-4147-A177-3AD203B41FA5}">
                      <a16:colId xmlns:a16="http://schemas.microsoft.com/office/drawing/2014/main" val="3581502420"/>
                    </a:ext>
                  </a:extLst>
                </a:gridCol>
                <a:gridCol w="2030649">
                  <a:extLst>
                    <a:ext uri="{9D8B030D-6E8A-4147-A177-3AD203B41FA5}">
                      <a16:colId xmlns:a16="http://schemas.microsoft.com/office/drawing/2014/main" val="2834273447"/>
                    </a:ext>
                  </a:extLst>
                </a:gridCol>
                <a:gridCol w="1630603">
                  <a:extLst>
                    <a:ext uri="{9D8B030D-6E8A-4147-A177-3AD203B41FA5}">
                      <a16:colId xmlns:a16="http://schemas.microsoft.com/office/drawing/2014/main" val="1455369060"/>
                    </a:ext>
                  </a:extLst>
                </a:gridCol>
              </a:tblGrid>
              <a:tr h="361298">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400" b="1" dirty="0">
                          <a:solidFill>
                            <a:schemeClr val="bg1"/>
                          </a:solidFill>
                          <a:effectLst/>
                          <a:latin typeface="Aptos" panose="020B0004020202020204" pitchFamily="34" charset="0"/>
                          <a:cs typeface="Arial"/>
                        </a:rPr>
                        <a:t>Programs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400" b="1" dirty="0">
                          <a:solidFill>
                            <a:schemeClr val="bg1"/>
                          </a:solidFill>
                          <a:effectLst/>
                          <a:latin typeface="Aptos" panose="020B0004020202020204" pitchFamily="34" charset="0"/>
                          <a:cs typeface="Arial"/>
                        </a:rPr>
                        <a:t>Eligible Applicants: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400" b="1" dirty="0">
                          <a:solidFill>
                            <a:schemeClr val="bg1"/>
                          </a:solidFill>
                          <a:effectLst/>
                          <a:latin typeface="Aptos" panose="020B0004020202020204" pitchFamily="34" charset="0"/>
                          <a:cs typeface="Arial"/>
                        </a:rPr>
                        <a:t>Security Instruments: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400" b="1" dirty="0">
                          <a:solidFill>
                            <a:schemeClr val="bg1"/>
                          </a:solidFill>
                          <a:effectLst/>
                          <a:latin typeface="Aptos" panose="020B0004020202020204" pitchFamily="34" charset="0"/>
                          <a:cs typeface="Arial"/>
                        </a:rPr>
                        <a:t>Typical Pledges Include:</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400" b="1" dirty="0">
                          <a:solidFill>
                            <a:schemeClr val="bg1"/>
                          </a:solidFill>
                          <a:effectLst/>
                          <a:latin typeface="Aptos" panose="020B0004020202020204" pitchFamily="34" charset="0"/>
                          <a:cs typeface="Arial"/>
                        </a:rPr>
                        <a:t>Length of Loans: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extLst>
                  <a:ext uri="{0D108BD9-81ED-4DB2-BD59-A6C34878D82A}">
                    <a16:rowId xmlns:a16="http://schemas.microsoft.com/office/drawing/2014/main" val="3980693104"/>
                  </a:ext>
                </a:extLst>
              </a:tr>
              <a:tr h="1395697">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fontAlgn="t"/>
                      <a:r>
                        <a:rPr lang="en-US" sz="1400" b="1" u="sng" dirty="0">
                          <a:solidFill>
                            <a:schemeClr val="tx1"/>
                          </a:solidFill>
                          <a:effectLst/>
                          <a:latin typeface="Aptos" panose="020B0004020202020204" pitchFamily="34" charset="0"/>
                          <a:cs typeface="Arial"/>
                          <a:hlinkClick r:id="rId3">
                            <a:extLst>
                              <a:ext uri="{A12FA001-AC4F-418D-AE19-62706E023703}">
                                <ahyp:hlinkClr xmlns:ahyp="http://schemas.microsoft.com/office/drawing/2018/hyperlinkcolor" val="tx"/>
                              </a:ext>
                            </a:extLst>
                          </a:hlinkClick>
                        </a:rPr>
                        <a:t>Flood Infrastructure Fund (FIF)</a:t>
                      </a:r>
                      <a:endParaRPr lang="en-US" sz="1400" b="1" dirty="0">
                        <a:solidFill>
                          <a:schemeClr val="tx1"/>
                        </a:solidFill>
                        <a:effectLst/>
                        <a:latin typeface="Aptos" panose="020B0004020202020204" pitchFamily="34" charset="0"/>
                        <a:cs typeface="Arial"/>
                        <a:hlinkClick r:id="rId3">
                          <a:extLst>
                            <a:ext uri="{A12FA001-AC4F-418D-AE19-62706E023703}">
                              <ahyp:hlinkClr xmlns:ahyp="http://schemas.microsoft.com/office/drawing/2018/hyperlinkcolor" val="tx"/>
                            </a:ext>
                          </a:extLst>
                        </a:hlinkClick>
                      </a:endParaRP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ptos" panose="020B0004020202020204" pitchFamily="34" charset="0"/>
                          <a:cs typeface="Arial"/>
                        </a:rPr>
                        <a:t>Political Subdivisions</a:t>
                      </a:r>
                    </a:p>
                    <a:p>
                      <a:pPr marL="171450" indent="-171450" fontAlgn="base">
                        <a:buFont typeface="Arial" panose="020B0604020202020204" pitchFamily="34" charset="0"/>
                        <a:buChar char="•"/>
                      </a:pPr>
                      <a:r>
                        <a:rPr lang="en-US" sz="1400" dirty="0">
                          <a:effectLst/>
                          <a:latin typeface="Aptos" panose="020B0004020202020204" pitchFamily="34" charset="0"/>
                          <a:cs typeface="Arial"/>
                        </a:rPr>
                        <a:t>Nonprofit Water Supply Corporations</a:t>
                      </a:r>
                    </a:p>
                    <a:p>
                      <a:pPr marL="171450" lvl="0" indent="-171450">
                        <a:buFont typeface="Arial" panose="020B0604020202020204" pitchFamily="34" charset="0"/>
                        <a:buChar char="•"/>
                      </a:pPr>
                      <a:r>
                        <a:rPr lang="en-US" sz="1400" dirty="0">
                          <a:effectLst/>
                          <a:latin typeface="Aptos" panose="020B0004020202020204" pitchFamily="34" charset="0"/>
                          <a:cs typeface="Arial"/>
                        </a:rPr>
                        <a:t>Project must be in adopted State Flood Plan</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ptos" panose="020B0004020202020204" pitchFamily="34" charset="0"/>
                          <a:cs typeface="Arial"/>
                        </a:rPr>
                        <a:t>Bonds</a:t>
                      </a:r>
                    </a:p>
                    <a:p>
                      <a:pPr marL="171450" indent="-171450" fontAlgn="base">
                        <a:buFont typeface="Arial" panose="020B0604020202020204" pitchFamily="34" charset="0"/>
                        <a:buChar char="•"/>
                      </a:pPr>
                      <a:r>
                        <a:rPr lang="en-US" sz="1400" dirty="0">
                          <a:effectLst/>
                          <a:latin typeface="Aptos" panose="020B0004020202020204" pitchFamily="34" charset="0"/>
                          <a:cs typeface="Arial"/>
                        </a:rPr>
                        <a:t>Loan Agreement</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ptos" panose="020B0004020202020204" pitchFamily="34" charset="0"/>
                          <a:cs typeface="Arial"/>
                        </a:rPr>
                        <a:t>System Revenue</a:t>
                      </a:r>
                    </a:p>
                    <a:p>
                      <a:pPr marL="171450" indent="-171450" fontAlgn="base">
                        <a:buFont typeface="Arial" panose="020B0604020202020204" pitchFamily="34" charset="0"/>
                        <a:buChar char="•"/>
                      </a:pPr>
                      <a:r>
                        <a:rPr lang="en-US" sz="1400" dirty="0">
                          <a:effectLst/>
                          <a:latin typeface="Aptos" panose="020B0004020202020204" pitchFamily="34" charset="0"/>
                          <a:cs typeface="Arial"/>
                        </a:rPr>
                        <a:t>Contract Revenue</a:t>
                      </a:r>
                    </a:p>
                    <a:p>
                      <a:pPr marL="171450" indent="-171450" fontAlgn="base">
                        <a:buFont typeface="Arial" panose="020B0604020202020204" pitchFamily="34" charset="0"/>
                        <a:buChar char="•"/>
                      </a:pPr>
                      <a:r>
                        <a:rPr lang="en-US" sz="1400" dirty="0">
                          <a:effectLst/>
                          <a:latin typeface="Aptos" panose="020B0004020202020204" pitchFamily="34" charset="0"/>
                          <a:cs typeface="Arial"/>
                        </a:rPr>
                        <a:t>Ad Valorem Tax</a:t>
                      </a:r>
                    </a:p>
                    <a:p>
                      <a:pPr marL="171450" indent="-171450" fontAlgn="base">
                        <a:buFont typeface="Arial" panose="020B0604020202020204" pitchFamily="34" charset="0"/>
                        <a:buChar char="•"/>
                      </a:pPr>
                      <a:r>
                        <a:rPr lang="en-US" sz="1400" dirty="0">
                          <a:effectLst/>
                          <a:latin typeface="Aptos" panose="020B0004020202020204" pitchFamily="34" charset="0"/>
                          <a:cs typeface="Arial"/>
                        </a:rPr>
                        <a:t>Tax and Revenue Pledge</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ptos" panose="020B0004020202020204" pitchFamily="34" charset="0"/>
                          <a:cs typeface="Arial"/>
                        </a:rPr>
                        <a:t>Varies</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extLst>
                  <a:ext uri="{0D108BD9-81ED-4DB2-BD59-A6C34878D82A}">
                    <a16:rowId xmlns:a16="http://schemas.microsoft.com/office/drawing/2014/main" val="2864014141"/>
                  </a:ext>
                </a:extLst>
              </a:tr>
            </a:tbl>
          </a:graphicData>
        </a:graphic>
      </p:graphicFrame>
      <p:pic>
        <p:nvPicPr>
          <p:cNvPr id="13" name="Picture 12">
            <a:extLst>
              <a:ext uri="{FF2B5EF4-FFF2-40B4-BE49-F238E27FC236}">
                <a16:creationId xmlns:a16="http://schemas.microsoft.com/office/drawing/2014/main" id="{940443CA-C10B-083D-F18C-B3DFCE5EAD81}"/>
              </a:ext>
            </a:extLst>
          </p:cNvPr>
          <p:cNvPicPr>
            <a:picLocks noChangeAspect="1"/>
          </p:cNvPicPr>
          <p:nvPr/>
        </p:nvPicPr>
        <p:blipFill>
          <a:blip r:embed="rId4"/>
          <a:stretch>
            <a:fillRect/>
          </a:stretch>
        </p:blipFill>
        <p:spPr>
          <a:xfrm>
            <a:off x="6388894" y="2677901"/>
            <a:ext cx="2621756" cy="2709304"/>
          </a:xfrm>
          <a:prstGeom prst="rect">
            <a:avLst/>
          </a:prstGeom>
          <a:ln>
            <a:noFill/>
          </a:ln>
        </p:spPr>
      </p:pic>
    </p:spTree>
    <p:extLst>
      <p:ext uri="{BB962C8B-B14F-4D97-AF65-F5344CB8AC3E}">
        <p14:creationId xmlns:p14="http://schemas.microsoft.com/office/powerpoint/2010/main" val="413630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837665-B841-A37E-F111-4BCCA8C54A47}"/>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E25C318A-713C-E34F-BE3B-BC9114480D09}" type="slidenum">
              <a:rPr kumimoji="0" lang="en-US" sz="9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itle 1">
            <a:extLst>
              <a:ext uri="{FF2B5EF4-FFF2-40B4-BE49-F238E27FC236}">
                <a16:creationId xmlns:a16="http://schemas.microsoft.com/office/drawing/2014/main" id="{0E82BA4F-9012-7B28-E981-7654A33883D8}"/>
              </a:ext>
            </a:extLst>
          </p:cNvPr>
          <p:cNvSpPr>
            <a:spLocks noGrp="1"/>
          </p:cNvSpPr>
          <p:nvPr>
            <p:ph type="title"/>
          </p:nvPr>
        </p:nvSpPr>
        <p:spPr>
          <a:xfrm>
            <a:off x="121920" y="0"/>
            <a:ext cx="8861381" cy="1111201"/>
          </a:xfrm>
        </p:spPr>
        <p:txBody>
          <a:bodyPr>
            <a:normAutofit/>
          </a:bodyPr>
          <a:lstStyle/>
          <a:p>
            <a:r>
              <a:rPr lang="en-US" sz="3000" dirty="0"/>
              <a:t>Texas Water Fund Distribution</a:t>
            </a:r>
            <a:br>
              <a:rPr lang="en-US" sz="2800" dirty="0"/>
            </a:br>
            <a:r>
              <a:rPr lang="en-US" sz="2400" dirty="0"/>
              <a:t>Proposition 6 – Voter Approved November 7, 2023</a:t>
            </a:r>
          </a:p>
        </p:txBody>
      </p:sp>
      <p:pic>
        <p:nvPicPr>
          <p:cNvPr id="9" name="Picture 8">
            <a:extLst>
              <a:ext uri="{FF2B5EF4-FFF2-40B4-BE49-F238E27FC236}">
                <a16:creationId xmlns:a16="http://schemas.microsoft.com/office/drawing/2014/main" id="{17A7F5B5-B889-C14C-FC62-1021D6AAC4F3}"/>
              </a:ext>
            </a:extLst>
          </p:cNvPr>
          <p:cNvPicPr>
            <a:picLocks noChangeAspect="1"/>
          </p:cNvPicPr>
          <p:nvPr/>
        </p:nvPicPr>
        <p:blipFill>
          <a:blip r:embed="rId3"/>
          <a:stretch>
            <a:fillRect/>
          </a:stretch>
        </p:blipFill>
        <p:spPr>
          <a:xfrm>
            <a:off x="398499" y="1014127"/>
            <a:ext cx="7996187" cy="5439541"/>
          </a:xfrm>
          <a:prstGeom prst="rect">
            <a:avLst/>
          </a:prstGeom>
        </p:spPr>
      </p:pic>
    </p:spTree>
    <p:extLst>
      <p:ext uri="{BB962C8B-B14F-4D97-AF65-F5344CB8AC3E}">
        <p14:creationId xmlns:p14="http://schemas.microsoft.com/office/powerpoint/2010/main" val="130963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6B5583-6C05-8EFC-B249-A37B589270E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extBox 4">
            <a:extLst>
              <a:ext uri="{FF2B5EF4-FFF2-40B4-BE49-F238E27FC236}">
                <a16:creationId xmlns:a16="http://schemas.microsoft.com/office/drawing/2014/main" id="{DDAEEA36-0ED4-027A-001D-0CA96767FC67}"/>
              </a:ext>
            </a:extLst>
          </p:cNvPr>
          <p:cNvSpPr txBox="1"/>
          <p:nvPr/>
        </p:nvSpPr>
        <p:spPr>
          <a:xfrm>
            <a:off x="266700" y="2457450"/>
            <a:ext cx="8797395" cy="3675878"/>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The program enables the TWDB to fund projects with multiple purposes for </a:t>
            </a:r>
            <a:r>
              <a:rPr kumimoji="0" lang="en-US" sz="2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drinking water, wastewater, and flood control </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in one commitment.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100% low-interest loan available annually.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Long-term fixed interest rates based on the TWDB’s cost of funds.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No maximum funding limits. TWDB will sell bonds as needed.</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Application Submission – Opens Summer and closes December 31, 2025</a:t>
            </a: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635FA1D9-E4A6-C3C1-6551-31864F15C8DD}"/>
              </a:ext>
            </a:extLst>
          </p:cNvPr>
          <p:cNvGraphicFramePr>
            <a:graphicFrameLocks noGrp="1"/>
          </p:cNvGraphicFramePr>
          <p:nvPr/>
        </p:nvGraphicFramePr>
        <p:xfrm>
          <a:off x="266700" y="142875"/>
          <a:ext cx="8797395" cy="1767840"/>
        </p:xfrm>
        <a:graphic>
          <a:graphicData uri="http://schemas.openxmlformats.org/drawingml/2006/table">
            <a:tbl>
              <a:tblPr firstRow="1" bandRow="1"/>
              <a:tblGrid>
                <a:gridCol w="1314450">
                  <a:extLst>
                    <a:ext uri="{9D8B030D-6E8A-4147-A177-3AD203B41FA5}">
                      <a16:colId xmlns:a16="http://schemas.microsoft.com/office/drawing/2014/main" val="299327096"/>
                    </a:ext>
                  </a:extLst>
                </a:gridCol>
                <a:gridCol w="1658436">
                  <a:extLst>
                    <a:ext uri="{9D8B030D-6E8A-4147-A177-3AD203B41FA5}">
                      <a16:colId xmlns:a16="http://schemas.microsoft.com/office/drawing/2014/main" val="3394786983"/>
                    </a:ext>
                  </a:extLst>
                </a:gridCol>
                <a:gridCol w="1941503">
                  <a:extLst>
                    <a:ext uri="{9D8B030D-6E8A-4147-A177-3AD203B41FA5}">
                      <a16:colId xmlns:a16="http://schemas.microsoft.com/office/drawing/2014/main" val="3581502420"/>
                    </a:ext>
                  </a:extLst>
                </a:gridCol>
                <a:gridCol w="1941503">
                  <a:extLst>
                    <a:ext uri="{9D8B030D-6E8A-4147-A177-3AD203B41FA5}">
                      <a16:colId xmlns:a16="http://schemas.microsoft.com/office/drawing/2014/main" val="2834273447"/>
                    </a:ext>
                  </a:extLst>
                </a:gridCol>
                <a:gridCol w="1941503">
                  <a:extLst>
                    <a:ext uri="{9D8B030D-6E8A-4147-A177-3AD203B41FA5}">
                      <a16:colId xmlns:a16="http://schemas.microsoft.com/office/drawing/2014/main" val="1455369060"/>
                    </a:ext>
                  </a:extLst>
                </a:gridCol>
              </a:tblGrid>
              <a:tr h="307166">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Programs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Eligible Applicants: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Security Instruments: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Typical Pledges Include:</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Length of Loans: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extLst>
                  <a:ext uri="{0D108BD9-81ED-4DB2-BD59-A6C34878D82A}">
                    <a16:rowId xmlns:a16="http://schemas.microsoft.com/office/drawing/2014/main" val="3980693104"/>
                  </a:ext>
                </a:extLst>
              </a:tr>
              <a:tr h="1144892">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fontAlgn="t"/>
                      <a:r>
                        <a:rPr lang="en-US" sz="1400" b="1" u="sng" dirty="0">
                          <a:solidFill>
                            <a:schemeClr val="tx1"/>
                          </a:solidFill>
                          <a:effectLst/>
                          <a:latin typeface="Arial"/>
                          <a:cs typeface="Arial"/>
                          <a:hlinkClick r:id="rId3">
                            <a:extLst>
                              <a:ext uri="{A12FA001-AC4F-418D-AE19-62706E023703}">
                                <ahyp:hlinkClr xmlns:ahyp="http://schemas.microsoft.com/office/drawing/2018/hyperlinkcolor" val="tx"/>
                              </a:ext>
                            </a:extLst>
                          </a:hlinkClick>
                        </a:rPr>
                        <a:t>Texas Water Development Fund (DFUND)</a:t>
                      </a:r>
                      <a:endParaRPr lang="en-US" sz="1400" b="1" dirty="0">
                        <a:solidFill>
                          <a:schemeClr val="tx1"/>
                        </a:solidFill>
                        <a:effectLst/>
                        <a:latin typeface="Arial"/>
                        <a:cs typeface="Arial"/>
                        <a:hlinkClick r:id="rId3">
                          <a:extLst>
                            <a:ext uri="{A12FA001-AC4F-418D-AE19-62706E023703}">
                              <ahyp:hlinkClr xmlns:ahyp="http://schemas.microsoft.com/office/drawing/2018/hyperlinkcolor" val="tx"/>
                            </a:ext>
                          </a:extLst>
                        </a:hlinkClick>
                      </a:endParaRP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Political Subdivisions </a:t>
                      </a:r>
                    </a:p>
                    <a:p>
                      <a:pPr marL="171450" indent="-171450" fontAlgn="base">
                        <a:buFont typeface="Arial" panose="020B0604020202020204" pitchFamily="34" charset="0"/>
                        <a:buChar char="•"/>
                      </a:pPr>
                      <a:endParaRPr lang="en-US" sz="1400" dirty="0">
                        <a:effectLst/>
                        <a:latin typeface="Arial"/>
                        <a:cs typeface="Arial"/>
                      </a:endParaRPr>
                    </a:p>
                    <a:p>
                      <a:pPr marL="171450" indent="-171450" fontAlgn="base">
                        <a:buFont typeface="Arial" panose="020B0604020202020204" pitchFamily="34" charset="0"/>
                        <a:buChar char="•"/>
                      </a:pPr>
                      <a:r>
                        <a:rPr lang="en-US" sz="1400" dirty="0">
                          <a:effectLst/>
                          <a:latin typeface="Arial"/>
                          <a:cs typeface="Arial"/>
                        </a:rPr>
                        <a:t>Nonprofit Water Supply Corporations</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Bonds</a:t>
                      </a:r>
                    </a:p>
                    <a:p>
                      <a:pPr marL="171450" indent="-171450" fontAlgn="base">
                        <a:buFont typeface="Arial" panose="020B0604020202020204" pitchFamily="34" charset="0"/>
                        <a:buChar char="•"/>
                      </a:pPr>
                      <a:r>
                        <a:rPr lang="en-US" sz="1400" dirty="0">
                          <a:effectLst/>
                          <a:latin typeface="Arial"/>
                          <a:cs typeface="Arial"/>
                        </a:rPr>
                        <a:t>Loan Agreement</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System Revenue</a:t>
                      </a:r>
                    </a:p>
                    <a:p>
                      <a:pPr marL="171450" indent="-171450" fontAlgn="base">
                        <a:buFont typeface="Arial" panose="020B0604020202020204" pitchFamily="34" charset="0"/>
                        <a:buChar char="•"/>
                      </a:pPr>
                      <a:r>
                        <a:rPr lang="en-US" sz="1400" dirty="0">
                          <a:effectLst/>
                          <a:latin typeface="Arial"/>
                          <a:cs typeface="Arial"/>
                        </a:rPr>
                        <a:t>Contract Revenue</a:t>
                      </a:r>
                    </a:p>
                    <a:p>
                      <a:pPr marL="171450" indent="-171450" fontAlgn="base">
                        <a:buFont typeface="Arial" panose="020B0604020202020204" pitchFamily="34" charset="0"/>
                        <a:buChar char="•"/>
                      </a:pPr>
                      <a:r>
                        <a:rPr lang="en-US" sz="1400" dirty="0">
                          <a:effectLst/>
                          <a:latin typeface="Arial"/>
                          <a:cs typeface="Arial"/>
                        </a:rPr>
                        <a:t>Ad Valorem Tax</a:t>
                      </a:r>
                    </a:p>
                    <a:p>
                      <a:pPr marL="171450" indent="-171450" fontAlgn="base">
                        <a:buFont typeface="Arial" panose="020B0604020202020204" pitchFamily="34" charset="0"/>
                        <a:buChar char="•"/>
                      </a:pPr>
                      <a:r>
                        <a:rPr lang="en-US" sz="1400" dirty="0">
                          <a:effectLst/>
                          <a:latin typeface="Arial"/>
                          <a:cs typeface="Arial"/>
                        </a:rPr>
                        <a:t>Tax and Revenue Pledge</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20 to 30 years</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extLst>
                  <a:ext uri="{0D108BD9-81ED-4DB2-BD59-A6C34878D82A}">
                    <a16:rowId xmlns:a16="http://schemas.microsoft.com/office/drawing/2014/main" val="3729999754"/>
                  </a:ext>
                </a:extLst>
              </a:tr>
            </a:tbl>
          </a:graphicData>
        </a:graphic>
      </p:graphicFrame>
    </p:spTree>
    <p:extLst>
      <p:ext uri="{BB962C8B-B14F-4D97-AF65-F5344CB8AC3E}">
        <p14:creationId xmlns:p14="http://schemas.microsoft.com/office/powerpoint/2010/main" val="276096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767C6C-816E-5E5F-A25C-6C84FB60C5E1}"/>
              </a:ext>
            </a:extLst>
          </p:cNvPr>
          <p:cNvSpPr>
            <a:spLocks noGrp="1"/>
          </p:cNvSpPr>
          <p:nvPr>
            <p:ph type="sldNum" sz="quarter" idx="10"/>
          </p:nvPr>
        </p:nvSpPr>
        <p:spPr/>
        <p:txBody>
          <a:bodyPr/>
          <a:lstStyle/>
          <a:p>
            <a:pPr>
              <a:defRPr/>
            </a:pPr>
            <a:fld id="{5416B729-A5EF-0F43-8347-C630F3865EE8}" type="slidenum">
              <a:rPr lang="en-US" smtClean="0"/>
              <a:pPr>
                <a:defRPr/>
              </a:pPr>
              <a:t>17</a:t>
            </a:fld>
            <a:endParaRPr lang="en-US" dirty="0"/>
          </a:p>
        </p:txBody>
      </p:sp>
      <p:sp>
        <p:nvSpPr>
          <p:cNvPr id="5" name="TextBox 4">
            <a:extLst>
              <a:ext uri="{FF2B5EF4-FFF2-40B4-BE49-F238E27FC236}">
                <a16:creationId xmlns:a16="http://schemas.microsoft.com/office/drawing/2014/main" id="{5C179877-A05F-44F1-5219-8E42338FC677}"/>
              </a:ext>
            </a:extLst>
          </p:cNvPr>
          <p:cNvSpPr txBox="1"/>
          <p:nvPr/>
        </p:nvSpPr>
        <p:spPr>
          <a:xfrm>
            <a:off x="748464" y="2796464"/>
            <a:ext cx="7647072" cy="3604064"/>
          </a:xfrm>
          <a:prstGeom prst="rect">
            <a:avLst/>
          </a:prstGeom>
          <a:noFill/>
        </p:spPr>
        <p:txBody>
          <a:bodyPr wrap="square" lIns="91440" tIns="45720" rIns="91440" bIns="45720" anchor="t">
            <a:spAutoFit/>
          </a:bodyPr>
          <a:lstStyle/>
          <a:p>
            <a:pPr marL="342900" indent="-342900" defTabSz="914400">
              <a:lnSpc>
                <a:spcPct val="90000"/>
              </a:lnSpc>
              <a:spcBef>
                <a:spcPts val="1000"/>
              </a:spcBef>
              <a:buFont typeface="Wingdings" panose="05000000000000000000" pitchFamily="2" charset="2"/>
              <a:buChar char="Ø"/>
              <a:defRPr/>
            </a:pPr>
            <a:r>
              <a:rPr lang="en-US" dirty="0">
                <a:latin typeface="Aptos"/>
              </a:rPr>
              <a:t>Federal Program to address wastewater, stormwater, and reuse such as wastewater treatment facilities, wastewater recycling and reuse facilities, non potable reuse, wastewater collection systems, stormwater control, nonpoint source pollution control projects.</a:t>
            </a:r>
          </a:p>
          <a:p>
            <a:pPr marL="342900" indent="-342900" defTabSz="914400">
              <a:lnSpc>
                <a:spcPct val="90000"/>
              </a:lnSpc>
              <a:spcBef>
                <a:spcPts val="1000"/>
              </a:spcBef>
              <a:buFont typeface="Wingdings" panose="05000000000000000000" pitchFamily="2" charset="2"/>
              <a:buChar char="Ø"/>
              <a:defRPr/>
            </a:pPr>
            <a:r>
              <a:rPr lang="en-US" dirty="0">
                <a:latin typeface="Aptos"/>
              </a:rPr>
              <a:t>Loan Principal Forgiveness (grants) for disadvantaged communities, small/rural disadvantaged, very small systems, green, and urgent need.</a:t>
            </a:r>
          </a:p>
          <a:p>
            <a:pPr marL="342900" indent="-342900" defTabSz="914400">
              <a:lnSpc>
                <a:spcPct val="90000"/>
              </a:lnSpc>
              <a:spcBef>
                <a:spcPts val="1000"/>
              </a:spcBef>
              <a:buFont typeface="Wingdings" panose="05000000000000000000" pitchFamily="2" charset="2"/>
              <a:buChar char="Ø"/>
              <a:defRPr/>
            </a:pPr>
            <a:r>
              <a:rPr lang="en-US" dirty="0">
                <a:latin typeface="Aptos"/>
              </a:rPr>
              <a:t>1.75% loan origination fee</a:t>
            </a:r>
          </a:p>
          <a:p>
            <a:pPr marL="342900" indent="-342900" defTabSz="914400">
              <a:lnSpc>
                <a:spcPct val="90000"/>
              </a:lnSpc>
              <a:spcBef>
                <a:spcPts val="1000"/>
              </a:spcBef>
              <a:buFont typeface="Wingdings" panose="05000000000000000000" pitchFamily="2" charset="2"/>
              <a:buChar char="Ø"/>
              <a:defRPr/>
            </a:pPr>
            <a:r>
              <a:rPr lang="en-US" dirty="0">
                <a:latin typeface="Aptos"/>
              </a:rPr>
              <a:t>SFY25 - $481,832,070</a:t>
            </a:r>
          </a:p>
          <a:p>
            <a:pPr marL="342900" indent="-342900" defTabSz="914400">
              <a:lnSpc>
                <a:spcPct val="90000"/>
              </a:lnSpc>
              <a:spcBef>
                <a:spcPts val="1000"/>
              </a:spcBef>
              <a:buFont typeface="Wingdings" panose="05000000000000000000" pitchFamily="2" charset="2"/>
              <a:buChar char="Ø"/>
              <a:defRPr/>
            </a:pPr>
            <a:r>
              <a:rPr lang="en-US" dirty="0">
                <a:latin typeface="Aptos"/>
              </a:rPr>
              <a:t>$70M - maximum financing per project</a:t>
            </a:r>
          </a:p>
          <a:p>
            <a:pPr marL="342900" indent="-342900" defTabSz="914400">
              <a:lnSpc>
                <a:spcPct val="90000"/>
              </a:lnSpc>
              <a:spcBef>
                <a:spcPts val="1000"/>
              </a:spcBef>
              <a:buFont typeface="Wingdings" panose="05000000000000000000" pitchFamily="2" charset="2"/>
              <a:buChar char="Ø"/>
              <a:defRPr/>
            </a:pPr>
            <a:r>
              <a:rPr lang="en-US" dirty="0">
                <a:latin typeface="Aptos"/>
              </a:rPr>
              <a:t>Project Information Form (PIF) due March 7, 2025</a:t>
            </a:r>
          </a:p>
          <a:p>
            <a:pPr marL="342900" indent="-342900" defTabSz="914400">
              <a:lnSpc>
                <a:spcPct val="90000"/>
              </a:lnSpc>
              <a:spcBef>
                <a:spcPts val="1000"/>
              </a:spcBef>
              <a:buFont typeface="Wingdings" panose="05000000000000000000" pitchFamily="2" charset="2"/>
              <a:buChar char="Ø"/>
              <a:defRPr/>
            </a:pPr>
            <a:endParaRPr lang="en-US" dirty="0">
              <a:solidFill>
                <a:srgbClr val="4F81BD"/>
              </a:solidFill>
              <a:latin typeface="Calibri" panose="020F0502020204030204"/>
            </a:endParaRPr>
          </a:p>
        </p:txBody>
      </p:sp>
      <p:graphicFrame>
        <p:nvGraphicFramePr>
          <p:cNvPr id="3" name="Table 2">
            <a:extLst>
              <a:ext uri="{FF2B5EF4-FFF2-40B4-BE49-F238E27FC236}">
                <a16:creationId xmlns:a16="http://schemas.microsoft.com/office/drawing/2014/main" id="{25420E0E-FD07-8649-2E63-1F7EF29E9D67}"/>
              </a:ext>
            </a:extLst>
          </p:cNvPr>
          <p:cNvGraphicFramePr>
            <a:graphicFrameLocks noGrp="1"/>
          </p:cNvGraphicFramePr>
          <p:nvPr>
            <p:extLst>
              <p:ext uri="{D42A27DB-BD31-4B8C-83A1-F6EECF244321}">
                <p14:modId xmlns:p14="http://schemas.microsoft.com/office/powerpoint/2010/main" val="1525573473"/>
              </p:ext>
            </p:extLst>
          </p:nvPr>
        </p:nvGraphicFramePr>
        <p:xfrm>
          <a:off x="190500" y="142875"/>
          <a:ext cx="8641252" cy="2489140"/>
        </p:xfrm>
        <a:graphic>
          <a:graphicData uri="http://schemas.openxmlformats.org/drawingml/2006/table">
            <a:tbl>
              <a:tblPr firstRow="1" bandRow="1"/>
              <a:tblGrid>
                <a:gridCol w="1013075">
                  <a:extLst>
                    <a:ext uri="{9D8B030D-6E8A-4147-A177-3AD203B41FA5}">
                      <a16:colId xmlns:a16="http://schemas.microsoft.com/office/drawing/2014/main" val="299327096"/>
                    </a:ext>
                  </a:extLst>
                </a:gridCol>
                <a:gridCol w="2386012">
                  <a:extLst>
                    <a:ext uri="{9D8B030D-6E8A-4147-A177-3AD203B41FA5}">
                      <a16:colId xmlns:a16="http://schemas.microsoft.com/office/drawing/2014/main" val="3394786983"/>
                    </a:ext>
                  </a:extLst>
                </a:gridCol>
                <a:gridCol w="1771649">
                  <a:extLst>
                    <a:ext uri="{9D8B030D-6E8A-4147-A177-3AD203B41FA5}">
                      <a16:colId xmlns:a16="http://schemas.microsoft.com/office/drawing/2014/main" val="3581502420"/>
                    </a:ext>
                  </a:extLst>
                </a:gridCol>
                <a:gridCol w="1957387">
                  <a:extLst>
                    <a:ext uri="{9D8B030D-6E8A-4147-A177-3AD203B41FA5}">
                      <a16:colId xmlns:a16="http://schemas.microsoft.com/office/drawing/2014/main" val="2834273447"/>
                    </a:ext>
                  </a:extLst>
                </a:gridCol>
                <a:gridCol w="1513129">
                  <a:extLst>
                    <a:ext uri="{9D8B030D-6E8A-4147-A177-3AD203B41FA5}">
                      <a16:colId xmlns:a16="http://schemas.microsoft.com/office/drawing/2014/main" val="1455369060"/>
                    </a:ext>
                  </a:extLst>
                </a:gridCol>
              </a:tblGrid>
              <a:tr h="416500">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Programs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Eligible Applicants: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Security Instruments: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Typical Pledges Include:</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Length of Loans: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extLst>
                  <a:ext uri="{0D108BD9-81ED-4DB2-BD59-A6C34878D82A}">
                    <a16:rowId xmlns:a16="http://schemas.microsoft.com/office/drawing/2014/main" val="3980693104"/>
                  </a:ext>
                </a:extLst>
              </a:tr>
              <a:tr h="992755">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fontAlgn="t"/>
                      <a:r>
                        <a:rPr lang="en-US" sz="1400" b="1" u="sng" dirty="0">
                          <a:solidFill>
                            <a:schemeClr val="tx1"/>
                          </a:solidFill>
                          <a:effectLst/>
                          <a:latin typeface="Arial"/>
                          <a:cs typeface="Arial"/>
                          <a:hlinkClick r:id="rId3">
                            <a:extLst>
                              <a:ext uri="{A12FA001-AC4F-418D-AE19-62706E023703}">
                                <ahyp:hlinkClr xmlns:ahyp="http://schemas.microsoft.com/office/drawing/2018/hyperlinkcolor" val="tx"/>
                              </a:ext>
                            </a:extLst>
                          </a:hlinkClick>
                        </a:rPr>
                        <a:t>Clean Water State Revolving Fund (CWSRF)</a:t>
                      </a:r>
                      <a:endParaRPr lang="en-US" sz="1400" b="1" dirty="0">
                        <a:solidFill>
                          <a:schemeClr val="tx1"/>
                        </a:solidFill>
                        <a:effectLst/>
                        <a:latin typeface="Arial"/>
                        <a:cs typeface="Arial"/>
                        <a:hlinkClick r:id="rId3">
                          <a:extLst>
                            <a:ext uri="{A12FA001-AC4F-418D-AE19-62706E023703}">
                              <ahyp:hlinkClr xmlns:ahyp="http://schemas.microsoft.com/office/drawing/2018/hyperlinkcolor" val="tx"/>
                            </a:ext>
                          </a:extLst>
                        </a:hlinkClick>
                      </a:endParaRP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Political Subdivisions</a:t>
                      </a:r>
                    </a:p>
                    <a:p>
                      <a:pPr marL="171450" indent="-171450" fontAlgn="base">
                        <a:buFont typeface="Arial" panose="020B0604020202020204" pitchFamily="34" charset="0"/>
                        <a:buChar char="•"/>
                      </a:pPr>
                      <a:r>
                        <a:rPr lang="en-US" sz="1400" dirty="0">
                          <a:effectLst/>
                          <a:latin typeface="Arial"/>
                          <a:cs typeface="Arial"/>
                        </a:rPr>
                        <a:t>Water Supply Corporations</a:t>
                      </a:r>
                    </a:p>
                    <a:p>
                      <a:pPr marL="171450" indent="-171450" fontAlgn="base">
                        <a:buFont typeface="Arial" panose="020B0604020202020204" pitchFamily="34" charset="0"/>
                        <a:buChar char="•"/>
                      </a:pPr>
                      <a:r>
                        <a:rPr lang="en-US" sz="1400" dirty="0">
                          <a:effectLst/>
                          <a:latin typeface="Arial"/>
                          <a:cs typeface="Arial"/>
                        </a:rPr>
                        <a:t>Designated Water Management Agencies</a:t>
                      </a:r>
                    </a:p>
                    <a:p>
                      <a:pPr marL="171450" indent="-171450" fontAlgn="base">
                        <a:buFont typeface="Arial" panose="020B0604020202020204" pitchFamily="34" charset="0"/>
                        <a:buChar char="•"/>
                      </a:pPr>
                      <a:r>
                        <a:rPr lang="en-US" sz="1400" dirty="0">
                          <a:effectLst/>
                          <a:latin typeface="Arial"/>
                          <a:cs typeface="Arial"/>
                        </a:rPr>
                        <a:t>Authorized Tribal Organizations</a:t>
                      </a:r>
                    </a:p>
                    <a:p>
                      <a:pPr marL="171450" indent="-171450" fontAlgn="base">
                        <a:buFont typeface="Arial" panose="020B0604020202020204" pitchFamily="34" charset="0"/>
                        <a:buChar char="•"/>
                      </a:pPr>
                      <a:r>
                        <a:rPr lang="en-US" sz="1400" dirty="0">
                          <a:effectLst/>
                          <a:latin typeface="Arial"/>
                          <a:cs typeface="Arial"/>
                        </a:rPr>
                        <a:t>Private Entities (</a:t>
                      </a:r>
                      <a:r>
                        <a:rPr lang="en-US" sz="1400" i="1" dirty="0">
                          <a:effectLst/>
                          <a:latin typeface="Arial"/>
                          <a:cs typeface="Arial"/>
                        </a:rPr>
                        <a:t>Nonpoint Source Projects Only</a:t>
                      </a:r>
                      <a:r>
                        <a:rPr lang="en-US" sz="1400" dirty="0">
                          <a:effectLst/>
                          <a:latin typeface="Arial"/>
                          <a:cs typeface="Arial"/>
                        </a:rPr>
                        <a:t>)</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Bonds</a:t>
                      </a:r>
                    </a:p>
                    <a:p>
                      <a:pPr marL="171450" indent="-171450" fontAlgn="base">
                        <a:buFont typeface="Arial" panose="020B0604020202020204" pitchFamily="34" charset="0"/>
                        <a:buChar char="•"/>
                      </a:pPr>
                      <a:r>
                        <a:rPr lang="en-US" sz="1400" dirty="0">
                          <a:effectLst/>
                          <a:latin typeface="Arial"/>
                          <a:cs typeface="Arial"/>
                        </a:rPr>
                        <a:t>Loan Agreement</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System Revenue</a:t>
                      </a:r>
                    </a:p>
                    <a:p>
                      <a:pPr marL="171450" indent="-171450" fontAlgn="base">
                        <a:buFont typeface="Arial" panose="020B0604020202020204" pitchFamily="34" charset="0"/>
                        <a:buChar char="•"/>
                      </a:pPr>
                      <a:r>
                        <a:rPr lang="en-US" sz="1400" dirty="0">
                          <a:effectLst/>
                          <a:latin typeface="Arial"/>
                          <a:cs typeface="Arial"/>
                        </a:rPr>
                        <a:t>Contract Revenue</a:t>
                      </a:r>
                    </a:p>
                    <a:p>
                      <a:pPr marL="171450" indent="-171450" fontAlgn="base">
                        <a:buFont typeface="Arial" panose="020B0604020202020204" pitchFamily="34" charset="0"/>
                        <a:buChar char="•"/>
                      </a:pPr>
                      <a:r>
                        <a:rPr lang="en-US" sz="1400" dirty="0">
                          <a:effectLst/>
                          <a:latin typeface="Arial"/>
                          <a:cs typeface="Arial"/>
                        </a:rPr>
                        <a:t>Ad Valorem Tax</a:t>
                      </a:r>
                    </a:p>
                    <a:p>
                      <a:pPr marL="171450" indent="-171450" fontAlgn="base">
                        <a:buFont typeface="Arial" panose="020B0604020202020204" pitchFamily="34" charset="0"/>
                        <a:buChar char="•"/>
                      </a:pPr>
                      <a:r>
                        <a:rPr lang="en-US" sz="1400" dirty="0">
                          <a:effectLst/>
                          <a:latin typeface="Arial"/>
                          <a:cs typeface="Arial"/>
                        </a:rPr>
                        <a:t>Tax and Revenue Pledge</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20 to 30 years</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extLst>
                  <a:ext uri="{0D108BD9-81ED-4DB2-BD59-A6C34878D82A}">
                    <a16:rowId xmlns:a16="http://schemas.microsoft.com/office/drawing/2014/main" val="1338572571"/>
                  </a:ext>
                </a:extLst>
              </a:tr>
            </a:tbl>
          </a:graphicData>
        </a:graphic>
      </p:graphicFrame>
    </p:spTree>
    <p:extLst>
      <p:ext uri="{BB962C8B-B14F-4D97-AF65-F5344CB8AC3E}">
        <p14:creationId xmlns:p14="http://schemas.microsoft.com/office/powerpoint/2010/main" val="20102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42EBF-5216-E9F2-028D-8DFB5FF05C1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itle 1">
            <a:extLst>
              <a:ext uri="{FF2B5EF4-FFF2-40B4-BE49-F238E27FC236}">
                <a16:creationId xmlns:a16="http://schemas.microsoft.com/office/drawing/2014/main" id="{66143836-68A1-CD72-1994-E104153538CC}"/>
              </a:ext>
            </a:extLst>
          </p:cNvPr>
          <p:cNvSpPr txBox="1">
            <a:spLocks/>
          </p:cNvSpPr>
          <p:nvPr/>
        </p:nvSpPr>
        <p:spPr>
          <a:xfrm>
            <a:off x="3895" y="-1"/>
            <a:ext cx="8987705" cy="2460171"/>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6000" kern="1200">
                <a:solidFill>
                  <a:srgbClr val="295E9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US" sz="4500" b="1" i="0" u="none" strike="noStrike" kern="1200" cap="none" spc="0" normalizeH="0" baseline="0" noProof="0" dirty="0">
                <a:ln>
                  <a:noFill/>
                </a:ln>
                <a:solidFill>
                  <a:srgbClr val="4F81BD"/>
                </a:solidFill>
                <a:effectLst/>
                <a:uLnTx/>
                <a:uFillTx/>
                <a:latin typeface="Calibri"/>
                <a:ea typeface="+mj-ea"/>
                <a:cs typeface="+mj-cs"/>
              </a:rPr>
            </a:br>
            <a:endParaRPr kumimoji="0" lang="en-US" sz="4500" b="1" i="0" u="none" strike="noStrike" kern="1200" cap="none" spc="0" normalizeH="0" baseline="0" noProof="0" dirty="0">
              <a:ln>
                <a:noFill/>
              </a:ln>
              <a:solidFill>
                <a:srgbClr val="4F81BD"/>
              </a:solidFill>
              <a:effectLst/>
              <a:uLnTx/>
              <a:uFillTx/>
              <a:latin typeface="Calibri"/>
              <a:ea typeface="+mj-ea"/>
              <a:cs typeface="+mj-cs"/>
            </a:endParaRPr>
          </a:p>
        </p:txBody>
      </p:sp>
      <p:sp>
        <p:nvSpPr>
          <p:cNvPr id="8" name="TextBox 7">
            <a:extLst>
              <a:ext uri="{FF2B5EF4-FFF2-40B4-BE49-F238E27FC236}">
                <a16:creationId xmlns:a16="http://schemas.microsoft.com/office/drawing/2014/main" id="{2A94A913-8689-47C3-65CE-9F2DFFE49DFF}"/>
              </a:ext>
            </a:extLst>
          </p:cNvPr>
          <p:cNvSpPr txBox="1"/>
          <p:nvPr/>
        </p:nvSpPr>
        <p:spPr>
          <a:xfrm>
            <a:off x="237507" y="118753"/>
            <a:ext cx="8538358" cy="52322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81BD"/>
                </a:solidFill>
                <a:effectLst/>
                <a:uLnTx/>
                <a:uFillTx/>
                <a:latin typeface="Calibri"/>
                <a:ea typeface="+mn-ea"/>
                <a:cs typeface="+mn-cs"/>
              </a:rPr>
              <a:t>Clean Water State Revolving Fund Project Categories</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7C85271E-3206-FFFF-D8BE-EF2CB3FA188D}"/>
              </a:ext>
            </a:extLst>
          </p:cNvPr>
          <p:cNvSpPr txBox="1"/>
          <p:nvPr/>
        </p:nvSpPr>
        <p:spPr>
          <a:xfrm>
            <a:off x="380011" y="1021277"/>
            <a:ext cx="7662554" cy="4524315"/>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Ø"/>
              <a:defRPr/>
            </a:pPr>
            <a:r>
              <a:rPr kumimoji="0" lang="en-US" sz="1800" b="0" i="0" u="none" strike="noStrike" kern="1200" cap="none" spc="0" normalizeH="0" baseline="0" noProof="0" dirty="0">
                <a:ln>
                  <a:noFill/>
                </a:ln>
                <a:solidFill>
                  <a:prstClr val="black"/>
                </a:solidFill>
                <a:effectLst/>
                <a:uLnTx/>
                <a:uFillTx/>
                <a:latin typeface="Aptos"/>
              </a:rPr>
              <a:t>Treatment and/or Collection</a:t>
            </a:r>
            <a:r>
              <a:rPr lang="en-US" dirty="0">
                <a:solidFill>
                  <a:prstClr val="black"/>
                </a:solidFill>
                <a:latin typeface="Aptos"/>
              </a:rPr>
              <a:t> (POTW)</a:t>
            </a:r>
            <a:r>
              <a:rPr kumimoji="0" lang="en-US" sz="1800" b="0" i="0" u="none" strike="noStrike" kern="1200" cap="none" spc="0" normalizeH="0" baseline="0" noProof="0" dirty="0">
                <a:ln>
                  <a:noFill/>
                </a:ln>
                <a:solidFill>
                  <a:prstClr val="black"/>
                </a:solidFill>
                <a:effectLst/>
                <a:uLnTx/>
                <a:uFillTx/>
                <a:latin typeface="Aptos"/>
              </a:rPr>
              <a:t> (Section §212) - Construction or rehabilitation of a Wastewater Treatment Plant (</a:t>
            </a:r>
            <a:r>
              <a:rPr lang="en-US" dirty="0">
                <a:solidFill>
                  <a:prstClr val="black"/>
                </a:solidFill>
                <a:latin typeface="Aptos"/>
              </a:rPr>
              <a:t>WWTP</a:t>
            </a:r>
            <a:r>
              <a:rPr kumimoji="0" lang="en-US" sz="1800" b="0" i="0" u="none" strike="noStrike" kern="1200" cap="none" spc="0" normalizeH="0" baseline="0" noProof="0" dirty="0">
                <a:ln>
                  <a:noFill/>
                </a:ln>
                <a:solidFill>
                  <a:prstClr val="black"/>
                </a:solidFill>
                <a:effectLst/>
                <a:uLnTx/>
                <a:uFillTx/>
                <a:latin typeface="Aptos"/>
              </a:rPr>
              <a:t>); expansion of the hydraulic capacity at a WWTP; expansion of the solids treatment and handling portion of a WWTP; or construction of facilities, including linework, to enable reuse of reclaimed wastewater or stormwater for irrigation or other purposes.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ptos"/>
              </a:rPr>
              <a:t>Nonpoint Source Pollution Control (NPS) (§ 319): NPS pollution control projects control sources of water pollution that do not enter water from a point source, including pollution generally resulting from land runoff, precipitation, atmospheric deposition, drainage, seepage, or hydrologic modification.  This may also involve stormwater projects.</a:t>
            </a:r>
            <a:endParaRPr lang="en-US" sz="1800" b="0" i="0" u="none" strike="noStrike" kern="1200" cap="none" spc="0" normalizeH="0" baseline="0" noProof="0" dirty="0">
              <a:ln>
                <a:noFill/>
              </a:ln>
              <a:solidFill>
                <a:prstClr val="black"/>
              </a:solidFill>
              <a:effectLst/>
              <a:uLnTx/>
              <a:uFillTx/>
              <a:latin typeface="Apto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ptos"/>
              </a:rPr>
              <a:t>Estuary Management (§ 320): Estuary management includes conservation and/or management projects that impact a national estuary.</a:t>
            </a:r>
            <a:endParaRPr lang="en-US" sz="1800" b="0" i="0" u="none" strike="noStrike" kern="1200" cap="none" spc="0" normalizeH="0" baseline="0" noProof="0" dirty="0">
              <a:ln>
                <a:noFill/>
              </a:ln>
              <a:solidFill>
                <a:prstClr val="black"/>
              </a:solidFill>
              <a:effectLst/>
              <a:uLnTx/>
              <a:uFillTx/>
              <a:latin typeface="Aptos"/>
            </a:endParaRPr>
          </a:p>
        </p:txBody>
      </p:sp>
    </p:spTree>
    <p:extLst>
      <p:ext uri="{BB962C8B-B14F-4D97-AF65-F5344CB8AC3E}">
        <p14:creationId xmlns:p14="http://schemas.microsoft.com/office/powerpoint/2010/main" val="180569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59660" y="5719836"/>
            <a:ext cx="90768" cy="174309"/>
          </a:xfrm>
          <a:prstGeom prst="rect">
            <a:avLst/>
          </a:prstGeom>
        </p:spPr>
        <p:txBody>
          <a:bodyPr vert="horz" wrap="square" lIns="0" tIns="11206" rIns="0" bIns="0" rtlCol="0">
            <a:spAutoFit/>
          </a:bodyPr>
          <a:lstStyle/>
          <a:p>
            <a:pPr marL="11206" marR="0" lvl="0" indent="0" algn="l" defTabSz="457200" rtl="0" eaLnBrk="1" fontAlgn="auto" latinLnBrk="0" hangingPunct="1">
              <a:lnSpc>
                <a:spcPct val="100000"/>
              </a:lnSpc>
              <a:spcBef>
                <a:spcPts val="88"/>
              </a:spcBef>
              <a:spcAft>
                <a:spcPts val="0"/>
              </a:spcAft>
              <a:buClrTx/>
              <a:buSzTx/>
              <a:buFontTx/>
              <a:buNone/>
              <a:tabLst/>
              <a:defRPr/>
            </a:pPr>
            <a:r>
              <a:rPr kumimoji="0" sz="1059" b="0" i="0" u="none" strike="noStrike" kern="1200" cap="none" spc="0" normalizeH="0" baseline="0" noProof="0" dirty="0">
                <a:ln>
                  <a:noFill/>
                </a:ln>
                <a:solidFill>
                  <a:srgbClr val="FFFFFF"/>
                </a:solidFill>
                <a:effectLst/>
                <a:uLnTx/>
                <a:uFillTx/>
                <a:latin typeface="Calibri"/>
                <a:ea typeface="+mn-ea"/>
                <a:cs typeface="Calibri"/>
              </a:rPr>
              <a:t>1</a:t>
            </a:r>
            <a:endParaRPr kumimoji="0" sz="1059"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Slide Number Placeholder 5">
            <a:extLst>
              <a:ext uri="{FF2B5EF4-FFF2-40B4-BE49-F238E27FC236}">
                <a16:creationId xmlns:a16="http://schemas.microsoft.com/office/drawing/2014/main" id="{20FA7F3A-7464-4666-8795-D37C72595626}"/>
              </a:ext>
            </a:extLst>
          </p:cNvPr>
          <p:cNvSpPr>
            <a:spLocks noGrp="1"/>
          </p:cNvSpPr>
          <p:nvPr>
            <p:ph type="sldNum" sz="quarter" idx="7"/>
          </p:nvPr>
        </p:nvSpPr>
        <p:spPr>
          <a:xfrm>
            <a:off x="9934816" y="3938852"/>
            <a:ext cx="1286462" cy="285277"/>
          </a:xfrm>
          <a:prstGeom prst="rect">
            <a:avLst/>
          </a:prstGeom>
        </p:spPr>
        <p:txBody>
          <a:bodyPr wrap="square" lIns="0" tIns="0" rIns="0" bIns="0">
            <a:spAutoFit/>
          </a:bodyPr>
          <a:lstStyle>
            <a:defPPr>
              <a:defRPr kern="0"/>
            </a:defPPr>
            <a:lvl1pPr>
              <a:defRPr sz="1200" b="0" i="0">
                <a:solidFill>
                  <a:schemeClr val="bg1"/>
                </a:solidFill>
                <a:latin typeface="Calibri"/>
                <a:cs typeface="Calibri"/>
              </a:defRPr>
            </a:lvl1pPr>
          </a:lstStyle>
          <a:p>
            <a:pPr marL="33619" marR="0" lvl="0" indent="0" algn="l" defTabSz="457200" rtl="0" eaLnBrk="1" fontAlgn="auto" latinLnBrk="0" hangingPunct="1">
              <a:lnSpc>
                <a:spcPts val="1094"/>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Calibri"/>
            </a:endParaRPr>
          </a:p>
        </p:txBody>
      </p:sp>
      <p:sp>
        <p:nvSpPr>
          <p:cNvPr id="2" name="Title 1">
            <a:extLst>
              <a:ext uri="{FF2B5EF4-FFF2-40B4-BE49-F238E27FC236}">
                <a16:creationId xmlns:a16="http://schemas.microsoft.com/office/drawing/2014/main" id="{F62574A7-A572-5D6B-6441-5B7DE423C672}"/>
              </a:ext>
            </a:extLst>
          </p:cNvPr>
          <p:cNvSpPr txBox="1">
            <a:spLocks/>
          </p:cNvSpPr>
          <p:nvPr/>
        </p:nvSpPr>
        <p:spPr>
          <a:xfrm>
            <a:off x="307361" y="138349"/>
            <a:ext cx="8719930" cy="8621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F81BD"/>
              </a:solidFill>
              <a:effectLst/>
              <a:uLnTx/>
              <a:uFillTx/>
              <a:latin typeface="Calibri"/>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F81BD"/>
              </a:solidFill>
              <a:effectLst/>
              <a:uLnTx/>
              <a:uFillTx/>
              <a:latin typeface="Calibri"/>
              <a:ea typeface="+mj-ea"/>
              <a:cs typeface="+mj-cs"/>
            </a:endParaRPr>
          </a:p>
        </p:txBody>
      </p:sp>
      <p:sp>
        <p:nvSpPr>
          <p:cNvPr id="9" name="Title 1">
            <a:extLst>
              <a:ext uri="{FF2B5EF4-FFF2-40B4-BE49-F238E27FC236}">
                <a16:creationId xmlns:a16="http://schemas.microsoft.com/office/drawing/2014/main" id="{D4B4C2AB-7A3E-B55B-8FBC-25D1F1E6FA82}"/>
              </a:ext>
            </a:extLst>
          </p:cNvPr>
          <p:cNvSpPr txBox="1">
            <a:spLocks/>
          </p:cNvSpPr>
          <p:nvPr/>
        </p:nvSpPr>
        <p:spPr>
          <a:xfrm>
            <a:off x="7441" y="-5553"/>
            <a:ext cx="9150936" cy="6752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4F81BD"/>
                </a:solidFill>
                <a:effectLst/>
                <a:uLnTx/>
                <a:uFillTx/>
                <a:latin typeface="Calibri" panose="020F0502020204030204"/>
                <a:ea typeface="+mj-ea"/>
                <a:cs typeface="+mj-cs"/>
              </a:rPr>
              <a:t>SRF Intended Use Plans</a:t>
            </a:r>
          </a:p>
        </p:txBody>
      </p:sp>
      <p:pic>
        <p:nvPicPr>
          <p:cNvPr id="4" name="Picture 3">
            <a:extLst>
              <a:ext uri="{FF2B5EF4-FFF2-40B4-BE49-F238E27FC236}">
                <a16:creationId xmlns:a16="http://schemas.microsoft.com/office/drawing/2014/main" id="{DD1557B8-0990-A2AC-A1B2-7E116358BA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198179"/>
            <a:ext cx="9144000" cy="4521657"/>
          </a:xfrm>
          <a:prstGeom prst="rect">
            <a:avLst/>
          </a:prstGeom>
        </p:spPr>
      </p:pic>
      <p:sp>
        <p:nvSpPr>
          <p:cNvPr id="5" name="TextBox 4">
            <a:extLst>
              <a:ext uri="{FF2B5EF4-FFF2-40B4-BE49-F238E27FC236}">
                <a16:creationId xmlns:a16="http://schemas.microsoft.com/office/drawing/2014/main" id="{4DDB6A4D-4AB7-D36B-BF12-07B9263BD8AF}"/>
              </a:ext>
            </a:extLst>
          </p:cNvPr>
          <p:cNvSpPr txBox="1"/>
          <p:nvPr/>
        </p:nvSpPr>
        <p:spPr>
          <a:xfrm>
            <a:off x="7169426" y="1801502"/>
            <a:ext cx="197457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4472C4">
                    <a:lumMod val="50000"/>
                  </a:srgbClr>
                </a:solidFill>
                <a:effectLst/>
                <a:uLnTx/>
                <a:uFillTx/>
                <a:latin typeface="Arial" panose="020B0604020202020204"/>
                <a:ea typeface="+mn-ea"/>
                <a:cs typeface="+mn-cs"/>
              </a:rPr>
              <a:t>User-friendly interface with ability to select IUPs and PPLs via drop-down window for SFYs</a:t>
            </a:r>
          </a:p>
        </p:txBody>
      </p:sp>
      <p:cxnSp>
        <p:nvCxnSpPr>
          <p:cNvPr id="7" name="Straight Arrow Connector 6">
            <a:extLst>
              <a:ext uri="{FF2B5EF4-FFF2-40B4-BE49-F238E27FC236}">
                <a16:creationId xmlns:a16="http://schemas.microsoft.com/office/drawing/2014/main" id="{2AD8E72A-A733-C435-59A0-DF8E143CD467}"/>
              </a:ext>
              <a:ext uri="{C183D7F6-B498-43B3-948B-1728B52AA6E4}">
                <adec:decorative xmlns:adec="http://schemas.microsoft.com/office/drawing/2017/decorative" val="1"/>
              </a:ext>
            </a:extLst>
          </p:cNvPr>
          <p:cNvCxnSpPr>
            <a:cxnSpLocks/>
          </p:cNvCxnSpPr>
          <p:nvPr/>
        </p:nvCxnSpPr>
        <p:spPr>
          <a:xfrm flipH="1">
            <a:off x="6122504" y="3578087"/>
            <a:ext cx="1046922" cy="993913"/>
          </a:xfrm>
          <a:prstGeom prst="straightConnector1">
            <a:avLst/>
          </a:prstGeom>
          <a:noFill/>
          <a:ln w="57150" cap="flat" cmpd="sng" algn="ctr">
            <a:solidFill>
              <a:srgbClr val="FF0000"/>
            </a:solidFill>
            <a:prstDash val="solid"/>
            <a:miter lim="800000"/>
            <a:tailEnd type="triangle"/>
          </a:ln>
          <a:effectLst/>
        </p:spPr>
      </p:cxnSp>
      <p:cxnSp>
        <p:nvCxnSpPr>
          <p:cNvPr id="8" name="Straight Arrow Connector 7">
            <a:extLst>
              <a:ext uri="{FF2B5EF4-FFF2-40B4-BE49-F238E27FC236}">
                <a16:creationId xmlns:a16="http://schemas.microsoft.com/office/drawing/2014/main" id="{223F63A3-83D7-13AD-8C85-31DD8E7A07FE}"/>
              </a:ext>
              <a:ext uri="{C183D7F6-B498-43B3-948B-1728B52AA6E4}">
                <adec:decorative xmlns:adec="http://schemas.microsoft.com/office/drawing/2017/decorative" val="1"/>
              </a:ext>
            </a:extLst>
          </p:cNvPr>
          <p:cNvCxnSpPr>
            <a:cxnSpLocks/>
          </p:cNvCxnSpPr>
          <p:nvPr/>
        </p:nvCxnSpPr>
        <p:spPr>
          <a:xfrm flipH="1">
            <a:off x="6493565" y="3820081"/>
            <a:ext cx="834887" cy="1043467"/>
          </a:xfrm>
          <a:prstGeom prst="straightConnector1">
            <a:avLst/>
          </a:prstGeom>
          <a:noFill/>
          <a:ln w="5715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91136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E9B1-57B0-FB12-8A8C-D616AFC80CFC}"/>
              </a:ext>
            </a:extLst>
          </p:cNvPr>
          <p:cNvSpPr>
            <a:spLocks noGrp="1"/>
          </p:cNvSpPr>
          <p:nvPr>
            <p:ph type="title"/>
          </p:nvPr>
        </p:nvSpPr>
        <p:spPr>
          <a:xfrm>
            <a:off x="223837" y="64294"/>
            <a:ext cx="8696325" cy="909637"/>
          </a:xfrm>
        </p:spPr>
        <p:txBody>
          <a:bodyPr/>
          <a:lstStyle/>
          <a:p>
            <a:r>
              <a:rPr lang="en-US" sz="4000" dirty="0"/>
              <a:t>Topics</a:t>
            </a:r>
          </a:p>
        </p:txBody>
      </p:sp>
      <p:sp>
        <p:nvSpPr>
          <p:cNvPr id="4" name="Slide Number Placeholder 3">
            <a:extLst>
              <a:ext uri="{FF2B5EF4-FFF2-40B4-BE49-F238E27FC236}">
                <a16:creationId xmlns:a16="http://schemas.microsoft.com/office/drawing/2014/main" id="{F0B5654D-FE2A-2295-D7FD-F62C45A8520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3" name="TextBox 2">
            <a:extLst>
              <a:ext uri="{FF2B5EF4-FFF2-40B4-BE49-F238E27FC236}">
                <a16:creationId xmlns:a16="http://schemas.microsoft.com/office/drawing/2014/main" id="{CB75CF28-CAF5-49D9-57D3-7058C7230DB5}"/>
              </a:ext>
            </a:extLst>
          </p:cNvPr>
          <p:cNvSpPr txBox="1"/>
          <p:nvPr/>
        </p:nvSpPr>
        <p:spPr>
          <a:xfrm>
            <a:off x="1706879" y="973933"/>
            <a:ext cx="6245135" cy="5472267"/>
          </a:xfrm>
          <a:prstGeom prst="rect">
            <a:avLst/>
          </a:prstGeom>
          <a:noFill/>
        </p:spPr>
        <p:txBody>
          <a:bodyPr wrap="square">
            <a:spAutoFit/>
          </a:bodyPr>
          <a:lstStyle/>
          <a:p>
            <a:pPr marL="457200" indent="-457200" defTabSz="342900">
              <a:spcBef>
                <a:spcPct val="20000"/>
              </a:spcBef>
              <a:buFont typeface="Wingdings" panose="05000000000000000000" pitchFamily="2" charset="2"/>
              <a:buChar char="Ø"/>
              <a:defRPr/>
            </a:pPr>
            <a:r>
              <a:rPr lang="en-US" sz="1600" dirty="0">
                <a:latin typeface="Aptos" panose="020B0004020202020204" pitchFamily="34" charset="0"/>
                <a:cs typeface="Segoe UI" panose="020B0502040204020203" pitchFamily="34" charset="0"/>
              </a:rPr>
              <a:t>Funding Process</a:t>
            </a:r>
          </a:p>
          <a:p>
            <a:pPr marL="457200" indent="-457200" defTabSz="342900">
              <a:spcBef>
                <a:spcPct val="20000"/>
              </a:spcBef>
              <a:buFont typeface="Wingdings" panose="05000000000000000000" pitchFamily="2" charset="2"/>
              <a:buChar char="Ø"/>
              <a:defRPr/>
            </a:pPr>
            <a:endParaRPr lang="en-US" sz="1600" dirty="0">
              <a:latin typeface="Aptos" panose="020B0004020202020204" pitchFamily="34" charset="0"/>
              <a:cs typeface="Segoe UI" panose="020B0502040204020203" pitchFamily="34" charset="0"/>
            </a:endParaRPr>
          </a:p>
          <a:p>
            <a:pPr marL="457200" indent="-457200" defTabSz="342900">
              <a:spcBef>
                <a:spcPct val="20000"/>
              </a:spcBef>
              <a:buFont typeface="Wingdings" panose="05000000000000000000" pitchFamily="2" charset="2"/>
              <a:buChar char="Ø"/>
              <a:defRPr/>
            </a:pPr>
            <a:r>
              <a:rPr lang="en-US" sz="1600" dirty="0">
                <a:latin typeface="Aptos" panose="020B0004020202020204" pitchFamily="34" charset="0"/>
                <a:cs typeface="Segoe UI" panose="020B0502040204020203" pitchFamily="34" charset="0"/>
              </a:rPr>
              <a:t>Water Supply Planning - SWIFT Program</a:t>
            </a:r>
          </a:p>
          <a:p>
            <a:pPr marL="1200150" lvl="2" indent="-285750" defTabSz="342900">
              <a:spcBef>
                <a:spcPct val="20000"/>
              </a:spcBef>
              <a:buFont typeface="Courier New" panose="02070309020205020404" pitchFamily="49" charset="0"/>
              <a:buChar char="o"/>
              <a:defRPr/>
            </a:pPr>
            <a:endParaRPr lang="en-US" sz="1600" dirty="0">
              <a:latin typeface="Aptos" panose="020B0004020202020204" pitchFamily="34" charset="0"/>
              <a:cs typeface="Segoe UI" panose="020B0502040204020203" pitchFamily="34" charset="0"/>
            </a:endParaRPr>
          </a:p>
          <a:p>
            <a:pPr marL="457200" indent="-457200" defTabSz="342900">
              <a:spcBef>
                <a:spcPct val="20000"/>
              </a:spcBef>
              <a:buFont typeface="Wingdings" panose="05000000000000000000" pitchFamily="2" charset="2"/>
              <a:buChar char="Ø"/>
              <a:defRPr/>
            </a:pPr>
            <a:r>
              <a:rPr lang="en-US" sz="1600" dirty="0">
                <a:latin typeface="Aptos" panose="020B0004020202020204" pitchFamily="34" charset="0"/>
                <a:cs typeface="Segoe UI" panose="020B0502040204020203" pitchFamily="34" charset="0"/>
              </a:rPr>
              <a:t>Flood Planning - FMA &amp; FIF Programs</a:t>
            </a:r>
          </a:p>
          <a:p>
            <a:pPr marL="457200" indent="-457200" defTabSz="342900">
              <a:spcBef>
                <a:spcPct val="20000"/>
              </a:spcBef>
              <a:buFont typeface="Wingdings" panose="05000000000000000000" pitchFamily="2" charset="2"/>
              <a:buChar char="Ø"/>
              <a:defRPr/>
            </a:pPr>
            <a:endParaRPr lang="en-US" sz="1600" dirty="0">
              <a:latin typeface="Aptos" panose="020B0004020202020204" pitchFamily="34" charset="0"/>
              <a:cs typeface="Segoe UI" panose="020B0502040204020203" pitchFamily="34" charset="0"/>
            </a:endParaRPr>
          </a:p>
          <a:p>
            <a:pPr marL="457200" indent="-457200" defTabSz="342900">
              <a:spcBef>
                <a:spcPct val="20000"/>
              </a:spcBef>
              <a:buFont typeface="Wingdings" panose="05000000000000000000" pitchFamily="2" charset="2"/>
              <a:buChar char="Ø"/>
              <a:defRPr/>
            </a:pPr>
            <a:r>
              <a:rPr lang="en-US" sz="1600" dirty="0">
                <a:latin typeface="Aptos" panose="020B0004020202020204" pitchFamily="34" charset="0"/>
                <a:cs typeface="Segoe UI" panose="020B0502040204020203" pitchFamily="34" charset="0"/>
              </a:rPr>
              <a:t>State Programs</a:t>
            </a:r>
          </a:p>
          <a:p>
            <a:pPr marL="457200" indent="-457200" defTabSz="342900">
              <a:spcBef>
                <a:spcPct val="20000"/>
              </a:spcBef>
              <a:buFont typeface="Wingdings" panose="05000000000000000000" pitchFamily="2" charset="2"/>
              <a:buChar char="Ø"/>
              <a:defRPr/>
            </a:pPr>
            <a:endParaRPr lang="en-US" sz="1600" dirty="0">
              <a:latin typeface="Aptos" panose="020B0004020202020204" pitchFamily="34" charset="0"/>
              <a:cs typeface="Segoe UI" panose="020B0502040204020203" pitchFamily="34" charset="0"/>
            </a:endParaRPr>
          </a:p>
          <a:p>
            <a:pPr marL="457200" indent="-457200" defTabSz="342900">
              <a:spcBef>
                <a:spcPct val="20000"/>
              </a:spcBef>
              <a:buFont typeface="Wingdings" panose="05000000000000000000" pitchFamily="2" charset="2"/>
              <a:buChar char="Ø"/>
              <a:defRPr/>
            </a:pPr>
            <a:r>
              <a:rPr lang="en-US" sz="1600" dirty="0">
                <a:latin typeface="Aptos" panose="020B0004020202020204" pitchFamily="34" charset="0"/>
                <a:cs typeface="Segoe UI" panose="020B0502040204020203" pitchFamily="34" charset="0"/>
              </a:rPr>
              <a:t>Federal Programs</a:t>
            </a:r>
          </a:p>
          <a:p>
            <a:pPr marL="1371600" lvl="2" indent="-457200" defTabSz="342900">
              <a:spcBef>
                <a:spcPct val="20000"/>
              </a:spcBef>
              <a:buFont typeface="Courier New" panose="02070309020205020404" pitchFamily="49" charset="0"/>
              <a:buChar char="o"/>
              <a:defRPr/>
            </a:pPr>
            <a:r>
              <a:rPr lang="en-US" sz="1600" dirty="0">
                <a:latin typeface="Aptos" panose="020B0004020202020204" pitchFamily="34" charset="0"/>
                <a:cs typeface="Segoe UI" panose="020B0502040204020203" pitchFamily="34" charset="0"/>
              </a:rPr>
              <a:t>DWSRF</a:t>
            </a:r>
          </a:p>
          <a:p>
            <a:pPr marL="1371600" lvl="2" indent="-457200" defTabSz="342900">
              <a:spcBef>
                <a:spcPct val="20000"/>
              </a:spcBef>
              <a:buFont typeface="Courier New" panose="02070309020205020404" pitchFamily="49" charset="0"/>
              <a:buChar char="o"/>
              <a:defRPr/>
            </a:pPr>
            <a:r>
              <a:rPr lang="en-US" sz="1600" dirty="0">
                <a:latin typeface="Aptos" panose="020B0004020202020204" pitchFamily="34" charset="0"/>
                <a:cs typeface="Segoe UI" panose="020B0502040204020203" pitchFamily="34" charset="0"/>
              </a:rPr>
              <a:t>CWSRF</a:t>
            </a:r>
          </a:p>
          <a:p>
            <a:pPr lvl="2" defTabSz="342900">
              <a:spcBef>
                <a:spcPct val="20000"/>
              </a:spcBef>
              <a:defRPr/>
            </a:pPr>
            <a:endParaRPr lang="en-US" sz="1600" dirty="0">
              <a:latin typeface="Aptos" panose="020B0004020202020204" pitchFamily="34" charset="0"/>
              <a:cs typeface="Segoe UI" panose="020B0502040204020203" pitchFamily="34" charset="0"/>
            </a:endParaRPr>
          </a:p>
          <a:p>
            <a:pPr marL="457200" indent="-457200" defTabSz="342900">
              <a:spcBef>
                <a:spcPct val="20000"/>
              </a:spcBef>
              <a:buFont typeface="Wingdings" panose="05000000000000000000" pitchFamily="2" charset="2"/>
              <a:buChar char="Ø"/>
              <a:defRPr/>
            </a:pPr>
            <a:r>
              <a:rPr lang="en-US" sz="1600" dirty="0">
                <a:latin typeface="Aptos" panose="020B0004020202020204" pitchFamily="34" charset="0"/>
                <a:cs typeface="Segoe UI" panose="020B0502040204020203" pitchFamily="34" charset="0"/>
              </a:rPr>
              <a:t>Program Requirements</a:t>
            </a:r>
          </a:p>
          <a:p>
            <a:pPr marL="457200" indent="-457200" defTabSz="342900">
              <a:spcBef>
                <a:spcPct val="20000"/>
              </a:spcBef>
              <a:buFont typeface="Wingdings" panose="05000000000000000000" pitchFamily="2" charset="2"/>
              <a:buChar char="Ø"/>
              <a:defRPr/>
            </a:pPr>
            <a:endParaRPr lang="en-US" sz="1600" dirty="0">
              <a:latin typeface="Aptos" panose="020B0004020202020204" pitchFamily="34" charset="0"/>
              <a:cs typeface="Segoe UI" panose="020B0502040204020203" pitchFamily="34" charset="0"/>
            </a:endParaRPr>
          </a:p>
          <a:p>
            <a:pPr marL="457200" indent="-457200" defTabSz="342900">
              <a:spcBef>
                <a:spcPct val="20000"/>
              </a:spcBef>
              <a:buFont typeface="Wingdings" panose="05000000000000000000" pitchFamily="2" charset="2"/>
              <a:buChar char="Ø"/>
              <a:defRPr/>
            </a:pPr>
            <a:r>
              <a:rPr lang="en-US" sz="1600" dirty="0">
                <a:latin typeface="Aptos" panose="020B0004020202020204" pitchFamily="34" charset="0"/>
                <a:cs typeface="Segoe UI" panose="020B0502040204020203" pitchFamily="34" charset="0"/>
              </a:rPr>
              <a:t>Q&amp;A &amp; Closing</a:t>
            </a:r>
          </a:p>
          <a:p>
            <a:pPr marL="457200" indent="-457200" defTabSz="342900">
              <a:spcBef>
                <a:spcPct val="20000"/>
              </a:spcBef>
              <a:buFont typeface="Wingdings" panose="05000000000000000000" pitchFamily="2" charset="2"/>
              <a:buChar char="Ø"/>
              <a:defRPr/>
            </a:pPr>
            <a:endParaRPr lang="en-US" dirty="0">
              <a:latin typeface="Aptos" panose="020B0004020202020204" pitchFamily="34" charset="0"/>
              <a:cs typeface="Segoe UI" panose="020B0502040204020203" pitchFamily="34" charset="0"/>
            </a:endParaRPr>
          </a:p>
          <a:p>
            <a:pPr marL="457200" indent="-457200" defTabSz="342900">
              <a:spcBef>
                <a:spcPct val="20000"/>
              </a:spcBef>
              <a:buFont typeface="Wingdings" panose="05000000000000000000" pitchFamily="2" charset="2"/>
              <a:buChar char="Ø"/>
              <a:defRPr/>
            </a:pPr>
            <a:endParaRPr lang="en-US" dirty="0">
              <a:latin typeface="Aptos" panose="020B0004020202020204" pitchFamily="34" charset="0"/>
              <a:cs typeface="Segoe UI" panose="020B0502040204020203" pitchFamily="34" charset="0"/>
            </a:endParaRPr>
          </a:p>
          <a:p>
            <a:pPr marL="457200" indent="-457200" defTabSz="342900">
              <a:spcBef>
                <a:spcPct val="20000"/>
              </a:spcBef>
              <a:buFont typeface="Wingdings" panose="05000000000000000000" pitchFamily="2" charset="2"/>
              <a:buChar char="Ø"/>
              <a:defRPr/>
            </a:pPr>
            <a:endParaRPr lang="en-US" dirty="0">
              <a:latin typeface="Aptos" panose="020B0004020202020204" pitchFamily="34" charset="0"/>
              <a:cs typeface="Segoe UI" panose="020B0502040204020203" pitchFamily="34" charset="0"/>
            </a:endParaRPr>
          </a:p>
        </p:txBody>
      </p:sp>
    </p:spTree>
    <p:extLst>
      <p:ext uri="{BB962C8B-B14F-4D97-AF65-F5344CB8AC3E}">
        <p14:creationId xmlns:p14="http://schemas.microsoft.com/office/powerpoint/2010/main" val="2596955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906A3-5153-1051-7DFF-06E3E90E752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3248AE-53E6-F80A-9993-05CE9B984FB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itle 1">
            <a:extLst>
              <a:ext uri="{FF2B5EF4-FFF2-40B4-BE49-F238E27FC236}">
                <a16:creationId xmlns:a16="http://schemas.microsoft.com/office/drawing/2014/main" id="{4A56CDD4-9D74-1CAD-2E6B-AD6DFB158DD0}"/>
              </a:ext>
            </a:extLst>
          </p:cNvPr>
          <p:cNvSpPr txBox="1">
            <a:spLocks/>
          </p:cNvSpPr>
          <p:nvPr/>
        </p:nvSpPr>
        <p:spPr>
          <a:xfrm>
            <a:off x="3895" y="-1"/>
            <a:ext cx="8987705" cy="2460171"/>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6000" kern="1200">
                <a:solidFill>
                  <a:srgbClr val="295E9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US" sz="4500" b="1" i="0" u="none" strike="noStrike" kern="1200" cap="none" spc="0" normalizeH="0" baseline="0" noProof="0" dirty="0">
                <a:ln>
                  <a:noFill/>
                </a:ln>
                <a:solidFill>
                  <a:srgbClr val="4F81BD"/>
                </a:solidFill>
                <a:effectLst/>
                <a:uLnTx/>
                <a:uFillTx/>
                <a:latin typeface="Calibri"/>
                <a:ea typeface="+mj-ea"/>
                <a:cs typeface="+mj-cs"/>
              </a:rPr>
            </a:br>
            <a:endParaRPr kumimoji="0" lang="en-US" sz="4500" b="1" i="0" u="none" strike="noStrike" kern="1200" cap="none" spc="0" normalizeH="0" baseline="0" noProof="0" dirty="0">
              <a:ln>
                <a:noFill/>
              </a:ln>
              <a:solidFill>
                <a:srgbClr val="4F81BD"/>
              </a:solidFill>
              <a:effectLst/>
              <a:uLnTx/>
              <a:uFillTx/>
              <a:latin typeface="Calibri"/>
              <a:ea typeface="+mj-ea"/>
              <a:cs typeface="+mj-cs"/>
            </a:endParaRPr>
          </a:p>
        </p:txBody>
      </p:sp>
      <p:sp>
        <p:nvSpPr>
          <p:cNvPr id="8" name="TextBox 7">
            <a:extLst>
              <a:ext uri="{FF2B5EF4-FFF2-40B4-BE49-F238E27FC236}">
                <a16:creationId xmlns:a16="http://schemas.microsoft.com/office/drawing/2014/main" id="{8E7CC8D1-412F-28A5-E967-A31D63B65205}"/>
              </a:ext>
            </a:extLst>
          </p:cNvPr>
          <p:cNvSpPr txBox="1"/>
          <p:nvPr/>
        </p:nvSpPr>
        <p:spPr>
          <a:xfrm>
            <a:off x="302821" y="101916"/>
            <a:ext cx="8538358"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F81BD"/>
                </a:solidFill>
                <a:effectLst/>
                <a:uLnTx/>
                <a:uFillTx/>
                <a:latin typeface="Calibri"/>
                <a:ea typeface="+mn-ea"/>
                <a:cs typeface="+mn-cs"/>
              </a:rPr>
              <a:t>CWSRF IUP Appendix C - Rating Criteria  </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Picture 2" descr="A close-up of a document&#10;&#10;Description automatically generated">
            <a:extLst>
              <a:ext uri="{FF2B5EF4-FFF2-40B4-BE49-F238E27FC236}">
                <a16:creationId xmlns:a16="http://schemas.microsoft.com/office/drawing/2014/main" id="{B3A6DC7B-4A0B-04AC-FAD3-2ED99584E189}"/>
              </a:ext>
            </a:extLst>
          </p:cNvPr>
          <p:cNvPicPr>
            <a:picLocks noChangeAspect="1"/>
          </p:cNvPicPr>
          <p:nvPr/>
        </p:nvPicPr>
        <p:blipFill>
          <a:blip r:embed="rId3"/>
          <a:stretch>
            <a:fillRect/>
          </a:stretch>
        </p:blipFill>
        <p:spPr>
          <a:xfrm>
            <a:off x="301925" y="497656"/>
            <a:ext cx="8310114" cy="5546388"/>
          </a:xfrm>
          <a:prstGeom prst="rect">
            <a:avLst/>
          </a:prstGeom>
          <a:ln>
            <a:noFill/>
          </a:ln>
        </p:spPr>
      </p:pic>
    </p:spTree>
    <p:extLst>
      <p:ext uri="{BB962C8B-B14F-4D97-AF65-F5344CB8AC3E}">
        <p14:creationId xmlns:p14="http://schemas.microsoft.com/office/powerpoint/2010/main" val="3730676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906A3-5153-1051-7DFF-06E3E90E752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3248AE-53E6-F80A-9993-05CE9B984FB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itle 1">
            <a:extLst>
              <a:ext uri="{FF2B5EF4-FFF2-40B4-BE49-F238E27FC236}">
                <a16:creationId xmlns:a16="http://schemas.microsoft.com/office/drawing/2014/main" id="{4A56CDD4-9D74-1CAD-2E6B-AD6DFB158DD0}"/>
              </a:ext>
            </a:extLst>
          </p:cNvPr>
          <p:cNvSpPr txBox="1">
            <a:spLocks/>
          </p:cNvSpPr>
          <p:nvPr/>
        </p:nvSpPr>
        <p:spPr>
          <a:xfrm>
            <a:off x="3895" y="-1"/>
            <a:ext cx="8987705" cy="2460171"/>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6000" kern="1200">
                <a:solidFill>
                  <a:srgbClr val="295E9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US" sz="4500" b="1" i="0" u="none" strike="noStrike" kern="1200" cap="none" spc="0" normalizeH="0" baseline="0" noProof="0" dirty="0">
                <a:ln>
                  <a:noFill/>
                </a:ln>
                <a:solidFill>
                  <a:srgbClr val="4F81BD"/>
                </a:solidFill>
                <a:effectLst/>
                <a:uLnTx/>
                <a:uFillTx/>
                <a:latin typeface="Calibri"/>
                <a:ea typeface="+mj-ea"/>
                <a:cs typeface="+mj-cs"/>
              </a:rPr>
            </a:br>
            <a:endParaRPr kumimoji="0" lang="en-US" sz="4500" b="1" i="0" u="none" strike="noStrike" kern="1200" cap="none" spc="0" normalizeH="0" baseline="0" noProof="0" dirty="0">
              <a:ln>
                <a:noFill/>
              </a:ln>
              <a:solidFill>
                <a:srgbClr val="4F81BD"/>
              </a:solidFill>
              <a:effectLst/>
              <a:uLnTx/>
              <a:uFillTx/>
              <a:latin typeface="Calibri"/>
              <a:ea typeface="+mj-ea"/>
              <a:cs typeface="+mj-cs"/>
            </a:endParaRPr>
          </a:p>
        </p:txBody>
      </p:sp>
      <p:sp>
        <p:nvSpPr>
          <p:cNvPr id="8" name="TextBox 7">
            <a:extLst>
              <a:ext uri="{FF2B5EF4-FFF2-40B4-BE49-F238E27FC236}">
                <a16:creationId xmlns:a16="http://schemas.microsoft.com/office/drawing/2014/main" id="{8E7CC8D1-412F-28A5-E967-A31D63B65205}"/>
              </a:ext>
            </a:extLst>
          </p:cNvPr>
          <p:cNvSpPr txBox="1"/>
          <p:nvPr/>
        </p:nvSpPr>
        <p:spPr>
          <a:xfrm>
            <a:off x="302821" y="101916"/>
            <a:ext cx="8538358" cy="400110"/>
          </a:xfrm>
          <a:prstGeom prst="rect">
            <a:avLst/>
          </a:prstGeom>
          <a:noFill/>
        </p:spPr>
        <p:txBody>
          <a:bodyPr wrap="square" lIns="91440" tIns="45720" rIns="91440" bIns="45720" anchor="t">
            <a:spAutoFit/>
          </a:bodyPr>
          <a:lstStyle/>
          <a:p>
            <a:pPr>
              <a:defRPr/>
            </a:pPr>
            <a:r>
              <a:rPr kumimoji="0" lang="en-US" sz="2000" b="0" i="0" u="none" strike="noStrike" kern="1200" cap="none" spc="0" normalizeH="0" baseline="0" noProof="0" dirty="0">
                <a:ln>
                  <a:noFill/>
                </a:ln>
                <a:solidFill>
                  <a:srgbClr val="4F81BD"/>
                </a:solidFill>
                <a:effectLst/>
                <a:uLnTx/>
                <a:uFillTx/>
                <a:latin typeface="Calibri"/>
                <a:ea typeface="+mn-ea"/>
                <a:cs typeface="+mn-cs"/>
              </a:rPr>
              <a:t>CWSRF IUP Appendix C - Rating Criteria </a:t>
            </a:r>
            <a:r>
              <a:rPr lang="en-US" sz="2000" dirty="0">
                <a:solidFill>
                  <a:srgbClr val="4F81BD"/>
                </a:solidFill>
                <a:latin typeface="Calibri"/>
              </a:rPr>
              <a:t>Continued </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Picture 2" descr="A white and black document with text&#10;&#10;Description automatically generated">
            <a:extLst>
              <a:ext uri="{FF2B5EF4-FFF2-40B4-BE49-F238E27FC236}">
                <a16:creationId xmlns:a16="http://schemas.microsoft.com/office/drawing/2014/main" id="{90372ED1-EF10-05D4-6B8B-6B44C2ADC498}"/>
              </a:ext>
            </a:extLst>
          </p:cNvPr>
          <p:cNvPicPr>
            <a:picLocks noChangeAspect="1"/>
          </p:cNvPicPr>
          <p:nvPr/>
        </p:nvPicPr>
        <p:blipFill>
          <a:blip r:embed="rId3"/>
          <a:stretch>
            <a:fillRect/>
          </a:stretch>
        </p:blipFill>
        <p:spPr>
          <a:xfrm>
            <a:off x="1575758" y="508510"/>
            <a:ext cx="5992482" cy="5553433"/>
          </a:xfrm>
          <a:prstGeom prst="rect">
            <a:avLst/>
          </a:prstGeom>
          <a:ln>
            <a:noFill/>
          </a:ln>
        </p:spPr>
      </p:pic>
    </p:spTree>
    <p:extLst>
      <p:ext uri="{BB962C8B-B14F-4D97-AF65-F5344CB8AC3E}">
        <p14:creationId xmlns:p14="http://schemas.microsoft.com/office/powerpoint/2010/main" val="3192900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955AB8-199C-8F12-F3E6-F03F716F88A2}"/>
              </a:ext>
            </a:extLst>
          </p:cNvPr>
          <p:cNvSpPr>
            <a:spLocks noGrp="1"/>
          </p:cNvSpPr>
          <p:nvPr>
            <p:ph type="sldNum" sz="quarter" idx="10"/>
          </p:nvPr>
        </p:nvSpPr>
        <p:spPr/>
        <p:txBody>
          <a:bodyPr/>
          <a:lstStyle/>
          <a:p>
            <a:pPr>
              <a:defRPr/>
            </a:pPr>
            <a:fld id="{5416B729-A5EF-0F43-8347-C630F3865EE8}" type="slidenum">
              <a:rPr lang="en-US" smtClean="0"/>
              <a:pPr>
                <a:defRPr/>
              </a:pPr>
              <a:t>22</a:t>
            </a:fld>
            <a:endParaRPr lang="en-US" dirty="0"/>
          </a:p>
        </p:txBody>
      </p:sp>
      <p:sp>
        <p:nvSpPr>
          <p:cNvPr id="5" name="TextBox 4">
            <a:extLst>
              <a:ext uri="{FF2B5EF4-FFF2-40B4-BE49-F238E27FC236}">
                <a16:creationId xmlns:a16="http://schemas.microsoft.com/office/drawing/2014/main" id="{A9D69DE6-06AE-9737-9157-5F8B9796E1AC}"/>
              </a:ext>
            </a:extLst>
          </p:cNvPr>
          <p:cNvSpPr txBox="1"/>
          <p:nvPr/>
        </p:nvSpPr>
        <p:spPr>
          <a:xfrm>
            <a:off x="1020340" y="2701506"/>
            <a:ext cx="7442534" cy="3604064"/>
          </a:xfrm>
          <a:prstGeom prst="rect">
            <a:avLst/>
          </a:prstGeom>
          <a:noFill/>
        </p:spPr>
        <p:txBody>
          <a:bodyPr wrap="square" lIns="91440" tIns="45720" rIns="91440" bIns="45720" anchor="t">
            <a:spAutoFit/>
          </a:bodyPr>
          <a:lstStyle/>
          <a:p>
            <a:pPr marL="342900" indent="-342900" defTabSz="914400">
              <a:lnSpc>
                <a:spcPct val="90000"/>
              </a:lnSpc>
              <a:spcBef>
                <a:spcPts val="1000"/>
              </a:spcBef>
              <a:buFont typeface="Wingdings" panose="05000000000000000000" pitchFamily="2" charset="2"/>
              <a:buChar char="Ø"/>
              <a:defRPr/>
            </a:pPr>
            <a:r>
              <a:rPr lang="en-US" dirty="0">
                <a:latin typeface="Aptos"/>
              </a:rPr>
              <a:t>Federal Program to address water infrastructure needs, correct water system deficiencies, upgrade or replace water systems, consolidate systems, purchase capacity, purchase other systems, green projects.</a:t>
            </a:r>
          </a:p>
          <a:p>
            <a:pPr marL="342900" indent="-342900" defTabSz="914400">
              <a:lnSpc>
                <a:spcPct val="90000"/>
              </a:lnSpc>
              <a:spcBef>
                <a:spcPts val="1000"/>
              </a:spcBef>
              <a:buFont typeface="Wingdings" panose="05000000000000000000" pitchFamily="2" charset="2"/>
              <a:buChar char="Ø"/>
              <a:defRPr/>
            </a:pPr>
            <a:r>
              <a:rPr lang="en-US" dirty="0">
                <a:latin typeface="Aptos"/>
              </a:rPr>
              <a:t>Loan Principal Forgiveness (grants) for disadvantaged communities, small/rural disadvantaged, very small systems, green, and urgent need.</a:t>
            </a:r>
          </a:p>
          <a:p>
            <a:pPr marL="342900" indent="-342900" defTabSz="914400">
              <a:lnSpc>
                <a:spcPct val="90000"/>
              </a:lnSpc>
              <a:spcBef>
                <a:spcPts val="1000"/>
              </a:spcBef>
              <a:buFont typeface="Wingdings" panose="05000000000000000000" pitchFamily="2" charset="2"/>
              <a:buChar char="Ø"/>
              <a:defRPr/>
            </a:pPr>
            <a:r>
              <a:rPr lang="en-US" dirty="0">
                <a:latin typeface="Aptos"/>
              </a:rPr>
              <a:t>2.00% loan origination fee</a:t>
            </a:r>
          </a:p>
          <a:p>
            <a:pPr marL="342900" indent="-342900" defTabSz="914400">
              <a:lnSpc>
                <a:spcPct val="90000"/>
              </a:lnSpc>
              <a:spcBef>
                <a:spcPts val="1000"/>
              </a:spcBef>
              <a:buFont typeface="Wingdings" panose="05000000000000000000" pitchFamily="2" charset="2"/>
              <a:buChar char="Ø"/>
              <a:defRPr/>
            </a:pPr>
            <a:r>
              <a:rPr lang="en-US" dirty="0">
                <a:latin typeface="Aptos"/>
              </a:rPr>
              <a:t>SFY25 - $444,395,440</a:t>
            </a:r>
          </a:p>
          <a:p>
            <a:pPr marL="342900" indent="-342900" defTabSz="914400">
              <a:lnSpc>
                <a:spcPct val="90000"/>
              </a:lnSpc>
              <a:spcBef>
                <a:spcPts val="1000"/>
              </a:spcBef>
              <a:buFont typeface="Wingdings" panose="05000000000000000000" pitchFamily="2" charset="2"/>
              <a:buChar char="Ø"/>
              <a:defRPr/>
            </a:pPr>
            <a:r>
              <a:rPr lang="en-US" dirty="0">
                <a:latin typeface="Aptos"/>
              </a:rPr>
              <a:t>$59M - maximum financing per project</a:t>
            </a:r>
          </a:p>
          <a:p>
            <a:pPr marL="342900" indent="-342900" defTabSz="914400">
              <a:lnSpc>
                <a:spcPct val="90000"/>
              </a:lnSpc>
              <a:spcBef>
                <a:spcPts val="1000"/>
              </a:spcBef>
              <a:buFont typeface="Wingdings" panose="05000000000000000000" pitchFamily="2" charset="2"/>
              <a:buChar char="Ø"/>
              <a:defRPr/>
            </a:pPr>
            <a:r>
              <a:rPr lang="en-US" dirty="0">
                <a:latin typeface="Aptos"/>
              </a:rPr>
              <a:t>Project Information Form (PIF) due March 7, 2025</a:t>
            </a:r>
          </a:p>
          <a:p>
            <a:pPr marL="342900" indent="-342900" defTabSz="914400">
              <a:lnSpc>
                <a:spcPct val="90000"/>
              </a:lnSpc>
              <a:spcBef>
                <a:spcPts val="1000"/>
              </a:spcBef>
              <a:buFont typeface="Wingdings" panose="05000000000000000000" pitchFamily="2" charset="2"/>
              <a:buChar char="Ø"/>
              <a:defRPr/>
            </a:pPr>
            <a:endParaRPr lang="en-US" dirty="0">
              <a:solidFill>
                <a:srgbClr val="4F81BD"/>
              </a:solidFill>
              <a:latin typeface="Calibri" panose="020F0502020204030204"/>
            </a:endParaRPr>
          </a:p>
        </p:txBody>
      </p:sp>
      <p:graphicFrame>
        <p:nvGraphicFramePr>
          <p:cNvPr id="7" name="Table 6">
            <a:extLst>
              <a:ext uri="{FF2B5EF4-FFF2-40B4-BE49-F238E27FC236}">
                <a16:creationId xmlns:a16="http://schemas.microsoft.com/office/drawing/2014/main" id="{D03DB5ED-A481-A256-B9C4-E50235498488}"/>
              </a:ext>
            </a:extLst>
          </p:cNvPr>
          <p:cNvGraphicFramePr>
            <a:graphicFrameLocks noGrp="1"/>
          </p:cNvGraphicFramePr>
          <p:nvPr>
            <p:extLst>
              <p:ext uri="{D42A27DB-BD31-4B8C-83A1-F6EECF244321}">
                <p14:modId xmlns:p14="http://schemas.microsoft.com/office/powerpoint/2010/main" val="1404754958"/>
              </p:ext>
            </p:extLst>
          </p:nvPr>
        </p:nvGraphicFramePr>
        <p:xfrm>
          <a:off x="180975" y="142875"/>
          <a:ext cx="8769855" cy="2377440"/>
        </p:xfrm>
        <a:graphic>
          <a:graphicData uri="http://schemas.openxmlformats.org/drawingml/2006/table">
            <a:tbl>
              <a:tblPr firstRow="1" bandRow="1"/>
              <a:tblGrid>
                <a:gridCol w="1028154">
                  <a:extLst>
                    <a:ext uri="{9D8B030D-6E8A-4147-A177-3AD203B41FA5}">
                      <a16:colId xmlns:a16="http://schemas.microsoft.com/office/drawing/2014/main" val="299327096"/>
                    </a:ext>
                  </a:extLst>
                </a:gridCol>
                <a:gridCol w="2937853">
                  <a:extLst>
                    <a:ext uri="{9D8B030D-6E8A-4147-A177-3AD203B41FA5}">
                      <a16:colId xmlns:a16="http://schemas.microsoft.com/office/drawing/2014/main" val="3394786983"/>
                    </a:ext>
                  </a:extLst>
                </a:gridCol>
                <a:gridCol w="1675171">
                  <a:extLst>
                    <a:ext uri="{9D8B030D-6E8A-4147-A177-3AD203B41FA5}">
                      <a16:colId xmlns:a16="http://schemas.microsoft.com/office/drawing/2014/main" val="3581502420"/>
                    </a:ext>
                  </a:extLst>
                </a:gridCol>
                <a:gridCol w="1645782">
                  <a:extLst>
                    <a:ext uri="{9D8B030D-6E8A-4147-A177-3AD203B41FA5}">
                      <a16:colId xmlns:a16="http://schemas.microsoft.com/office/drawing/2014/main" val="2834273447"/>
                    </a:ext>
                  </a:extLst>
                </a:gridCol>
                <a:gridCol w="1482895">
                  <a:extLst>
                    <a:ext uri="{9D8B030D-6E8A-4147-A177-3AD203B41FA5}">
                      <a16:colId xmlns:a16="http://schemas.microsoft.com/office/drawing/2014/main" val="1455369060"/>
                    </a:ext>
                  </a:extLst>
                </a:gridCol>
              </a:tblGrid>
              <a:tr h="462751">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Programs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Eligible Applicants: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Security Instruments: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Typical Pledges Include:</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Length of Loans: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extLst>
                  <a:ext uri="{0D108BD9-81ED-4DB2-BD59-A6C34878D82A}">
                    <a16:rowId xmlns:a16="http://schemas.microsoft.com/office/drawing/2014/main" val="3980693104"/>
                  </a:ext>
                </a:extLst>
              </a:tr>
              <a:tr h="1279372">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fontAlgn="t"/>
                      <a:r>
                        <a:rPr lang="en-US" sz="1400" b="1" u="sng" dirty="0">
                          <a:solidFill>
                            <a:schemeClr val="tx1"/>
                          </a:solidFill>
                          <a:effectLst/>
                          <a:latin typeface="Arial"/>
                          <a:cs typeface="Arial"/>
                          <a:hlinkClick r:id="rId3">
                            <a:extLst>
                              <a:ext uri="{A12FA001-AC4F-418D-AE19-62706E023703}">
                                <ahyp:hlinkClr xmlns:ahyp="http://schemas.microsoft.com/office/drawing/2018/hyperlinkcolor" val="tx"/>
                              </a:ext>
                            </a:extLst>
                          </a:hlinkClick>
                        </a:rPr>
                        <a:t>Drinking Water State Revolving Fund (DWSRF)</a:t>
                      </a:r>
                      <a:endParaRPr lang="en-US" sz="1400" b="1" dirty="0">
                        <a:solidFill>
                          <a:schemeClr val="tx1"/>
                        </a:solidFill>
                        <a:effectLst/>
                        <a:latin typeface="Arial"/>
                        <a:cs typeface="Arial"/>
                        <a:hlinkClick r:id="rId3">
                          <a:extLst>
                            <a:ext uri="{A12FA001-AC4F-418D-AE19-62706E023703}">
                              <ahyp:hlinkClr xmlns:ahyp="http://schemas.microsoft.com/office/drawing/2018/hyperlinkcolor" val="tx"/>
                            </a:ext>
                          </a:extLst>
                        </a:hlinkClick>
                      </a:endParaRP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Political Subdivisions</a:t>
                      </a:r>
                    </a:p>
                    <a:p>
                      <a:pPr marL="171450" indent="-171450" fontAlgn="base">
                        <a:buFont typeface="Arial" panose="020B0604020202020204" pitchFamily="34" charset="0"/>
                        <a:buChar char="•"/>
                      </a:pPr>
                      <a:r>
                        <a:rPr lang="en-US" sz="1400" dirty="0">
                          <a:effectLst/>
                          <a:latin typeface="Arial"/>
                          <a:cs typeface="Arial"/>
                        </a:rPr>
                        <a:t>Public and Privately Owned Water Systems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a:cs typeface="Arial"/>
                        </a:rPr>
                        <a:t>Nonprofit Water Supply Corporations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a:cs typeface="Arial"/>
                        </a:rPr>
                        <a:t>Nonprofit, Non-Community Public Water Systems</a:t>
                      </a:r>
                    </a:p>
                    <a:p>
                      <a:pPr marL="0" indent="0" fontAlgn="base">
                        <a:buFont typeface="Arial" panose="020B0604020202020204" pitchFamily="34" charset="0"/>
                        <a:buNone/>
                      </a:pPr>
                      <a:endParaRPr lang="en-US" sz="1400" dirty="0">
                        <a:effectLst/>
                        <a:latin typeface="Arial"/>
                        <a:cs typeface="Arial"/>
                      </a:endParaRP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Bonds</a:t>
                      </a:r>
                    </a:p>
                    <a:p>
                      <a:pPr marL="171450" indent="-171450" fontAlgn="base">
                        <a:buFont typeface="Arial" panose="020B0604020202020204" pitchFamily="34" charset="0"/>
                        <a:buChar char="•"/>
                      </a:pPr>
                      <a:r>
                        <a:rPr lang="en-US" sz="1400" dirty="0">
                          <a:effectLst/>
                          <a:latin typeface="Arial"/>
                          <a:cs typeface="Arial"/>
                        </a:rPr>
                        <a:t>Loan Agreement</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System Revenue</a:t>
                      </a:r>
                    </a:p>
                    <a:p>
                      <a:pPr marL="171450" indent="-171450" fontAlgn="base">
                        <a:buFont typeface="Arial" panose="020B0604020202020204" pitchFamily="34" charset="0"/>
                        <a:buChar char="•"/>
                      </a:pPr>
                      <a:r>
                        <a:rPr lang="en-US" sz="1400" dirty="0">
                          <a:effectLst/>
                          <a:latin typeface="Arial"/>
                          <a:cs typeface="Arial"/>
                        </a:rPr>
                        <a:t>Contract Revenue</a:t>
                      </a:r>
                    </a:p>
                    <a:p>
                      <a:pPr marL="171450" indent="-171450" fontAlgn="base">
                        <a:buFont typeface="Arial" panose="020B0604020202020204" pitchFamily="34" charset="0"/>
                        <a:buChar char="•"/>
                      </a:pPr>
                      <a:r>
                        <a:rPr lang="en-US" sz="1400" dirty="0">
                          <a:effectLst/>
                          <a:latin typeface="Arial"/>
                          <a:cs typeface="Arial"/>
                        </a:rPr>
                        <a:t>Ad Valorem Tax</a:t>
                      </a:r>
                    </a:p>
                    <a:p>
                      <a:pPr marL="171450" indent="-171450" fontAlgn="base">
                        <a:buFont typeface="Arial" panose="020B0604020202020204" pitchFamily="34" charset="0"/>
                        <a:buChar char="•"/>
                      </a:pPr>
                      <a:r>
                        <a:rPr lang="en-US" sz="1400" dirty="0">
                          <a:effectLst/>
                          <a:latin typeface="Arial"/>
                          <a:cs typeface="Arial"/>
                        </a:rPr>
                        <a:t>Tax and Revenue Pledge</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20 to 30 years</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extLst>
                  <a:ext uri="{0D108BD9-81ED-4DB2-BD59-A6C34878D82A}">
                    <a16:rowId xmlns:a16="http://schemas.microsoft.com/office/drawing/2014/main" val="2538560424"/>
                  </a:ext>
                </a:extLst>
              </a:tr>
            </a:tbl>
          </a:graphicData>
        </a:graphic>
      </p:graphicFrame>
    </p:spTree>
    <p:extLst>
      <p:ext uri="{BB962C8B-B14F-4D97-AF65-F5344CB8AC3E}">
        <p14:creationId xmlns:p14="http://schemas.microsoft.com/office/powerpoint/2010/main" val="212346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42EBF-5216-E9F2-028D-8DFB5FF05C1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itle 1">
            <a:extLst>
              <a:ext uri="{FF2B5EF4-FFF2-40B4-BE49-F238E27FC236}">
                <a16:creationId xmlns:a16="http://schemas.microsoft.com/office/drawing/2014/main" id="{66143836-68A1-CD72-1994-E104153538CC}"/>
              </a:ext>
            </a:extLst>
          </p:cNvPr>
          <p:cNvSpPr txBox="1">
            <a:spLocks/>
          </p:cNvSpPr>
          <p:nvPr/>
        </p:nvSpPr>
        <p:spPr>
          <a:xfrm>
            <a:off x="3895" y="-1"/>
            <a:ext cx="8987705" cy="893619"/>
          </a:xfrm>
          <a:prstGeom prst="rect">
            <a:avLst/>
          </a:prstGeom>
        </p:spPr>
        <p:txBody>
          <a:bodyPr vert="horz" lIns="91440" tIns="45720" rIns="91440" bIns="45720" rtlCol="0" anchor="b">
            <a:normAutofit fontScale="70000" lnSpcReduction="20000"/>
          </a:bodyPr>
          <a:lstStyle>
            <a:lvl1pPr algn="ctr" defTabSz="457200" rtl="0" eaLnBrk="1" latinLnBrk="0" hangingPunct="1">
              <a:spcBef>
                <a:spcPct val="0"/>
              </a:spcBef>
              <a:buNone/>
              <a:defRPr sz="6000" kern="1200">
                <a:solidFill>
                  <a:srgbClr val="295E9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US" sz="4500" b="1" i="0" u="none" strike="noStrike" kern="1200" cap="none" spc="0" normalizeH="0" baseline="0" noProof="0" dirty="0">
                <a:ln>
                  <a:noFill/>
                </a:ln>
                <a:solidFill>
                  <a:srgbClr val="4F81BD"/>
                </a:solidFill>
                <a:effectLst/>
                <a:uLnTx/>
                <a:uFillTx/>
                <a:latin typeface="Calibri"/>
                <a:ea typeface="+mj-ea"/>
                <a:cs typeface="+mj-cs"/>
              </a:rPr>
            </a:br>
            <a:endParaRPr kumimoji="0" lang="en-US" sz="4500" b="1" i="0" u="none" strike="noStrike" kern="1200" cap="none" spc="0" normalizeH="0" baseline="0" noProof="0" dirty="0">
              <a:ln>
                <a:noFill/>
              </a:ln>
              <a:solidFill>
                <a:srgbClr val="4F81BD"/>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B8C688B1-9DCA-37F0-C50B-C67FF95688B1}"/>
              </a:ext>
            </a:extLst>
          </p:cNvPr>
          <p:cNvPicPr>
            <a:picLocks noChangeAspect="1"/>
          </p:cNvPicPr>
          <p:nvPr/>
        </p:nvPicPr>
        <p:blipFill>
          <a:blip r:embed="rId3"/>
          <a:stretch>
            <a:fillRect/>
          </a:stretch>
        </p:blipFill>
        <p:spPr>
          <a:xfrm>
            <a:off x="1477736" y="715379"/>
            <a:ext cx="6188528" cy="5427241"/>
          </a:xfrm>
          <a:prstGeom prst="rect">
            <a:avLst/>
          </a:prstGeom>
          <a:ln>
            <a:noFill/>
          </a:ln>
        </p:spPr>
      </p:pic>
      <p:sp>
        <p:nvSpPr>
          <p:cNvPr id="6" name="TextBox 5">
            <a:extLst>
              <a:ext uri="{FF2B5EF4-FFF2-40B4-BE49-F238E27FC236}">
                <a16:creationId xmlns:a16="http://schemas.microsoft.com/office/drawing/2014/main" id="{32A43F26-049C-1648-1215-BE7B762EC2D0}"/>
              </a:ext>
            </a:extLst>
          </p:cNvPr>
          <p:cNvSpPr txBox="1"/>
          <p:nvPr/>
        </p:nvSpPr>
        <p:spPr>
          <a:xfrm>
            <a:off x="302821" y="101916"/>
            <a:ext cx="8538358" cy="400110"/>
          </a:xfrm>
          <a:prstGeom prst="rect">
            <a:avLst/>
          </a:prstGeom>
          <a:noFill/>
        </p:spPr>
        <p:txBody>
          <a:bodyPr wrap="square" lIns="91440" tIns="45720" rIns="91440" bIns="45720" anchor="t">
            <a:spAutoFit/>
          </a:bodyPr>
          <a:lstStyle/>
          <a:p>
            <a:pPr>
              <a:defRPr/>
            </a:pPr>
            <a:r>
              <a:rPr lang="en-US" sz="2000" dirty="0">
                <a:solidFill>
                  <a:srgbClr val="4F81BD"/>
                </a:solidFill>
                <a:latin typeface="Calibri"/>
              </a:rPr>
              <a:t>D</a:t>
            </a:r>
            <a:r>
              <a:rPr kumimoji="0" lang="en-US" sz="2000" b="0" i="0" u="none" strike="noStrike" kern="1200" cap="none" spc="0" normalizeH="0" baseline="0" noProof="0" dirty="0">
                <a:ln>
                  <a:noFill/>
                </a:ln>
                <a:solidFill>
                  <a:srgbClr val="4F81BD"/>
                </a:solidFill>
                <a:effectLst/>
                <a:uLnTx/>
                <a:uFillTx/>
                <a:latin typeface="Calibri"/>
                <a:ea typeface="+mn-ea"/>
                <a:cs typeface="+mn-cs"/>
              </a:rPr>
              <a:t>WSRF IUP Appendix C </a:t>
            </a:r>
            <a:r>
              <a:rPr lang="en-US" sz="2000" dirty="0">
                <a:solidFill>
                  <a:srgbClr val="4F81BD"/>
                </a:solidFill>
                <a:latin typeface="Calibri"/>
              </a:rPr>
              <a:t>– TCEQ Rating</a:t>
            </a:r>
            <a:r>
              <a:rPr kumimoji="0" lang="en-US" sz="2000" b="0" i="0" u="none" strike="noStrike" kern="1200" cap="none" spc="0" normalizeH="0" baseline="0" noProof="0" dirty="0">
                <a:ln>
                  <a:noFill/>
                </a:ln>
                <a:solidFill>
                  <a:srgbClr val="4F81BD"/>
                </a:solidFill>
                <a:effectLst/>
                <a:uLnTx/>
                <a:uFillTx/>
                <a:latin typeface="Calibri"/>
                <a:ea typeface="+mn-ea"/>
                <a:cs typeface="+mn-cs"/>
              </a:rPr>
              <a:t> Criteria </a:t>
            </a:r>
            <a:endParaRPr lang="en-US" sz="2000" b="0" i="0" u="none" strike="noStrike" kern="1200" cap="none" spc="0" normalizeH="0" baseline="0" noProof="0" dirty="0">
              <a:ln>
                <a:noFill/>
              </a:ln>
              <a:solidFill>
                <a:srgbClr val="4F81BD"/>
              </a:solidFill>
              <a:effectLst/>
              <a:highlight>
                <a:srgbClr val="FFFF00"/>
              </a:highlight>
              <a:uLnTx/>
              <a:uFillTx/>
              <a:latin typeface="Calibri"/>
              <a:ea typeface="Calibri"/>
              <a:cs typeface="Calibri"/>
            </a:endParaRPr>
          </a:p>
        </p:txBody>
      </p:sp>
    </p:spTree>
    <p:extLst>
      <p:ext uri="{BB962C8B-B14F-4D97-AF65-F5344CB8AC3E}">
        <p14:creationId xmlns:p14="http://schemas.microsoft.com/office/powerpoint/2010/main" val="1820571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DB992E-661C-BCFB-B5F7-E6504492156A}"/>
              </a:ext>
            </a:extLst>
          </p:cNvPr>
          <p:cNvSpPr txBox="1"/>
          <p:nvPr/>
        </p:nvSpPr>
        <p:spPr>
          <a:xfrm>
            <a:off x="187720" y="2082200"/>
            <a:ext cx="2343268" cy="1015663"/>
          </a:xfrm>
          <a:prstGeom prst="rect">
            <a:avLst/>
          </a:prstGeom>
          <a:noFill/>
        </p:spPr>
        <p:txBody>
          <a:bodyPr wrap="square" lIns="91440" tIns="45720" rIns="91440" bIns="45720" rtlCol="0" anchor="t">
            <a:spAutoFit/>
          </a:bodyPr>
          <a:lstStyle/>
          <a:p>
            <a:pPr>
              <a:defRPr/>
            </a:pPr>
            <a:r>
              <a:rPr lang="en-US" sz="2000" dirty="0">
                <a:solidFill>
                  <a:srgbClr val="4F81BD"/>
                </a:solidFill>
                <a:latin typeface="Calibri" panose="020F0502020204030204"/>
              </a:rPr>
              <a:t>DWSRF IUP Appendix C – TWDB Rating Criteria</a:t>
            </a:r>
            <a:endParaRPr lang="en-US" dirty="0"/>
          </a:p>
        </p:txBody>
      </p:sp>
      <p:pic>
        <p:nvPicPr>
          <p:cNvPr id="2" name="Picture 1" descr="A document with text on it&#10;&#10;Description automatically generated">
            <a:extLst>
              <a:ext uri="{FF2B5EF4-FFF2-40B4-BE49-F238E27FC236}">
                <a16:creationId xmlns:a16="http://schemas.microsoft.com/office/drawing/2014/main" id="{41F5D396-72E3-B131-2001-5D6249596291}"/>
              </a:ext>
            </a:extLst>
          </p:cNvPr>
          <p:cNvPicPr>
            <a:picLocks noChangeAspect="1"/>
          </p:cNvPicPr>
          <p:nvPr/>
        </p:nvPicPr>
        <p:blipFill>
          <a:blip r:embed="rId3"/>
          <a:stretch>
            <a:fillRect/>
          </a:stretch>
        </p:blipFill>
        <p:spPr>
          <a:xfrm>
            <a:off x="2754381" y="302108"/>
            <a:ext cx="6298924" cy="5746888"/>
          </a:xfrm>
          <a:prstGeom prst="rect">
            <a:avLst/>
          </a:prstGeom>
          <a:ln>
            <a:noFill/>
          </a:ln>
        </p:spPr>
      </p:pic>
    </p:spTree>
    <p:extLst>
      <p:ext uri="{BB962C8B-B14F-4D97-AF65-F5344CB8AC3E}">
        <p14:creationId xmlns:p14="http://schemas.microsoft.com/office/powerpoint/2010/main" val="332038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1F719B-ECA7-C61E-D73A-6086BBB231AB}"/>
              </a:ext>
            </a:extLst>
          </p:cNvPr>
          <p:cNvSpPr>
            <a:spLocks noGrp="1"/>
          </p:cNvSpPr>
          <p:nvPr>
            <p:ph type="sldNum" sz="quarter" idx="10"/>
          </p:nvPr>
        </p:nvSpPr>
        <p:spPr/>
        <p:txBody>
          <a:bodyPr/>
          <a:lstStyle/>
          <a:p>
            <a:pPr>
              <a:defRPr/>
            </a:pPr>
            <a:fld id="{5416B729-A5EF-0F43-8347-C630F3865EE8}" type="slidenum">
              <a:rPr lang="en-US" smtClean="0"/>
              <a:pPr>
                <a:defRPr/>
              </a:pPr>
              <a:t>25</a:t>
            </a:fld>
            <a:endParaRPr lang="en-US" dirty="0"/>
          </a:p>
        </p:txBody>
      </p:sp>
      <p:sp>
        <p:nvSpPr>
          <p:cNvPr id="5" name="TextBox 4">
            <a:extLst>
              <a:ext uri="{FF2B5EF4-FFF2-40B4-BE49-F238E27FC236}">
                <a16:creationId xmlns:a16="http://schemas.microsoft.com/office/drawing/2014/main" id="{DEAAA04E-C25E-8068-BB1F-31669E1BCF90}"/>
              </a:ext>
            </a:extLst>
          </p:cNvPr>
          <p:cNvSpPr txBox="1"/>
          <p:nvPr/>
        </p:nvSpPr>
        <p:spPr>
          <a:xfrm>
            <a:off x="459581" y="2510790"/>
            <a:ext cx="7620000" cy="4934171"/>
          </a:xfrm>
          <a:prstGeom prst="rect">
            <a:avLst/>
          </a:prstGeom>
          <a:noFill/>
        </p:spPr>
        <p:txBody>
          <a:bodyPr wrap="square" lIns="91440" tIns="45720" rIns="91440" bIns="45720" anchor="t">
            <a:spAutoFit/>
          </a:bodyPr>
          <a:lstStyle/>
          <a:p>
            <a:pPr marL="342900" indent="-342900" defTabSz="914400">
              <a:lnSpc>
                <a:spcPct val="90000"/>
              </a:lnSpc>
              <a:spcBef>
                <a:spcPts val="1000"/>
              </a:spcBef>
              <a:buFont typeface="Wingdings" panose="05000000000000000000" pitchFamily="2" charset="2"/>
              <a:buChar char="Ø"/>
              <a:defRPr/>
            </a:pPr>
            <a:r>
              <a:rPr lang="en-US" sz="1700" dirty="0">
                <a:latin typeface="Aptos"/>
              </a:rPr>
              <a:t>The Infrastructure Investment and Jobs Act (IIJA) appropriated funds through the base SRF program.</a:t>
            </a:r>
          </a:p>
          <a:p>
            <a:pPr marL="342900" indent="-342900" defTabSz="914400">
              <a:lnSpc>
                <a:spcPct val="90000"/>
              </a:lnSpc>
              <a:spcBef>
                <a:spcPts val="1000"/>
              </a:spcBef>
              <a:buFont typeface="Wingdings" panose="05000000000000000000" pitchFamily="2" charset="2"/>
              <a:buChar char="Ø"/>
              <a:defRPr/>
            </a:pPr>
            <a:r>
              <a:rPr lang="en-US" sz="1700" dirty="0">
                <a:latin typeface="Aptos"/>
              </a:rPr>
              <a:t>CWSRF-EC or DWSRF-EC, it must be eligible under the base CWSRF or DWSRF programs </a:t>
            </a:r>
            <a:r>
              <a:rPr lang="en-US" sz="1700" b="1" dirty="0">
                <a:latin typeface="Aptos"/>
              </a:rPr>
              <a:t>AND</a:t>
            </a:r>
            <a:r>
              <a:rPr lang="en-US" sz="1700" dirty="0">
                <a:latin typeface="Aptos"/>
              </a:rPr>
              <a:t> specifically reduce exposure to perfluoroalkyl and polyfluoroalkyl substances (PFAS) and/or other emerging contaminants.</a:t>
            </a:r>
          </a:p>
          <a:p>
            <a:pPr marL="342900" indent="-342900" defTabSz="914400">
              <a:lnSpc>
                <a:spcPct val="90000"/>
              </a:lnSpc>
              <a:spcBef>
                <a:spcPts val="1000"/>
              </a:spcBef>
              <a:buFont typeface="Wingdings" panose="05000000000000000000" pitchFamily="2" charset="2"/>
              <a:buChar char="Ø"/>
              <a:defRPr/>
            </a:pPr>
            <a:r>
              <a:rPr lang="en-US" sz="1600" b="1" i="0" dirty="0">
                <a:solidFill>
                  <a:srgbClr val="000000"/>
                </a:solidFill>
                <a:effectLst/>
                <a:latin typeface="verdana" panose="020B0604030504040204" pitchFamily="34" charset="0"/>
              </a:rPr>
              <a:t>All project funding will be in the form of 100% principal forgiveness (similar to grants)</a:t>
            </a:r>
            <a:endParaRPr lang="en-US" sz="1700" b="1" dirty="0">
              <a:latin typeface="Aptos"/>
            </a:endParaRPr>
          </a:p>
          <a:p>
            <a:pPr marL="342900" indent="-342900" defTabSz="914400">
              <a:lnSpc>
                <a:spcPct val="90000"/>
              </a:lnSpc>
              <a:spcBef>
                <a:spcPts val="1000"/>
              </a:spcBef>
              <a:buFont typeface="Wingdings" panose="05000000000000000000" pitchFamily="2" charset="2"/>
              <a:buChar char="Ø"/>
              <a:defRPr/>
            </a:pPr>
            <a:r>
              <a:rPr lang="en-US" sz="1700" dirty="0">
                <a:latin typeface="Aptos"/>
              </a:rPr>
              <a:t>CWSRF-EC SFY25 $9,817,000</a:t>
            </a:r>
            <a:endParaRPr lang="en-US" sz="1700" i="1" dirty="0">
              <a:latin typeface="Aptos"/>
            </a:endParaRPr>
          </a:p>
          <a:p>
            <a:pPr marL="342900" indent="-342900" defTabSz="914400">
              <a:lnSpc>
                <a:spcPct val="90000"/>
              </a:lnSpc>
              <a:spcBef>
                <a:spcPts val="1000"/>
              </a:spcBef>
              <a:buFont typeface="Wingdings" panose="05000000000000000000" pitchFamily="2" charset="2"/>
              <a:buChar char="Ø"/>
              <a:defRPr/>
            </a:pPr>
            <a:r>
              <a:rPr lang="en-US" sz="1700" dirty="0">
                <a:latin typeface="Aptos"/>
              </a:rPr>
              <a:t>DWSRF-EC SFY25 $60,914,000</a:t>
            </a:r>
          </a:p>
          <a:p>
            <a:pPr marL="342900" indent="-342900" defTabSz="914400">
              <a:lnSpc>
                <a:spcPct val="90000"/>
              </a:lnSpc>
              <a:spcBef>
                <a:spcPts val="1000"/>
              </a:spcBef>
              <a:buFont typeface="Wingdings" panose="05000000000000000000" pitchFamily="2" charset="2"/>
              <a:buChar char="Ø"/>
              <a:defRPr/>
            </a:pPr>
            <a:r>
              <a:rPr lang="en-US" sz="1700" dirty="0">
                <a:latin typeface="Aptos"/>
              </a:rPr>
              <a:t>Project Information Form (PIF) due  April 4, 2025</a:t>
            </a:r>
            <a:endParaRPr lang="en-US" sz="1700" i="1" dirty="0">
              <a:latin typeface="Aptos"/>
            </a:endParaRPr>
          </a:p>
          <a:p>
            <a:pPr marL="342900" indent="-342900" defTabSz="914400">
              <a:lnSpc>
                <a:spcPct val="90000"/>
              </a:lnSpc>
              <a:spcBef>
                <a:spcPts val="1000"/>
              </a:spcBef>
              <a:buFont typeface="Wingdings" panose="05000000000000000000" pitchFamily="2" charset="2"/>
              <a:buChar char="Ø"/>
              <a:defRPr/>
            </a:pPr>
            <a:endParaRPr lang="en-US" sz="1700" dirty="0">
              <a:latin typeface="Aptos" panose="020B0004020202020204" pitchFamily="34" charset="0"/>
            </a:endParaRPr>
          </a:p>
          <a:p>
            <a:pPr marL="342900" indent="-342900" defTabSz="914400">
              <a:lnSpc>
                <a:spcPct val="90000"/>
              </a:lnSpc>
              <a:spcBef>
                <a:spcPts val="1000"/>
              </a:spcBef>
              <a:buFont typeface="Wingdings" panose="05000000000000000000" pitchFamily="2" charset="2"/>
              <a:buChar char="Ø"/>
              <a:defRPr/>
            </a:pPr>
            <a:endParaRPr lang="en-US" dirty="0">
              <a:solidFill>
                <a:srgbClr val="4F81BD"/>
              </a:solidFill>
              <a:latin typeface="Calibri" panose="020F0502020204030204"/>
            </a:endParaRPr>
          </a:p>
          <a:p>
            <a:pPr marL="342900" indent="-342900" defTabSz="914400">
              <a:lnSpc>
                <a:spcPct val="90000"/>
              </a:lnSpc>
              <a:spcBef>
                <a:spcPts val="1000"/>
              </a:spcBef>
              <a:buFont typeface="Wingdings" panose="05000000000000000000" pitchFamily="2" charset="2"/>
              <a:buChar char="Ø"/>
              <a:defRPr/>
            </a:pPr>
            <a:endParaRPr lang="en-US" dirty="0">
              <a:solidFill>
                <a:srgbClr val="4F81BD"/>
              </a:solidFill>
              <a:latin typeface="Calibri" panose="020F0502020204030204"/>
            </a:endParaRPr>
          </a:p>
          <a:p>
            <a:pPr marL="342900" indent="-342900" defTabSz="914400">
              <a:lnSpc>
                <a:spcPct val="90000"/>
              </a:lnSpc>
              <a:spcBef>
                <a:spcPts val="1000"/>
              </a:spcBef>
              <a:buFont typeface="Wingdings" panose="05000000000000000000" pitchFamily="2" charset="2"/>
              <a:buChar char="Ø"/>
              <a:defRPr/>
            </a:pPr>
            <a:endParaRPr lang="en-US" dirty="0">
              <a:solidFill>
                <a:srgbClr val="4F81BD"/>
              </a:solidFill>
              <a:latin typeface="Calibri" panose="020F0502020204030204"/>
            </a:endParaRPr>
          </a:p>
          <a:p>
            <a:pPr marL="342900" indent="-342900" defTabSz="914400">
              <a:lnSpc>
                <a:spcPct val="90000"/>
              </a:lnSpc>
              <a:spcBef>
                <a:spcPts val="1000"/>
              </a:spcBef>
              <a:buFont typeface="Wingdings" panose="05000000000000000000" pitchFamily="2" charset="2"/>
              <a:buChar char="Ø"/>
              <a:defRPr/>
            </a:pPr>
            <a:endParaRPr lang="en-US" dirty="0">
              <a:solidFill>
                <a:srgbClr val="4F81BD"/>
              </a:solidFill>
              <a:latin typeface="Calibri" panose="020F0502020204030204"/>
            </a:endParaRPr>
          </a:p>
        </p:txBody>
      </p:sp>
      <p:pic>
        <p:nvPicPr>
          <p:cNvPr id="7" name="Picture 6">
            <a:extLst>
              <a:ext uri="{FF2B5EF4-FFF2-40B4-BE49-F238E27FC236}">
                <a16:creationId xmlns:a16="http://schemas.microsoft.com/office/drawing/2014/main" id="{0FB16E2D-B0A1-C7D2-2A56-46305F3D78EC}"/>
              </a:ext>
            </a:extLst>
          </p:cNvPr>
          <p:cNvPicPr>
            <a:picLocks noChangeAspect="1"/>
          </p:cNvPicPr>
          <p:nvPr/>
        </p:nvPicPr>
        <p:blipFill>
          <a:blip r:embed="rId3"/>
          <a:stretch>
            <a:fillRect/>
          </a:stretch>
        </p:blipFill>
        <p:spPr>
          <a:xfrm>
            <a:off x="5500442" y="4852670"/>
            <a:ext cx="3510208" cy="1861503"/>
          </a:xfrm>
          <a:prstGeom prst="rect">
            <a:avLst/>
          </a:prstGeom>
        </p:spPr>
      </p:pic>
      <p:graphicFrame>
        <p:nvGraphicFramePr>
          <p:cNvPr id="2" name="Table 1">
            <a:extLst>
              <a:ext uri="{FF2B5EF4-FFF2-40B4-BE49-F238E27FC236}">
                <a16:creationId xmlns:a16="http://schemas.microsoft.com/office/drawing/2014/main" id="{25F5434B-A62E-15E6-9513-DF201FB4AD20}"/>
              </a:ext>
            </a:extLst>
          </p:cNvPr>
          <p:cNvGraphicFramePr>
            <a:graphicFrameLocks noGrp="1"/>
          </p:cNvGraphicFramePr>
          <p:nvPr>
            <p:extLst>
              <p:ext uri="{D42A27DB-BD31-4B8C-83A1-F6EECF244321}">
                <p14:modId xmlns:p14="http://schemas.microsoft.com/office/powerpoint/2010/main" val="1122090380"/>
              </p:ext>
            </p:extLst>
          </p:nvPr>
        </p:nvGraphicFramePr>
        <p:xfrm>
          <a:off x="152400" y="133350"/>
          <a:ext cx="8684114" cy="2377440"/>
        </p:xfrm>
        <a:graphic>
          <a:graphicData uri="http://schemas.openxmlformats.org/drawingml/2006/table">
            <a:tbl>
              <a:tblPr firstRow="1" bandRow="1"/>
              <a:tblGrid>
                <a:gridCol w="1285875">
                  <a:extLst>
                    <a:ext uri="{9D8B030D-6E8A-4147-A177-3AD203B41FA5}">
                      <a16:colId xmlns:a16="http://schemas.microsoft.com/office/drawing/2014/main" val="299327096"/>
                    </a:ext>
                  </a:extLst>
                </a:gridCol>
                <a:gridCol w="2833721">
                  <a:extLst>
                    <a:ext uri="{9D8B030D-6E8A-4147-A177-3AD203B41FA5}">
                      <a16:colId xmlns:a16="http://schemas.microsoft.com/office/drawing/2014/main" val="3394786983"/>
                    </a:ext>
                  </a:extLst>
                </a:gridCol>
                <a:gridCol w="1700210">
                  <a:extLst>
                    <a:ext uri="{9D8B030D-6E8A-4147-A177-3AD203B41FA5}">
                      <a16:colId xmlns:a16="http://schemas.microsoft.com/office/drawing/2014/main" val="3581502420"/>
                    </a:ext>
                  </a:extLst>
                </a:gridCol>
                <a:gridCol w="1500184">
                  <a:extLst>
                    <a:ext uri="{9D8B030D-6E8A-4147-A177-3AD203B41FA5}">
                      <a16:colId xmlns:a16="http://schemas.microsoft.com/office/drawing/2014/main" val="2834273447"/>
                    </a:ext>
                  </a:extLst>
                </a:gridCol>
                <a:gridCol w="1364124">
                  <a:extLst>
                    <a:ext uri="{9D8B030D-6E8A-4147-A177-3AD203B41FA5}">
                      <a16:colId xmlns:a16="http://schemas.microsoft.com/office/drawing/2014/main" val="1455369060"/>
                    </a:ext>
                  </a:extLst>
                </a:gridCol>
              </a:tblGrid>
              <a:tr h="416500">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Programs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Eligible Applicants: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panose="020B0604020202020204" pitchFamily="34" charset="0"/>
                          <a:cs typeface="Arial" panose="020B0604020202020204" pitchFamily="34" charset="0"/>
                        </a:rPr>
                        <a:t>Security Instruments: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Typical Pledges Include:</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Length of Loans: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extLst>
                  <a:ext uri="{0D108BD9-81ED-4DB2-BD59-A6C34878D82A}">
                    <a16:rowId xmlns:a16="http://schemas.microsoft.com/office/drawing/2014/main" val="3980693104"/>
                  </a:ext>
                </a:extLst>
              </a:tr>
              <a:tr h="992755">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fontAlgn="t"/>
                      <a:r>
                        <a:rPr lang="en-US" sz="1400" b="1" u="sng" dirty="0">
                          <a:solidFill>
                            <a:schemeClr val="tx1"/>
                          </a:solidFill>
                          <a:effectLst/>
                          <a:latin typeface="Arial"/>
                          <a:cs typeface="Arial"/>
                          <a:hlinkClick r:id="rId4">
                            <a:extLst>
                              <a:ext uri="{A12FA001-AC4F-418D-AE19-62706E023703}">
                                <ahyp:hlinkClr xmlns:ahyp="http://schemas.microsoft.com/office/drawing/2018/hyperlinkcolor" val="tx"/>
                              </a:ext>
                            </a:extLst>
                          </a:hlinkClick>
                        </a:rPr>
                        <a:t>Emerging Contaminants (EC) for both DWSRF and CWSRF</a:t>
                      </a:r>
                      <a:endParaRPr lang="en-US" sz="1400" b="1" dirty="0">
                        <a:solidFill>
                          <a:schemeClr val="tx1"/>
                        </a:solidFill>
                        <a:effectLst/>
                        <a:latin typeface="Arial"/>
                        <a:cs typeface="Arial"/>
                        <a:hlinkClick r:id="rId4">
                          <a:extLst>
                            <a:ext uri="{A12FA001-AC4F-418D-AE19-62706E023703}">
                              <ahyp:hlinkClr xmlns:ahyp="http://schemas.microsoft.com/office/drawing/2018/hyperlinkcolor" val="tx"/>
                            </a:ext>
                          </a:extLst>
                        </a:hlinkClick>
                      </a:endParaRP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Political Subdivisions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Water Supply Corporations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Designated Water Management Agencies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Authorized Tribal Organizations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State Agencies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Private Entities (</a:t>
                      </a:r>
                      <a:r>
                        <a:rPr kumimoji="0" lang="en-US" sz="1400" b="0" i="1" u="none" strike="noStrike" kern="1200" cap="none" spc="0" normalizeH="0" baseline="0" noProof="0" dirty="0">
                          <a:ln>
                            <a:noFill/>
                          </a:ln>
                          <a:solidFill>
                            <a:prstClr val="black"/>
                          </a:solidFill>
                          <a:effectLst/>
                          <a:uLnTx/>
                          <a:uFillTx/>
                          <a:latin typeface="Arial"/>
                          <a:ea typeface="+mn-ea"/>
                          <a:cs typeface="Arial"/>
                        </a:rPr>
                        <a:t>Nonpoint Source Projects Only</a:t>
                      </a:r>
                      <a:r>
                        <a:rPr kumimoji="0" lang="en-US" sz="1400" b="0" i="0" u="none" strike="noStrike" kern="1200" cap="none" spc="0" normalizeH="0" baseline="0" noProof="0" dirty="0">
                          <a:ln>
                            <a:noFill/>
                          </a:ln>
                          <a:solidFill>
                            <a:prstClr val="black"/>
                          </a:solidFill>
                          <a:effectLst/>
                          <a:uLnTx/>
                          <a:uFillTx/>
                          <a:latin typeface="Arial"/>
                          <a:ea typeface="+mn-ea"/>
                          <a:cs typeface="Arial"/>
                        </a:rPr>
                        <a:t>)</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N/A</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N/A</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N/A</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extLst>
                  <a:ext uri="{0D108BD9-81ED-4DB2-BD59-A6C34878D82A}">
                    <a16:rowId xmlns:a16="http://schemas.microsoft.com/office/drawing/2014/main" val="1338572571"/>
                  </a:ext>
                </a:extLst>
              </a:tr>
            </a:tbl>
          </a:graphicData>
        </a:graphic>
      </p:graphicFrame>
    </p:spTree>
    <p:extLst>
      <p:ext uri="{BB962C8B-B14F-4D97-AF65-F5344CB8AC3E}">
        <p14:creationId xmlns:p14="http://schemas.microsoft.com/office/powerpoint/2010/main" val="3477327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1ACE2-072F-5370-B181-29C5239A0C4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8E166AB-E703-F1A4-16E3-D2C875C48029}"/>
              </a:ext>
            </a:extLst>
          </p:cNvPr>
          <p:cNvSpPr>
            <a:spLocks noGrp="1"/>
          </p:cNvSpPr>
          <p:nvPr>
            <p:ph idx="1"/>
          </p:nvPr>
        </p:nvSpPr>
        <p:spPr>
          <a:xfrm>
            <a:off x="210168" y="564381"/>
            <a:ext cx="8696325" cy="4652963"/>
          </a:xfrm>
        </p:spPr>
        <p:txBody>
          <a:bodyPr/>
          <a:lstStyle/>
          <a:p>
            <a:r>
              <a:rPr lang="en-US" sz="2000" u="sng" dirty="0">
                <a:latin typeface="Aptos"/>
              </a:rPr>
              <a:t>Must submit via email, as PDF with attachments </a:t>
            </a:r>
            <a:r>
              <a:rPr lang="en-US" sz="2000" dirty="0">
                <a:latin typeface="Aptos"/>
              </a:rPr>
              <a:t>(no online application option).</a:t>
            </a:r>
            <a:endParaRPr lang="en-US" sz="2000" dirty="0"/>
          </a:p>
          <a:p>
            <a:r>
              <a:rPr lang="en-US" sz="2000" b="1" dirty="0">
                <a:latin typeface="Aptos"/>
              </a:rPr>
              <a:t>Only project components integral to the emerging contaminant purpose of the project</a:t>
            </a:r>
            <a:r>
              <a:rPr lang="en-US" sz="2000" dirty="0">
                <a:latin typeface="Aptos"/>
              </a:rPr>
              <a:t> are eligible for funding.</a:t>
            </a:r>
          </a:p>
          <a:p>
            <a:r>
              <a:rPr lang="en-US" sz="2000" dirty="0">
                <a:latin typeface="Aptos"/>
              </a:rPr>
              <a:t>Identifying sources of the EC or monitoring for EC’s is generally not eligible for funding.</a:t>
            </a:r>
          </a:p>
          <a:p>
            <a:r>
              <a:rPr lang="en-US" sz="2000" dirty="0">
                <a:latin typeface="Aptos"/>
              </a:rPr>
              <a:t>Highly recommended to provide lab data showing presence of EC’s with PIF submittal.</a:t>
            </a:r>
          </a:p>
          <a:p>
            <a:r>
              <a:rPr lang="en-US" sz="2000" dirty="0">
                <a:latin typeface="Aptos"/>
              </a:rPr>
              <a:t>Rating criteria as listed in Appendix C of the Intended Use Plans. In general:</a:t>
            </a:r>
          </a:p>
          <a:p>
            <a:pPr lvl="1"/>
            <a:r>
              <a:rPr lang="en-US" sz="1800" dirty="0">
                <a:latin typeface="Aptos"/>
              </a:rPr>
              <a:t>Highest points for existing EC’s identified and project is for construction to treat/remove EC’s </a:t>
            </a:r>
          </a:p>
          <a:p>
            <a:pPr lvl="1"/>
            <a:r>
              <a:rPr lang="en-US" sz="1800" dirty="0">
                <a:latin typeface="Aptos"/>
              </a:rPr>
              <a:t>PFAS are higher priority than other EC’s</a:t>
            </a:r>
          </a:p>
          <a:p>
            <a:pPr lvl="1"/>
            <a:r>
              <a:rPr lang="en-US" sz="1800" dirty="0">
                <a:latin typeface="Aptos"/>
              </a:rPr>
              <a:t>Providing first time service or system consolidation</a:t>
            </a:r>
          </a:p>
          <a:p>
            <a:pPr lvl="1"/>
            <a:r>
              <a:rPr lang="en-US" sz="1800" dirty="0">
                <a:latin typeface="Aptos"/>
              </a:rPr>
              <a:t>Disadvantaged community (slightly different criteria than regular CWSRF/DWSRF programs)</a:t>
            </a:r>
          </a:p>
          <a:p>
            <a:pPr lvl="1"/>
            <a:r>
              <a:rPr lang="en-US" sz="1800" dirty="0">
                <a:latin typeface="Aptos"/>
              </a:rPr>
              <a:t>Rural community</a:t>
            </a:r>
          </a:p>
          <a:p>
            <a:pPr lvl="1"/>
            <a:r>
              <a:rPr lang="en-US" sz="1800" dirty="0">
                <a:latin typeface="Aptos"/>
              </a:rPr>
              <a:t>System size</a:t>
            </a:r>
          </a:p>
          <a:p>
            <a:pPr lvl="1"/>
            <a:endParaRPr lang="en-US" sz="1800" dirty="0"/>
          </a:p>
          <a:p>
            <a:pPr lvl="1"/>
            <a:endParaRPr lang="en-US" sz="1800" dirty="0"/>
          </a:p>
          <a:p>
            <a:endParaRPr lang="en-US" sz="2000" dirty="0"/>
          </a:p>
          <a:p>
            <a:endParaRPr lang="en-US" sz="2000" dirty="0"/>
          </a:p>
        </p:txBody>
      </p:sp>
      <p:sp>
        <p:nvSpPr>
          <p:cNvPr id="4" name="Slide Number Placeholder 3">
            <a:extLst>
              <a:ext uri="{FF2B5EF4-FFF2-40B4-BE49-F238E27FC236}">
                <a16:creationId xmlns:a16="http://schemas.microsoft.com/office/drawing/2014/main" id="{C4A8DDCD-2F48-F354-FDE8-E5CCC2C93B1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extBox 4">
            <a:extLst>
              <a:ext uri="{FF2B5EF4-FFF2-40B4-BE49-F238E27FC236}">
                <a16:creationId xmlns:a16="http://schemas.microsoft.com/office/drawing/2014/main" id="{89102730-4D4C-9F52-4131-92880CD5C57F}"/>
              </a:ext>
            </a:extLst>
          </p:cNvPr>
          <p:cNvSpPr txBox="1"/>
          <p:nvPr/>
        </p:nvSpPr>
        <p:spPr>
          <a:xfrm>
            <a:off x="237506" y="118753"/>
            <a:ext cx="8773143" cy="615553"/>
          </a:xfrm>
          <a:prstGeom prst="rect">
            <a:avLst/>
          </a:prstGeom>
          <a:noFill/>
        </p:spPr>
        <p:txBody>
          <a:bodyPr wrap="square" lIns="91440" tIns="45720" rIns="91440" bIns="45720" anchor="t">
            <a:spAutoFit/>
          </a:bodyPr>
          <a:lstStyle/>
          <a:p>
            <a:pPr>
              <a:defRPr/>
            </a:pPr>
            <a:r>
              <a:rPr kumimoji="0" lang="en-US" sz="3400" b="0" i="0" u="none" strike="noStrike" kern="1200" cap="none" spc="0" normalizeH="0" baseline="0" noProof="0" dirty="0">
                <a:ln>
                  <a:noFill/>
                </a:ln>
                <a:solidFill>
                  <a:srgbClr val="4F81BD"/>
                </a:solidFill>
                <a:effectLst/>
                <a:uLnTx/>
                <a:uFillTx/>
                <a:latin typeface="Calibri"/>
                <a:ea typeface="+mn-ea"/>
                <a:cs typeface="+mn-cs"/>
              </a:rPr>
              <a:t>CWSRF-EC/DWSRF-EC Project Information Forms </a:t>
            </a:r>
            <a:endParaRPr kumimoji="0" lang="en-US" sz="34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p:txBody>
      </p:sp>
    </p:spTree>
    <p:extLst>
      <p:ext uri="{BB962C8B-B14F-4D97-AF65-F5344CB8AC3E}">
        <p14:creationId xmlns:p14="http://schemas.microsoft.com/office/powerpoint/2010/main" val="1600033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3132BF-7696-B34E-8258-8E3AE0577803}"/>
              </a:ext>
            </a:extLst>
          </p:cNvPr>
          <p:cNvSpPr>
            <a:spLocks noGrp="1"/>
          </p:cNvSpPr>
          <p:nvPr>
            <p:ph type="sldNum" sz="quarter" idx="10"/>
          </p:nvPr>
        </p:nvSpPr>
        <p:spPr/>
        <p:txBody>
          <a:bodyPr/>
          <a:lstStyle/>
          <a:p>
            <a:pPr>
              <a:defRPr/>
            </a:pPr>
            <a:fld id="{5416B729-A5EF-0F43-8347-C630F3865EE8}" type="slidenum">
              <a:rPr lang="en-US" smtClean="0"/>
              <a:pPr>
                <a:defRPr/>
              </a:pPr>
              <a:t>27</a:t>
            </a:fld>
            <a:endParaRPr lang="en-US" dirty="0"/>
          </a:p>
        </p:txBody>
      </p:sp>
      <p:sp>
        <p:nvSpPr>
          <p:cNvPr id="5" name="TextBox 4">
            <a:extLst>
              <a:ext uri="{FF2B5EF4-FFF2-40B4-BE49-F238E27FC236}">
                <a16:creationId xmlns:a16="http://schemas.microsoft.com/office/drawing/2014/main" id="{CB986214-212C-FE1A-2291-38A3CC04A7D8}"/>
              </a:ext>
            </a:extLst>
          </p:cNvPr>
          <p:cNvSpPr txBox="1"/>
          <p:nvPr/>
        </p:nvSpPr>
        <p:spPr>
          <a:xfrm>
            <a:off x="164430" y="2628063"/>
            <a:ext cx="8709497" cy="2885470"/>
          </a:xfrm>
          <a:prstGeom prst="rect">
            <a:avLst/>
          </a:prstGeom>
          <a:noFill/>
        </p:spPr>
        <p:txBody>
          <a:bodyPr wrap="square" lIns="91440" tIns="45720" rIns="91440" bIns="45720" anchor="t">
            <a:spAutoFit/>
          </a:bodyPr>
          <a:lstStyle/>
          <a:p>
            <a:pPr marL="342900" indent="-342900" defTabSz="914400">
              <a:lnSpc>
                <a:spcPct val="90000"/>
              </a:lnSpc>
              <a:spcBef>
                <a:spcPts val="1000"/>
              </a:spcBef>
              <a:buFont typeface="Wingdings" panose="05000000000000000000" pitchFamily="2" charset="2"/>
              <a:buChar char="Ø"/>
              <a:defRPr/>
            </a:pPr>
            <a:r>
              <a:rPr lang="en-US" sz="1600" dirty="0">
                <a:latin typeface="Aptos"/>
              </a:rPr>
              <a:t>The Infrastructure Investment and Jobs Act (IIJA) appropriated funds through the base DWSRF for </a:t>
            </a:r>
            <a:r>
              <a:rPr lang="en-US" sz="1600" u="sng" dirty="0">
                <a:latin typeface="Aptos"/>
              </a:rPr>
              <a:t>Lead Service Line Replacement (LSLR)</a:t>
            </a:r>
            <a:r>
              <a:rPr lang="en-US" sz="1600" dirty="0">
                <a:latin typeface="Aptos"/>
              </a:rPr>
              <a:t> projects and associated activities directly connected to the identification, planning, design, and replacement of lead service lines.</a:t>
            </a:r>
          </a:p>
          <a:p>
            <a:pPr marL="342900" indent="-342900" defTabSz="914400">
              <a:lnSpc>
                <a:spcPct val="90000"/>
              </a:lnSpc>
              <a:spcBef>
                <a:spcPts val="1000"/>
              </a:spcBef>
              <a:buFont typeface="Wingdings" panose="05000000000000000000" pitchFamily="2" charset="2"/>
              <a:buChar char="Ø"/>
              <a:defRPr/>
            </a:pPr>
            <a:r>
              <a:rPr lang="en-US" sz="1600" dirty="0">
                <a:latin typeface="Aptos"/>
              </a:rPr>
              <a:t> 2.00% loan origination fee</a:t>
            </a:r>
          </a:p>
          <a:p>
            <a:pPr marL="342900" indent="-342900" defTabSz="914400">
              <a:lnSpc>
                <a:spcPct val="90000"/>
              </a:lnSpc>
              <a:spcBef>
                <a:spcPts val="1000"/>
              </a:spcBef>
              <a:buFont typeface="Wingdings" panose="05000000000000000000" pitchFamily="2" charset="2"/>
              <a:buChar char="Ø"/>
              <a:defRPr/>
            </a:pPr>
            <a:r>
              <a:rPr lang="en-US" sz="1600" dirty="0">
                <a:latin typeface="Aptos"/>
              </a:rPr>
              <a:t>SFY25 $27,528,500</a:t>
            </a:r>
          </a:p>
          <a:p>
            <a:pPr marL="342900" indent="-342900" defTabSz="914400">
              <a:lnSpc>
                <a:spcPct val="90000"/>
              </a:lnSpc>
              <a:spcBef>
                <a:spcPts val="1000"/>
              </a:spcBef>
              <a:buFont typeface="Wingdings" panose="05000000000000000000" pitchFamily="2" charset="2"/>
              <a:buChar char="Ø"/>
              <a:defRPr/>
            </a:pPr>
            <a:r>
              <a:rPr lang="en-US" sz="1600" dirty="0">
                <a:latin typeface="Aptos"/>
              </a:rPr>
              <a:t>All funding awarded at ratio of:</a:t>
            </a:r>
          </a:p>
          <a:p>
            <a:pPr marL="800100" lvl="1" indent="-342900" defTabSz="914400">
              <a:lnSpc>
                <a:spcPct val="90000"/>
              </a:lnSpc>
              <a:spcBef>
                <a:spcPts val="1000"/>
              </a:spcBef>
              <a:buFont typeface="Courier New" panose="05000000000000000000" pitchFamily="2" charset="2"/>
              <a:buChar char="o"/>
              <a:defRPr/>
            </a:pPr>
            <a:r>
              <a:rPr lang="en-US" sz="1600" b="1" dirty="0">
                <a:latin typeface="Aptos"/>
              </a:rPr>
              <a:t>49% Loan</a:t>
            </a:r>
          </a:p>
          <a:p>
            <a:pPr marL="800100" lvl="1" indent="-342900" defTabSz="914400">
              <a:lnSpc>
                <a:spcPct val="90000"/>
              </a:lnSpc>
              <a:spcBef>
                <a:spcPts val="1000"/>
              </a:spcBef>
              <a:buFont typeface="Courier New" panose="05000000000000000000" pitchFamily="2" charset="2"/>
              <a:buChar char="o"/>
              <a:defRPr/>
            </a:pPr>
            <a:r>
              <a:rPr lang="en-US" sz="1600" b="1" dirty="0">
                <a:latin typeface="Aptos"/>
              </a:rPr>
              <a:t>51% Principal Forgiveness</a:t>
            </a:r>
          </a:p>
          <a:p>
            <a:pPr marL="342900" indent="-342900" defTabSz="914400">
              <a:lnSpc>
                <a:spcPct val="90000"/>
              </a:lnSpc>
              <a:spcBef>
                <a:spcPts val="1000"/>
              </a:spcBef>
              <a:buFont typeface="Wingdings" panose="05000000000000000000" pitchFamily="2" charset="2"/>
              <a:buChar char="Ø"/>
              <a:defRPr/>
            </a:pPr>
            <a:r>
              <a:rPr lang="en-US" sz="1600" dirty="0">
                <a:latin typeface="Aptos"/>
              </a:rPr>
              <a:t>Project Information Form (PIF) due  April 4, 2025</a:t>
            </a:r>
            <a:endParaRPr lang="en-US" sz="1600" i="1" dirty="0">
              <a:latin typeface="Aptos"/>
            </a:endParaRPr>
          </a:p>
        </p:txBody>
      </p:sp>
      <p:pic>
        <p:nvPicPr>
          <p:cNvPr id="7" name="Picture 6">
            <a:extLst>
              <a:ext uri="{FF2B5EF4-FFF2-40B4-BE49-F238E27FC236}">
                <a16:creationId xmlns:a16="http://schemas.microsoft.com/office/drawing/2014/main" id="{0C7FF5CD-78BC-88A6-8FE8-BDB34F8EC93F}"/>
              </a:ext>
            </a:extLst>
          </p:cNvPr>
          <p:cNvPicPr>
            <a:picLocks noChangeAspect="1"/>
          </p:cNvPicPr>
          <p:nvPr/>
        </p:nvPicPr>
        <p:blipFill>
          <a:blip r:embed="rId3"/>
          <a:stretch>
            <a:fillRect/>
          </a:stretch>
        </p:blipFill>
        <p:spPr>
          <a:xfrm>
            <a:off x="4911189" y="4355617"/>
            <a:ext cx="4232811" cy="2418346"/>
          </a:xfrm>
          <a:prstGeom prst="rect">
            <a:avLst/>
          </a:prstGeom>
          <a:ln>
            <a:noFill/>
          </a:ln>
        </p:spPr>
      </p:pic>
      <p:graphicFrame>
        <p:nvGraphicFramePr>
          <p:cNvPr id="8" name="Table 7">
            <a:extLst>
              <a:ext uri="{FF2B5EF4-FFF2-40B4-BE49-F238E27FC236}">
                <a16:creationId xmlns:a16="http://schemas.microsoft.com/office/drawing/2014/main" id="{B9722D74-6426-59A9-929F-696E6D3FBA22}"/>
              </a:ext>
            </a:extLst>
          </p:cNvPr>
          <p:cNvGraphicFramePr>
            <a:graphicFrameLocks noGrp="1"/>
          </p:cNvGraphicFramePr>
          <p:nvPr>
            <p:extLst>
              <p:ext uri="{D42A27DB-BD31-4B8C-83A1-F6EECF244321}">
                <p14:modId xmlns:p14="http://schemas.microsoft.com/office/powerpoint/2010/main" val="949141741"/>
              </p:ext>
            </p:extLst>
          </p:nvPr>
        </p:nvGraphicFramePr>
        <p:xfrm>
          <a:off x="161925" y="57150"/>
          <a:ext cx="8784128" cy="2590800"/>
        </p:xfrm>
        <a:graphic>
          <a:graphicData uri="http://schemas.openxmlformats.org/drawingml/2006/table">
            <a:tbl>
              <a:tblPr firstRow="1" bandRow="1"/>
              <a:tblGrid>
                <a:gridCol w="1214437">
                  <a:extLst>
                    <a:ext uri="{9D8B030D-6E8A-4147-A177-3AD203B41FA5}">
                      <a16:colId xmlns:a16="http://schemas.microsoft.com/office/drawing/2014/main" val="299327096"/>
                    </a:ext>
                  </a:extLst>
                </a:gridCol>
                <a:gridCol w="2987214">
                  <a:extLst>
                    <a:ext uri="{9D8B030D-6E8A-4147-A177-3AD203B41FA5}">
                      <a16:colId xmlns:a16="http://schemas.microsoft.com/office/drawing/2014/main" val="3394786983"/>
                    </a:ext>
                  </a:extLst>
                </a:gridCol>
                <a:gridCol w="1743075">
                  <a:extLst>
                    <a:ext uri="{9D8B030D-6E8A-4147-A177-3AD203B41FA5}">
                      <a16:colId xmlns:a16="http://schemas.microsoft.com/office/drawing/2014/main" val="3581502420"/>
                    </a:ext>
                  </a:extLst>
                </a:gridCol>
                <a:gridCol w="1462995">
                  <a:extLst>
                    <a:ext uri="{9D8B030D-6E8A-4147-A177-3AD203B41FA5}">
                      <a16:colId xmlns:a16="http://schemas.microsoft.com/office/drawing/2014/main" val="2834273447"/>
                    </a:ext>
                  </a:extLst>
                </a:gridCol>
                <a:gridCol w="1376407">
                  <a:extLst>
                    <a:ext uri="{9D8B030D-6E8A-4147-A177-3AD203B41FA5}">
                      <a16:colId xmlns:a16="http://schemas.microsoft.com/office/drawing/2014/main" val="1455369060"/>
                    </a:ext>
                  </a:extLst>
                </a:gridCol>
              </a:tblGrid>
              <a:tr h="296018">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Programs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Eligible Applicants: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Security Instruments: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Typical Pledges Include:</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fontAlgn="base"/>
                      <a:r>
                        <a:rPr lang="en-US" sz="1200" b="1" dirty="0">
                          <a:solidFill>
                            <a:schemeClr val="bg1"/>
                          </a:solidFill>
                          <a:effectLst/>
                          <a:latin typeface="Arial"/>
                          <a:cs typeface="Arial"/>
                        </a:rPr>
                        <a:t>Length of Loans:</a:t>
                      </a:r>
                    </a:p>
                  </a:txBody>
                  <a:tcPr marL="47625" marR="47625" marT="76200" marB="762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B8"/>
                    </a:solidFill>
                  </a:tcPr>
                </a:tc>
                <a:extLst>
                  <a:ext uri="{0D108BD9-81ED-4DB2-BD59-A6C34878D82A}">
                    <a16:rowId xmlns:a16="http://schemas.microsoft.com/office/drawing/2014/main" val="3980693104"/>
                  </a:ext>
                </a:extLst>
              </a:tr>
              <a:tr h="780411">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fontAlgn="t"/>
                      <a:r>
                        <a:rPr lang="en-US" sz="1400" b="1" u="sng" dirty="0">
                          <a:solidFill>
                            <a:schemeClr val="tx1"/>
                          </a:solidFill>
                          <a:effectLst/>
                          <a:latin typeface="Arial"/>
                          <a:cs typeface="Arial"/>
                          <a:hlinkClick r:id="rId4">
                            <a:extLst>
                              <a:ext uri="{A12FA001-AC4F-418D-AE19-62706E023703}">
                                <ahyp:hlinkClr xmlns:ahyp="http://schemas.microsoft.com/office/drawing/2018/hyperlinkcolor" val="tx"/>
                              </a:ext>
                            </a:extLst>
                          </a:hlinkClick>
                        </a:rPr>
                        <a:t>Lead Service Line Replacement (LSLR) Program</a:t>
                      </a:r>
                      <a:endParaRPr lang="en-US" sz="1400" b="1" dirty="0">
                        <a:solidFill>
                          <a:schemeClr val="tx1"/>
                        </a:solidFill>
                        <a:effectLst/>
                        <a:latin typeface="Arial"/>
                        <a:cs typeface="Arial"/>
                        <a:hlinkClick r:id="rId4">
                          <a:extLst>
                            <a:ext uri="{A12FA001-AC4F-418D-AE19-62706E023703}">
                              <ahyp:hlinkClr xmlns:ahyp="http://schemas.microsoft.com/office/drawing/2018/hyperlinkcolor" val="tx"/>
                            </a:ext>
                          </a:extLst>
                        </a:hlinkClick>
                      </a:endParaRP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Political Subdivisions</a:t>
                      </a:r>
                    </a:p>
                    <a:p>
                      <a:pPr marL="171450" indent="-171450" fontAlgn="base">
                        <a:buFont typeface="Arial" panose="020B0604020202020204" pitchFamily="34" charset="0"/>
                        <a:buChar char="•"/>
                      </a:pPr>
                      <a:r>
                        <a:rPr lang="en-US" sz="1400" dirty="0">
                          <a:effectLst/>
                          <a:latin typeface="Arial"/>
                          <a:cs typeface="Arial"/>
                        </a:rPr>
                        <a:t>Public and Privately Owned Water Systems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a:cs typeface="Arial"/>
                        </a:rPr>
                        <a:t>Nonprofit Water Supply Corporations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a:cs typeface="Arial"/>
                        </a:rPr>
                        <a:t>Nonprofit, Non-Community Public Water Systems</a:t>
                      </a:r>
                    </a:p>
                    <a:p>
                      <a:pPr marL="171450" indent="-171450" fontAlgn="base">
                        <a:buFont typeface="Arial" panose="020B0604020202020204" pitchFamily="34" charset="0"/>
                        <a:buChar char="•"/>
                      </a:pPr>
                      <a:r>
                        <a:rPr lang="en-US" sz="1400" dirty="0">
                          <a:effectLst/>
                          <a:latin typeface="Arial"/>
                          <a:cs typeface="Arial"/>
                        </a:rPr>
                        <a:t>State agencies</a:t>
                      </a:r>
                    </a:p>
                    <a:p>
                      <a:pPr marL="171450" indent="-171450" fontAlgn="base">
                        <a:buFont typeface="Arial" panose="020B0604020202020204" pitchFamily="34" charset="0"/>
                        <a:buChar char="•"/>
                      </a:pPr>
                      <a:endParaRPr lang="en-US" sz="1400" dirty="0">
                        <a:effectLst/>
                        <a:latin typeface="Arial"/>
                        <a:cs typeface="Arial"/>
                      </a:endParaRP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Bonds</a:t>
                      </a:r>
                    </a:p>
                    <a:p>
                      <a:pPr marL="171450" indent="-171450" fontAlgn="base">
                        <a:buFont typeface="Arial" panose="020B0604020202020204" pitchFamily="34" charset="0"/>
                        <a:buChar char="•"/>
                      </a:pPr>
                      <a:r>
                        <a:rPr lang="en-US" sz="1400" dirty="0">
                          <a:effectLst/>
                          <a:latin typeface="Arial"/>
                          <a:cs typeface="Arial"/>
                        </a:rPr>
                        <a:t>Loan Agreement</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System Revenue</a:t>
                      </a:r>
                    </a:p>
                    <a:p>
                      <a:pPr marL="171450" indent="-171450" fontAlgn="base">
                        <a:buFont typeface="Arial" panose="020B0604020202020204" pitchFamily="34" charset="0"/>
                        <a:buChar char="•"/>
                      </a:pPr>
                      <a:r>
                        <a:rPr lang="en-US" sz="1400" dirty="0">
                          <a:effectLst/>
                          <a:latin typeface="Arial"/>
                          <a:cs typeface="Arial"/>
                        </a:rPr>
                        <a:t>Contract Revenue</a:t>
                      </a:r>
                    </a:p>
                    <a:p>
                      <a:pPr marL="171450" indent="-171450" fontAlgn="base">
                        <a:buFont typeface="Arial" panose="020B0604020202020204" pitchFamily="34" charset="0"/>
                        <a:buChar char="•"/>
                      </a:pPr>
                      <a:r>
                        <a:rPr lang="en-US" sz="1400" dirty="0">
                          <a:effectLst/>
                          <a:latin typeface="Arial"/>
                          <a:cs typeface="Arial"/>
                        </a:rPr>
                        <a:t>Ad Valorem Tax</a:t>
                      </a:r>
                    </a:p>
                    <a:p>
                      <a:pPr marL="171450" indent="-171450" fontAlgn="base">
                        <a:buFont typeface="Arial" panose="020B0604020202020204" pitchFamily="34" charset="0"/>
                        <a:buChar char="•"/>
                      </a:pPr>
                      <a:r>
                        <a:rPr lang="en-US" sz="1400" dirty="0">
                          <a:effectLst/>
                          <a:latin typeface="Arial"/>
                          <a:cs typeface="Arial"/>
                        </a:rPr>
                        <a:t>Tax and Revenue Pledge</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171450" indent="-171450" fontAlgn="base">
                        <a:buFont typeface="Arial" panose="020B0604020202020204" pitchFamily="34" charset="0"/>
                        <a:buChar char="•"/>
                      </a:pPr>
                      <a:r>
                        <a:rPr lang="en-US" sz="1400" dirty="0">
                          <a:effectLst/>
                          <a:latin typeface="Arial"/>
                          <a:cs typeface="Arial"/>
                        </a:rPr>
                        <a:t>15 years (Inventory-Only)</a:t>
                      </a:r>
                    </a:p>
                    <a:p>
                      <a:pPr marL="171450" indent="-171450" fontAlgn="base">
                        <a:buFont typeface="Arial" panose="020B0604020202020204" pitchFamily="34" charset="0"/>
                        <a:buChar char="•"/>
                      </a:pPr>
                      <a:r>
                        <a:rPr lang="en-US" sz="1400" dirty="0">
                          <a:effectLst/>
                          <a:latin typeface="Arial"/>
                          <a:cs typeface="Arial"/>
                        </a:rPr>
                        <a:t>30 years (Non-Inventory,  Replacement)</a:t>
                      </a:r>
                    </a:p>
                  </a:txBody>
                  <a:tcPr marL="47625" marR="47625" marT="76200" marB="76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F0F7"/>
                    </a:solidFill>
                  </a:tcPr>
                </a:tc>
                <a:extLst>
                  <a:ext uri="{0D108BD9-81ED-4DB2-BD59-A6C34878D82A}">
                    <a16:rowId xmlns:a16="http://schemas.microsoft.com/office/drawing/2014/main" val="2538560424"/>
                  </a:ext>
                </a:extLst>
              </a:tr>
            </a:tbl>
          </a:graphicData>
        </a:graphic>
      </p:graphicFrame>
    </p:spTree>
    <p:extLst>
      <p:ext uri="{BB962C8B-B14F-4D97-AF65-F5344CB8AC3E}">
        <p14:creationId xmlns:p14="http://schemas.microsoft.com/office/powerpoint/2010/main" val="4180027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361F56-A61B-3C33-77CE-D3AACD93119B}"/>
              </a:ext>
            </a:extLst>
          </p:cNvPr>
          <p:cNvSpPr>
            <a:spLocks noGrp="1"/>
          </p:cNvSpPr>
          <p:nvPr>
            <p:ph type="sldNum" sz="quarter" idx="10"/>
          </p:nvPr>
        </p:nvSpPr>
        <p:spPr/>
        <p:txBody>
          <a:bodyPr/>
          <a:lstStyle/>
          <a:p>
            <a:pPr>
              <a:defRPr/>
            </a:pPr>
            <a:fld id="{5416B729-A5EF-0F43-8347-C630F3865EE8}" type="slidenum">
              <a:rPr lang="en-US" smtClean="0"/>
              <a:pPr>
                <a:defRPr/>
              </a:pPr>
              <a:t>28</a:t>
            </a:fld>
            <a:endParaRPr lang="en-US" dirty="0"/>
          </a:p>
        </p:txBody>
      </p:sp>
      <p:sp>
        <p:nvSpPr>
          <p:cNvPr id="5" name="TextBox 4">
            <a:extLst>
              <a:ext uri="{FF2B5EF4-FFF2-40B4-BE49-F238E27FC236}">
                <a16:creationId xmlns:a16="http://schemas.microsoft.com/office/drawing/2014/main" id="{47651AA0-A693-2812-9C29-EA5BB1422A10}"/>
              </a:ext>
            </a:extLst>
          </p:cNvPr>
          <p:cNvSpPr txBox="1"/>
          <p:nvPr/>
        </p:nvSpPr>
        <p:spPr>
          <a:xfrm>
            <a:off x="237507" y="118753"/>
            <a:ext cx="8538358" cy="646331"/>
          </a:xfrm>
          <a:prstGeom prst="rect">
            <a:avLst/>
          </a:prstGeom>
          <a:noFill/>
        </p:spPr>
        <p:txBody>
          <a:bodyPr wrap="square" lIns="91440" tIns="45720" rIns="91440" bIns="45720" anchor="t">
            <a:spAutoFit/>
          </a:bodyPr>
          <a:lstStyle/>
          <a:p>
            <a:pPr>
              <a:defRPr/>
            </a:pPr>
            <a:r>
              <a:rPr kumimoji="0" lang="en-US" sz="3600" b="0" i="0" u="none" strike="noStrike" kern="1200" cap="none" spc="0" normalizeH="0" baseline="0" noProof="0" dirty="0">
                <a:ln>
                  <a:noFill/>
                </a:ln>
                <a:solidFill>
                  <a:srgbClr val="4F81BD"/>
                </a:solidFill>
                <a:effectLst/>
                <a:uLnTx/>
                <a:uFillTx/>
                <a:latin typeface="Calibri"/>
                <a:ea typeface="+mn-ea"/>
                <a:cs typeface="+mn-cs"/>
              </a:rPr>
              <a:t>DWSRF-LSLR Project Information Form</a:t>
            </a:r>
            <a:endParaRPr kumimoji="0" lang="en-US" sz="36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p:txBody>
      </p:sp>
      <p:sp>
        <p:nvSpPr>
          <p:cNvPr id="2" name="Content Placeholder 5">
            <a:extLst>
              <a:ext uri="{FF2B5EF4-FFF2-40B4-BE49-F238E27FC236}">
                <a16:creationId xmlns:a16="http://schemas.microsoft.com/office/drawing/2014/main" id="{4B9D14AF-4724-2B6A-3197-DAA4F6FA7675}"/>
              </a:ext>
            </a:extLst>
          </p:cNvPr>
          <p:cNvSpPr>
            <a:spLocks noGrp="1"/>
          </p:cNvSpPr>
          <p:nvPr>
            <p:ph idx="1"/>
          </p:nvPr>
        </p:nvSpPr>
        <p:spPr>
          <a:xfrm>
            <a:off x="339564" y="1340758"/>
            <a:ext cx="8696325" cy="4652963"/>
          </a:xfrm>
        </p:spPr>
        <p:txBody>
          <a:bodyPr/>
          <a:lstStyle/>
          <a:p>
            <a:r>
              <a:rPr lang="en-US" sz="2000" u="sng" dirty="0">
                <a:latin typeface="Aptos"/>
              </a:rPr>
              <a:t>Must submit via email, as PDF with attachments </a:t>
            </a:r>
            <a:r>
              <a:rPr lang="en-US" sz="2000" dirty="0">
                <a:latin typeface="Aptos"/>
              </a:rPr>
              <a:t>(no online application option)</a:t>
            </a:r>
          </a:p>
          <a:p>
            <a:r>
              <a:rPr lang="en-US" sz="2000" dirty="0">
                <a:latin typeface="Aptos"/>
              </a:rPr>
              <a:t>Project funding is 51% Principal Forgiveness and 49% Loan</a:t>
            </a:r>
          </a:p>
          <a:p>
            <a:r>
              <a:rPr lang="en-US" sz="2000" dirty="0">
                <a:latin typeface="Aptos"/>
              </a:rPr>
              <a:t>Replacement must be for </a:t>
            </a:r>
            <a:r>
              <a:rPr lang="en-US" sz="2000" u="sng" dirty="0">
                <a:latin typeface="Aptos"/>
              </a:rPr>
              <a:t>complete lead service line </a:t>
            </a:r>
            <a:r>
              <a:rPr lang="en-US" sz="2000" dirty="0">
                <a:latin typeface="Aptos"/>
              </a:rPr>
              <a:t>(no partial replacements, no other water system improvements).</a:t>
            </a:r>
          </a:p>
          <a:p>
            <a:r>
              <a:rPr lang="en-US" sz="2000" dirty="0">
                <a:latin typeface="Aptos"/>
              </a:rPr>
              <a:t>Rating criteria as listed in Appendix C of the Intended Use Plans. In general:</a:t>
            </a:r>
          </a:p>
          <a:p>
            <a:pPr lvl="1"/>
            <a:r>
              <a:rPr lang="en-US" sz="1800" dirty="0">
                <a:latin typeface="Aptos"/>
              </a:rPr>
              <a:t>Highest points for identified lead service lines or updating inventory to identify unknowns</a:t>
            </a:r>
          </a:p>
          <a:p>
            <a:pPr lvl="1"/>
            <a:r>
              <a:rPr lang="en-US" sz="1800" dirty="0">
                <a:latin typeface="Aptos"/>
              </a:rPr>
              <a:t>Must be below 150% of the State Annual Median Household Income (AMHI) (</a:t>
            </a:r>
            <a:r>
              <a:rPr lang="en-US" sz="1800" i="1" dirty="0">
                <a:latin typeface="Aptos"/>
              </a:rPr>
              <a:t>Note: this is different than the DWSRF program)</a:t>
            </a:r>
            <a:endParaRPr lang="en-US" sz="1800" dirty="0">
              <a:latin typeface="Aptos"/>
            </a:endParaRPr>
          </a:p>
          <a:p>
            <a:pPr lvl="1"/>
            <a:r>
              <a:rPr lang="en-US" sz="1800" dirty="0">
                <a:latin typeface="Aptos"/>
              </a:rPr>
              <a:t>System size</a:t>
            </a:r>
          </a:p>
          <a:p>
            <a:pPr lvl="1"/>
            <a:endParaRPr lang="en-US" sz="1800" dirty="0"/>
          </a:p>
          <a:p>
            <a:pPr lvl="1"/>
            <a:endParaRPr lang="en-US" sz="1800" dirty="0"/>
          </a:p>
          <a:p>
            <a:endParaRPr lang="en-US" sz="2000" dirty="0"/>
          </a:p>
          <a:p>
            <a:endParaRPr lang="en-US" sz="2000" dirty="0"/>
          </a:p>
        </p:txBody>
      </p:sp>
    </p:spTree>
    <p:extLst>
      <p:ext uri="{BB962C8B-B14F-4D97-AF65-F5344CB8AC3E}">
        <p14:creationId xmlns:p14="http://schemas.microsoft.com/office/powerpoint/2010/main" val="367192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CC957-6620-53FD-0C77-BD2286B6BC7B}"/>
              </a:ext>
            </a:extLst>
          </p:cNvPr>
          <p:cNvSpPr>
            <a:spLocks noGrp="1"/>
          </p:cNvSpPr>
          <p:nvPr>
            <p:ph idx="1"/>
          </p:nvPr>
        </p:nvSpPr>
        <p:spPr>
          <a:xfrm>
            <a:off x="219075" y="773957"/>
            <a:ext cx="8696325" cy="4960604"/>
          </a:xfrm>
        </p:spPr>
        <p: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sng" strike="noStrike" kern="1200" cap="none" spc="0" normalizeH="0" baseline="0" noProof="0" dirty="0">
                <a:ln>
                  <a:noFill/>
                </a:ln>
                <a:solidFill>
                  <a:schemeClr val="tx1"/>
                </a:solidFill>
                <a:effectLst/>
                <a:uLnTx/>
                <a:uFillTx/>
                <a:latin typeface="Aptos"/>
              </a:rPr>
              <a:t>Benefits Water or Wastewater Systems</a:t>
            </a:r>
          </a:p>
          <a:p>
            <a:pPr marR="0" lvl="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ptos"/>
              </a:rPr>
              <a:t> Up to $150,000 worth of services dependent upon the needs of the system.</a:t>
            </a:r>
            <a:endParaRPr lang="en-US" sz="1800" b="0" i="0" u="none" strike="noStrike" kern="1200" cap="none" spc="0" normalizeH="0" baseline="0" noProof="0" dirty="0">
              <a:ln>
                <a:noFill/>
              </a:ln>
              <a:solidFill>
                <a:schemeClr val="tx1"/>
              </a:solidFill>
              <a:effectLst/>
              <a:uLnTx/>
              <a:uFillTx/>
              <a:latin typeface="Aptos"/>
            </a:endParaRPr>
          </a:p>
          <a:p>
            <a:pPr marR="0" lvl="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ptos"/>
              </a:rPr>
              <a:t>All water and wastewater systems in Texas are eligible for this program, if they desire to seek funding from TWDB in the future.</a:t>
            </a:r>
            <a:endParaRPr lang="en-US" sz="1800" b="0" i="0" u="none" strike="noStrike" kern="1200" cap="none" spc="0" normalizeH="0" baseline="0" noProof="0" dirty="0">
              <a:ln>
                <a:noFill/>
              </a:ln>
              <a:solidFill>
                <a:schemeClr val="tx1"/>
              </a:solidFill>
              <a:effectLst/>
              <a:uLnTx/>
              <a:uFillTx/>
              <a:latin typeface="Aptos"/>
            </a:endParaRPr>
          </a:p>
          <a:p>
            <a:pPr lvl="1" fontAlgn="auto">
              <a:spcBef>
                <a:spcPts val="0"/>
              </a:spcBef>
              <a:spcAft>
                <a:spcPts val="0"/>
              </a:spcAft>
              <a:buFont typeface="Arial" panose="020B0604020202020204" pitchFamily="34" charset="0"/>
              <a:buChar char="•"/>
              <a:defRPr/>
            </a:pPr>
            <a:r>
              <a:rPr kumimoji="0" lang="en-US" sz="1800" b="0" i="0" u="none" strike="noStrike" kern="1200" cap="none" spc="0" normalizeH="0" baseline="0" noProof="0" dirty="0">
                <a:ln>
                  <a:noFill/>
                </a:ln>
                <a:solidFill>
                  <a:schemeClr val="tx1"/>
                </a:solidFill>
                <a:effectLst/>
                <a:uLnTx/>
                <a:uFillTx/>
                <a:latin typeface="Aptos"/>
              </a:rPr>
              <a:t>Pre-qualified contractors to assist.</a:t>
            </a:r>
            <a:endParaRPr lang="en-US" sz="1800" b="0" i="0" u="none" strike="noStrike" kern="1200" cap="none" spc="0" normalizeH="0" baseline="0" noProof="0" dirty="0">
              <a:ln>
                <a:noFill/>
              </a:ln>
              <a:solidFill>
                <a:schemeClr val="tx1"/>
              </a:solidFill>
              <a:effectLst/>
              <a:uLnTx/>
              <a:uFillTx/>
              <a:latin typeface="Aptos"/>
            </a:endParaRPr>
          </a:p>
          <a:p>
            <a:pPr lvl="1" fontAlgn="auto">
              <a:spcBef>
                <a:spcPts val="0"/>
              </a:spcBef>
              <a:spcAft>
                <a:spcPts val="0"/>
              </a:spcAft>
              <a:buFont typeface="Arial" panose="020B0604020202020204" pitchFamily="34" charset="0"/>
              <a:buChar char="•"/>
              <a:defRPr/>
            </a:pPr>
            <a:r>
              <a:rPr lang="en-US" sz="1800" dirty="0">
                <a:solidFill>
                  <a:schemeClr val="tx1"/>
                </a:solidFill>
                <a:latin typeface="Aptos"/>
              </a:rPr>
              <a:t>Next application solicitation</a:t>
            </a:r>
            <a:r>
              <a:rPr kumimoji="0" lang="en-US" sz="1800" b="0" i="0" u="none" strike="noStrike" kern="1200" cap="none" spc="0" normalizeH="0" baseline="0" noProof="0" dirty="0">
                <a:ln>
                  <a:noFill/>
                </a:ln>
                <a:solidFill>
                  <a:schemeClr val="tx1"/>
                </a:solidFill>
                <a:effectLst/>
                <a:uLnTx/>
                <a:uFillTx/>
                <a:latin typeface="Aptos"/>
              </a:rPr>
              <a:t> </a:t>
            </a:r>
            <a:r>
              <a:rPr kumimoji="0" lang="en-US" sz="1800" b="0" i="0" u="none" strike="noStrike" kern="1200" cap="none" spc="0" normalizeH="0" baseline="0" noProof="0" dirty="0">
                <a:ln>
                  <a:noFill/>
                </a:ln>
                <a:solidFill>
                  <a:prstClr val="black"/>
                </a:solidFill>
                <a:effectLst/>
                <a:uLnTx/>
                <a:uFillTx/>
                <a:latin typeface="Aptos"/>
              </a:rPr>
              <a:t>deadline pending.</a:t>
            </a:r>
            <a:endParaRPr lang="en-US" sz="1800" b="0" i="0" u="none" strike="noStrike" kern="1200" cap="none" spc="0" normalizeH="0" baseline="0" noProof="0" dirty="0">
              <a:ln>
                <a:noFill/>
              </a:ln>
              <a:solidFill>
                <a:prstClr val="black"/>
              </a:solidFill>
              <a:effectLst/>
              <a:uLnTx/>
              <a:uFillTx/>
              <a:latin typeface="Aptos"/>
            </a:endParaRP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chemeClr val="tx1"/>
              </a:solidFill>
              <a:effectLst/>
              <a:uLnTx/>
              <a:uFillTx/>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sng" strike="noStrike" kern="1200" cap="none" spc="0" normalizeH="0" baseline="0" noProof="0" dirty="0">
                <a:ln>
                  <a:noFill/>
                </a:ln>
                <a:solidFill>
                  <a:schemeClr val="tx1"/>
                </a:solidFill>
                <a:effectLst/>
                <a:uLnTx/>
                <a:uFillTx/>
                <a:latin typeface="Aptos"/>
              </a:rPr>
              <a:t>Final products of the program include:</a:t>
            </a:r>
            <a:endParaRPr lang="en-US" sz="1800" b="0" i="0" u="sng" strike="noStrike" kern="1200" cap="none" spc="0" normalizeH="0" baseline="0" noProof="0" dirty="0">
              <a:ln>
                <a:noFill/>
              </a:ln>
              <a:solidFill>
                <a:schemeClr val="tx1"/>
              </a:solidFill>
              <a:effectLst/>
              <a:uLnTx/>
              <a:uFillTx/>
              <a:latin typeface="Aptos"/>
            </a:endParaRPr>
          </a:p>
          <a:p>
            <a:pPr marR="0" lvl="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ptos"/>
              </a:rPr>
              <a:t>Approvable Water Conservation Plans.</a:t>
            </a:r>
            <a:endParaRPr lang="en-US" sz="1800" b="0" i="0" u="none" strike="noStrike" kern="1200" cap="none" spc="0" normalizeH="0" baseline="0" noProof="0" dirty="0">
              <a:ln>
                <a:noFill/>
              </a:ln>
              <a:solidFill>
                <a:schemeClr val="tx1"/>
              </a:solidFill>
              <a:effectLst/>
              <a:uLnTx/>
              <a:uFillTx/>
              <a:latin typeface="Aptos"/>
            </a:endParaRPr>
          </a:p>
          <a:p>
            <a:pPr lvl="1" fontAlgn="auto">
              <a:spcBef>
                <a:spcPts val="0"/>
              </a:spcBef>
              <a:spcAft>
                <a:spcPts val="0"/>
              </a:spcAft>
              <a:buFont typeface="Arial" panose="020B0604020202020204" pitchFamily="34" charset="0"/>
              <a:buChar char="•"/>
              <a:defRPr/>
            </a:pPr>
            <a:r>
              <a:rPr kumimoji="0" lang="en-US" sz="1800" b="0" i="0" u="none" strike="noStrike" kern="1200" cap="none" spc="0" normalizeH="0" baseline="0" noProof="0" dirty="0">
                <a:ln>
                  <a:noFill/>
                </a:ln>
                <a:solidFill>
                  <a:schemeClr val="tx1"/>
                </a:solidFill>
                <a:effectLst/>
                <a:uLnTx/>
                <a:uFillTx/>
                <a:latin typeface="Aptos"/>
              </a:rPr>
              <a:t>Successful submission of </a:t>
            </a:r>
            <a:r>
              <a:rPr lang="en-US" sz="1800" dirty="0">
                <a:solidFill>
                  <a:schemeClr val="tx1"/>
                </a:solidFill>
                <a:latin typeface="Aptos"/>
              </a:rPr>
              <a:t>PIFs</a:t>
            </a:r>
            <a:r>
              <a:rPr kumimoji="0" lang="en-US" sz="1800" b="0" i="0" u="none" strike="noStrike" kern="1200" cap="none" spc="0" normalizeH="0" baseline="0" noProof="0" dirty="0">
                <a:ln>
                  <a:noFill/>
                </a:ln>
                <a:solidFill>
                  <a:schemeClr val="tx1"/>
                </a:solidFill>
                <a:effectLst/>
                <a:uLnTx/>
                <a:uFillTx/>
                <a:latin typeface="Aptos"/>
              </a:rPr>
              <a:t>/Abridged Applications.</a:t>
            </a:r>
            <a:endParaRPr lang="en-US" sz="1800" b="0" i="0" u="none" strike="noStrike" kern="1200" cap="none" spc="0" normalizeH="0" baseline="0" noProof="0" dirty="0">
              <a:ln>
                <a:noFill/>
              </a:ln>
              <a:solidFill>
                <a:schemeClr val="tx1"/>
              </a:solidFill>
              <a:effectLst/>
              <a:uLnTx/>
              <a:uFillTx/>
              <a:latin typeface="Aptos"/>
            </a:endParaRPr>
          </a:p>
          <a:p>
            <a:pPr marR="0" lvl="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ptos"/>
              </a:rPr>
              <a:t>Successful submission of Financial Assistance Applications for invited entities.</a:t>
            </a:r>
            <a:endParaRPr lang="en-US" sz="1800" b="0" i="0" u="none" strike="noStrike" kern="1200" cap="none" spc="0" normalizeH="0" baseline="0" noProof="0" dirty="0">
              <a:ln>
                <a:noFill/>
              </a:ln>
              <a:solidFill>
                <a:schemeClr val="tx1"/>
              </a:solidFill>
              <a:effectLst/>
              <a:uLnTx/>
              <a:uFillTx/>
              <a:latin typeface="Aptos"/>
            </a:endParaRPr>
          </a:p>
          <a:p>
            <a:pPr marR="0" lvl="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ptos"/>
              </a:rPr>
              <a:t>Summary reports with recommendations for financial management controls and operating processes.</a:t>
            </a:r>
            <a:endParaRPr lang="en-US" sz="1800" b="0" i="0" u="none" strike="noStrike" kern="1200" cap="none" spc="0" normalizeH="0" baseline="0" noProof="0" dirty="0">
              <a:ln>
                <a:noFill/>
              </a:ln>
              <a:solidFill>
                <a:schemeClr val="tx1"/>
              </a:solidFill>
              <a:effectLst/>
              <a:uLnTx/>
              <a:uFillTx/>
              <a:latin typeface="Aptos"/>
            </a:endParaRPr>
          </a:p>
          <a:p>
            <a:pPr marR="0" lvl="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ptos"/>
              </a:rPr>
              <a:t>Completed rate study.</a:t>
            </a:r>
            <a:endParaRPr lang="en-US" sz="1800" b="0" i="0" u="none" strike="noStrike" kern="1200" cap="none" spc="0" normalizeH="0" baseline="0" noProof="0" dirty="0">
              <a:ln>
                <a:noFill/>
              </a:ln>
              <a:solidFill>
                <a:schemeClr val="tx1"/>
              </a:solidFill>
              <a:effectLst/>
              <a:uLnTx/>
              <a:uFillTx/>
              <a:latin typeface="Aptos"/>
            </a:endParaRPr>
          </a:p>
          <a:p>
            <a:pPr marR="0" lvl="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ptos"/>
              </a:rPr>
              <a:t>Training</a:t>
            </a:r>
            <a:r>
              <a:rPr kumimoji="0" lang="en-US" sz="1800" b="0" i="0" u="none" strike="noStrike" kern="1200" cap="none" spc="0" normalizeH="0" baseline="0" noProof="0" dirty="0">
                <a:ln>
                  <a:noFill/>
                </a:ln>
                <a:solidFill>
                  <a:schemeClr val="tx1"/>
                </a:solidFill>
                <a:effectLst/>
                <a:uLnTx/>
                <a:uFillTx/>
                <a:latin typeface="Aptos"/>
              </a:rPr>
              <a:t> regarding Disadvantaged Business Enterprises requirements including submission of documentation for federal reporting purposes.</a:t>
            </a:r>
            <a:endParaRPr lang="en-US" sz="1800" b="0" i="0" u="none" strike="noStrike" kern="1200" cap="none" spc="0" normalizeH="0" baseline="0" noProof="0" dirty="0">
              <a:ln>
                <a:noFill/>
              </a:ln>
              <a:solidFill>
                <a:schemeClr val="tx1"/>
              </a:solidFill>
              <a:effectLst/>
              <a:uLnTx/>
              <a:uFillTx/>
              <a:latin typeface="Aptos"/>
            </a:endParaRPr>
          </a:p>
          <a:p>
            <a:pPr lvl="1">
              <a:spcBef>
                <a:spcPts val="0"/>
              </a:spcBef>
              <a:spcAft>
                <a:spcPts val="0"/>
              </a:spcAft>
            </a:pPr>
            <a:r>
              <a:rPr lang="en-US" sz="1800" b="1" dirty="0">
                <a:solidFill>
                  <a:schemeClr val="tx1"/>
                </a:solidFill>
                <a:latin typeface="Aptos"/>
              </a:rPr>
              <a:t>NOTE: If system is not ready to submit PIF/Apps, the contractor will prepare these documents as much as possible, so system is prepared to submit when ready. </a:t>
            </a:r>
            <a:endParaRPr lang="en-US" sz="1800" b="1"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A9B1E0A7-15D7-F08A-4032-D979ACEB6B6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6" name="Title 1">
            <a:extLst>
              <a:ext uri="{FF2B5EF4-FFF2-40B4-BE49-F238E27FC236}">
                <a16:creationId xmlns:a16="http://schemas.microsoft.com/office/drawing/2014/main" id="{4FA3CEEC-2BD4-19F9-EE02-42215E09417D}"/>
              </a:ext>
            </a:extLst>
          </p:cNvPr>
          <p:cNvSpPr>
            <a:spLocks noGrp="1"/>
          </p:cNvSpPr>
          <p:nvPr>
            <p:ph type="title"/>
          </p:nvPr>
        </p:nvSpPr>
        <p:spPr>
          <a:xfrm>
            <a:off x="391603" y="129726"/>
            <a:ext cx="8523797" cy="650845"/>
          </a:xfr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F81BD"/>
                </a:solidFill>
                <a:effectLst/>
                <a:uLnTx/>
                <a:uFillTx/>
                <a:latin typeface="Calibri" panose="020F0502020204030204"/>
                <a:ea typeface="+mj-ea"/>
                <a:cs typeface="+mj-cs"/>
              </a:rPr>
              <a:t>Water Utility Technical Assistance Program</a:t>
            </a:r>
          </a:p>
        </p:txBody>
      </p:sp>
    </p:spTree>
    <p:extLst>
      <p:ext uri="{BB962C8B-B14F-4D97-AF65-F5344CB8AC3E}">
        <p14:creationId xmlns:p14="http://schemas.microsoft.com/office/powerpoint/2010/main" val="243472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5654D-FE2A-2295-D7FD-F62C45A8520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pic>
        <p:nvPicPr>
          <p:cNvPr id="6" name="Content Placeholder 5">
            <a:extLst>
              <a:ext uri="{FF2B5EF4-FFF2-40B4-BE49-F238E27FC236}">
                <a16:creationId xmlns:a16="http://schemas.microsoft.com/office/drawing/2014/main" id="{EB3F122E-2F92-A859-97F9-AB8926AF40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17710"/>
            <a:ext cx="9143999" cy="6875710"/>
          </a:xfrm>
          <a:prstGeom prst="rect">
            <a:avLst/>
          </a:prstGeom>
        </p:spPr>
      </p:pic>
    </p:spTree>
    <p:extLst>
      <p:ext uri="{BB962C8B-B14F-4D97-AF65-F5344CB8AC3E}">
        <p14:creationId xmlns:p14="http://schemas.microsoft.com/office/powerpoint/2010/main" val="401988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430A6-CF2C-09F5-F777-DFC0164F881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086467-840C-F94E-1D2F-8B8A9CB5F6C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extBox 4">
            <a:extLst>
              <a:ext uri="{FF2B5EF4-FFF2-40B4-BE49-F238E27FC236}">
                <a16:creationId xmlns:a16="http://schemas.microsoft.com/office/drawing/2014/main" id="{7475E974-1643-2A3F-2201-851852D0D5A5}"/>
              </a:ext>
            </a:extLst>
          </p:cNvPr>
          <p:cNvSpPr txBox="1"/>
          <p:nvPr/>
        </p:nvSpPr>
        <p:spPr>
          <a:xfrm>
            <a:off x="205273" y="118752"/>
            <a:ext cx="8570592"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81BD"/>
                </a:solidFill>
                <a:effectLst/>
                <a:uLnTx/>
                <a:uFillTx/>
                <a:latin typeface="Calibri"/>
                <a:ea typeface="+mn-ea"/>
                <a:cs typeface="+mn-cs"/>
              </a:rPr>
              <a:t>WUTAP Prioritization Criteria</a:t>
            </a:r>
            <a:endParaRPr kumimoji="0" lang="en-US" sz="32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FFBDCECA-0894-BB36-C259-79BBFB1E0E56}"/>
              </a:ext>
            </a:extLst>
          </p:cNvPr>
          <p:cNvPicPr>
            <a:picLocks noChangeAspect="1"/>
          </p:cNvPicPr>
          <p:nvPr/>
        </p:nvPicPr>
        <p:blipFill>
          <a:blip r:embed="rId3"/>
          <a:stretch>
            <a:fillRect/>
          </a:stretch>
        </p:blipFill>
        <p:spPr>
          <a:xfrm>
            <a:off x="1124719" y="933062"/>
            <a:ext cx="6519094" cy="4720026"/>
          </a:xfrm>
          <a:prstGeom prst="rect">
            <a:avLst/>
          </a:prstGeom>
          <a:ln>
            <a:noFill/>
          </a:ln>
        </p:spPr>
      </p:pic>
    </p:spTree>
    <p:extLst>
      <p:ext uri="{BB962C8B-B14F-4D97-AF65-F5344CB8AC3E}">
        <p14:creationId xmlns:p14="http://schemas.microsoft.com/office/powerpoint/2010/main" val="1028549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A7761-2CE3-E7DB-C62D-A56A3425F92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A026BA-D1C3-970D-FBD4-86E5839AA8F0}"/>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E25C318A-713C-E34F-BE3B-BC9114480D09}" type="slidenum">
              <a:rPr kumimoji="0" lang="en-US" sz="900" b="0" i="0" u="none" strike="noStrike" kern="1200" cap="none" spc="0" normalizeH="0" baseline="0" noProof="0">
                <a:ln>
                  <a:noFill/>
                </a:ln>
                <a:solidFill>
                  <a:srgbClr val="007DB8"/>
                </a:solidFill>
                <a:effectLst/>
                <a:uLnTx/>
                <a:uFillTx/>
                <a:latin typeface="Aptos" panose="020B0004020202020204" pitchFamily="34" charset="0"/>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itle 1">
            <a:extLst>
              <a:ext uri="{FF2B5EF4-FFF2-40B4-BE49-F238E27FC236}">
                <a16:creationId xmlns:a16="http://schemas.microsoft.com/office/drawing/2014/main" id="{EE7727BB-F0D7-70DE-80B3-CEB464F5E2FC}"/>
              </a:ext>
            </a:extLst>
          </p:cNvPr>
          <p:cNvSpPr>
            <a:spLocks noGrp="1"/>
          </p:cNvSpPr>
          <p:nvPr>
            <p:ph type="title"/>
          </p:nvPr>
        </p:nvSpPr>
        <p:spPr>
          <a:xfrm>
            <a:off x="327803" y="176867"/>
            <a:ext cx="8655497" cy="934334"/>
          </a:xfrm>
        </p:spPr>
        <p:txBody>
          <a:bodyPr>
            <a:normAutofit/>
          </a:bodyPr>
          <a:lstStyle/>
          <a:p>
            <a:r>
              <a:rPr lang="en-US" sz="3200" dirty="0"/>
              <a:t>Program Requirements</a:t>
            </a:r>
          </a:p>
        </p:txBody>
      </p:sp>
      <p:sp>
        <p:nvSpPr>
          <p:cNvPr id="6" name="TextBox 5">
            <a:extLst>
              <a:ext uri="{FF2B5EF4-FFF2-40B4-BE49-F238E27FC236}">
                <a16:creationId xmlns:a16="http://schemas.microsoft.com/office/drawing/2014/main" id="{46DE9B12-1317-ED29-5CDF-B7CD8DD4E049}"/>
              </a:ext>
            </a:extLst>
          </p:cNvPr>
          <p:cNvSpPr txBox="1"/>
          <p:nvPr/>
        </p:nvSpPr>
        <p:spPr>
          <a:xfrm>
            <a:off x="327803" y="862642"/>
            <a:ext cx="8488393" cy="5320806"/>
          </a:xfrm>
          <a:prstGeom prst="rect">
            <a:avLst/>
          </a:prstGeom>
          <a:noFill/>
        </p:spPr>
        <p:txBody>
          <a:bodyPr wrap="square" lIns="91440" tIns="45720" rIns="91440" bIns="45720" rtlCol="0" anchor="t">
            <a:spAutoFit/>
          </a:bodyPr>
          <a:lstStyle/>
          <a:p>
            <a:pPr>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Federal</a:t>
            </a:r>
            <a:endParaRPr lang="en-US" sz="180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Loan origination fee</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Projects must be listed in the current SRF Intended Use Plan</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Davis-Bacon wage rate requirements</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American Iron and Steel (AIS) requirements</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Build America Buy America (BABA) requirements</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National Environmental Policy Act (NEPA)-type environmental review</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equivalency projects only:</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a:defRPr/>
            </a:pPr>
            <a:r>
              <a:rPr lang="en-US" dirty="0">
                <a:solidFill>
                  <a:prstClr val="black"/>
                </a:solidFill>
                <a:latin typeface="Calibri"/>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Disadvantaged Business Enterprise program</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a:defRPr/>
            </a:pPr>
            <a:r>
              <a:rPr lang="en-US" dirty="0">
                <a:solidFill>
                  <a:prstClr val="black"/>
                </a:solidFill>
                <a:latin typeface="Calibri"/>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Additional steps when procuring architecture and engineering services</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State</a:t>
            </a:r>
            <a:endParaRPr lang="en-US" sz="18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Water supply projects must be consistent with the current state water plan</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 Iron and Steel requirements</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State-level environmental review</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All</a:t>
            </a:r>
            <a:endParaRPr lang="en-US" sz="18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Adoption of a water conservation and drought contingency plan (for entities receiving assistance greater than $500,000)</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1025748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37ADE-564A-2157-884E-38241EE03B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5C318A-713C-E34F-BE3B-BC9114480D09}" type="slidenum">
              <a:rPr kumimoji="0" lang="en-US" sz="9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itle 1">
            <a:extLst>
              <a:ext uri="{FF2B5EF4-FFF2-40B4-BE49-F238E27FC236}">
                <a16:creationId xmlns:a16="http://schemas.microsoft.com/office/drawing/2014/main" id="{1DD264E5-D126-9DEA-AAE3-A2EEA2BF07D2}"/>
              </a:ext>
            </a:extLst>
          </p:cNvPr>
          <p:cNvSpPr txBox="1">
            <a:spLocks/>
          </p:cNvSpPr>
          <p:nvPr/>
        </p:nvSpPr>
        <p:spPr>
          <a:xfrm>
            <a:off x="327803" y="176867"/>
            <a:ext cx="8655497" cy="934334"/>
          </a:xfrm>
          <a:prstGeom prst="rect">
            <a:avLst/>
          </a:prstGeom>
        </p:spPr>
        <p:txBody>
          <a:bodyPr lIns="91440" tIns="45720" rIns="91440" bIns="45720" anchor="t">
            <a:normAutofit/>
          </a:bodyPr>
          <a:lstStyle>
            <a:lvl1pPr algn="ctr" defTabSz="342900" rtl="0" eaLnBrk="1" latinLnBrk="0" hangingPunct="1">
              <a:spcBef>
                <a:spcPct val="0"/>
              </a:spcBef>
              <a:buNone/>
              <a:defRPr sz="3300" b="0" i="0" kern="1200">
                <a:solidFill>
                  <a:srgbClr val="007DB8"/>
                </a:solidFill>
                <a:latin typeface="Aptos" panose="020B0004020202020204" pitchFamily="34" charset="0"/>
                <a:ea typeface="+mj-ea"/>
                <a:cs typeface="+mj-cs"/>
              </a:defRPr>
            </a:lvl1pPr>
          </a:lstStyle>
          <a:p>
            <a:r>
              <a:rPr lang="en-US" sz="3200" dirty="0">
                <a:latin typeface="Aptos"/>
              </a:rPr>
              <a:t>Disadvantaged Business Enterprise</a:t>
            </a:r>
            <a:endParaRPr lang="en-US" sz="3200" dirty="0"/>
          </a:p>
        </p:txBody>
      </p:sp>
      <p:sp>
        <p:nvSpPr>
          <p:cNvPr id="6" name="TextBox 5">
            <a:extLst>
              <a:ext uri="{FF2B5EF4-FFF2-40B4-BE49-F238E27FC236}">
                <a16:creationId xmlns:a16="http://schemas.microsoft.com/office/drawing/2014/main" id="{3656419E-C969-FA91-9D4E-5B32A83C7837}"/>
              </a:ext>
            </a:extLst>
          </p:cNvPr>
          <p:cNvSpPr txBox="1"/>
          <p:nvPr/>
        </p:nvSpPr>
        <p:spPr>
          <a:xfrm>
            <a:off x="152401" y="813759"/>
            <a:ext cx="8839199"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latin typeface="Aptos Display"/>
              </a:rPr>
              <a:t>The </a:t>
            </a:r>
            <a:r>
              <a:rPr lang="en-US" sz="1700" dirty="0">
                <a:latin typeface="Aptos Display"/>
                <a:ea typeface="+mn-lt"/>
                <a:cs typeface="+mn-lt"/>
              </a:rPr>
              <a:t>Disadvantaged Business Enterprises (DBE) </a:t>
            </a:r>
            <a:r>
              <a:rPr lang="en-US" sz="1700" dirty="0">
                <a:latin typeface="Aptos Display"/>
              </a:rPr>
              <a:t>Program is an outreach, education, and goal-oriented program designed to increase the participation of DBEs in procurements funded by EPA assistance agreements. </a:t>
            </a:r>
            <a:r>
              <a:rPr lang="en-US" sz="1700" dirty="0">
                <a:latin typeface="Aptos Display"/>
                <a:ea typeface="+mn-lt"/>
                <a:cs typeface="+mn-lt"/>
              </a:rPr>
              <a:t>All solicitations, both publicly advertised and via direct contact, must address:</a:t>
            </a:r>
            <a:endParaRPr lang="en-US" sz="1700" dirty="0">
              <a:latin typeface="Aptos Display"/>
              <a:ea typeface="Calibri"/>
              <a:cs typeface="Calibri"/>
            </a:endParaRPr>
          </a:p>
          <a:p>
            <a:pPr marL="742950" lvl="1" indent="-285750">
              <a:buFont typeface="Wingdings"/>
              <a:buChar char="Ø"/>
            </a:pPr>
            <a:r>
              <a:rPr lang="en-US" u="sng" dirty="0">
                <a:latin typeface="Aptos Display"/>
              </a:rPr>
              <a:t>Fair Share Goals </a:t>
            </a:r>
            <a:r>
              <a:rPr lang="en-US" dirty="0">
                <a:latin typeface="Aptos Display"/>
              </a:rPr>
              <a:t>- combined construction and non-construction procurement </a:t>
            </a:r>
            <a:endParaRPr lang="en-US" dirty="0">
              <a:latin typeface="Aptos Display"/>
              <a:ea typeface="Calibri"/>
              <a:cs typeface="Calibri"/>
            </a:endParaRPr>
          </a:p>
          <a:p>
            <a:pPr marL="1200150" lvl="2" indent="-285750">
              <a:buFont typeface="Courier New"/>
              <a:buChar char="o"/>
            </a:pPr>
            <a:r>
              <a:rPr lang="en-US" dirty="0">
                <a:latin typeface="Aptos Display"/>
              </a:rPr>
              <a:t>MBE Potential = 24.16%</a:t>
            </a:r>
          </a:p>
          <a:p>
            <a:pPr marL="1200150" lvl="2" indent="-285750">
              <a:buFont typeface="Courier New"/>
              <a:buChar char="o"/>
            </a:pPr>
            <a:r>
              <a:rPr lang="en-US" dirty="0">
                <a:latin typeface="Aptos Display"/>
              </a:rPr>
              <a:t>WBE Potential = 17.38%</a:t>
            </a:r>
          </a:p>
          <a:p>
            <a:pPr marL="742950" lvl="1" indent="-285750">
              <a:lnSpc>
                <a:spcPct val="150000"/>
              </a:lnSpc>
              <a:buFont typeface="Wingdings"/>
              <a:buChar char="Ø"/>
            </a:pPr>
            <a:r>
              <a:rPr lang="en-US" u="sng" dirty="0">
                <a:latin typeface="Aptos Display"/>
              </a:rPr>
              <a:t>Good Faith Efforts - </a:t>
            </a:r>
            <a:endParaRPr lang="en-US" u="sng" dirty="0">
              <a:latin typeface="Aptos Display"/>
              <a:ea typeface="Calibri"/>
              <a:cs typeface="Calibri"/>
            </a:endParaRPr>
          </a:p>
          <a:p>
            <a:pPr marL="1200150" lvl="2" indent="-285750">
              <a:buFont typeface="Courier New"/>
              <a:buChar char="o"/>
            </a:pPr>
            <a:r>
              <a:rPr lang="en-US" dirty="0">
                <a:latin typeface="Aptos Display"/>
                <a:ea typeface="+mn-lt"/>
                <a:cs typeface="+mn-lt"/>
              </a:rPr>
              <a:t>Ensure DBEs are made aware of contracting opportunities.</a:t>
            </a:r>
            <a:endParaRPr lang="en-US" dirty="0">
              <a:latin typeface="Aptos Display"/>
              <a:ea typeface="Calibri"/>
              <a:cs typeface="Calibri"/>
            </a:endParaRPr>
          </a:p>
          <a:p>
            <a:pPr marL="1200150" lvl="2" indent="-285750">
              <a:buFont typeface="Courier New"/>
              <a:buChar char="o"/>
            </a:pPr>
            <a:r>
              <a:rPr lang="en-US" dirty="0">
                <a:latin typeface="Aptos Display"/>
                <a:ea typeface="+mn-lt"/>
                <a:cs typeface="+mn-lt"/>
              </a:rPr>
              <a:t>Posting solicitations for bids or proposals for a minimum of 30 calendar days before the bid or proposal closing date.</a:t>
            </a:r>
            <a:endParaRPr lang="en-US" dirty="0">
              <a:latin typeface="Aptos Display"/>
              <a:ea typeface="Calibri"/>
              <a:cs typeface="Calibri"/>
            </a:endParaRPr>
          </a:p>
          <a:p>
            <a:pPr marL="1200150" lvl="2" indent="-285750">
              <a:buFont typeface="Courier New"/>
              <a:buChar char="o"/>
            </a:pPr>
            <a:r>
              <a:rPr lang="en-US" dirty="0">
                <a:latin typeface="Aptos Display"/>
                <a:ea typeface="+mn-lt"/>
                <a:cs typeface="+mn-lt"/>
              </a:rPr>
              <a:t>Consider in the contracting process whether firms competing for large contracts could subcontract with DBEs.</a:t>
            </a:r>
            <a:endParaRPr lang="en-US" dirty="0">
              <a:latin typeface="Aptos Display"/>
              <a:ea typeface="Calibri"/>
              <a:cs typeface="Calibri"/>
            </a:endParaRPr>
          </a:p>
          <a:p>
            <a:pPr marL="1200150" lvl="2" indent="-285750">
              <a:buFont typeface="Courier New"/>
              <a:buChar char="o"/>
            </a:pPr>
            <a:r>
              <a:rPr lang="en-US" dirty="0">
                <a:latin typeface="Aptos Display"/>
                <a:ea typeface="+mn-lt"/>
                <a:cs typeface="+mn-lt"/>
              </a:rPr>
              <a:t>Encourage contracting with a consortium of DBEs when a contract is large.</a:t>
            </a:r>
            <a:endParaRPr lang="en-US" dirty="0">
              <a:latin typeface="Aptos Display"/>
              <a:ea typeface="Calibri"/>
              <a:cs typeface="Calibri"/>
            </a:endParaRPr>
          </a:p>
          <a:p>
            <a:pPr marL="1200150" lvl="2" indent="-285750">
              <a:buFont typeface="Courier New"/>
              <a:buChar char="o"/>
            </a:pPr>
            <a:r>
              <a:rPr lang="en-US" dirty="0">
                <a:latin typeface="Aptos Display"/>
                <a:ea typeface="+mn-lt"/>
                <a:cs typeface="+mn-lt"/>
              </a:rPr>
              <a:t>Use the services and assistance of the Small Business Administration (SBE) and the Minority Business Development Agency of the Department of Commerce.</a:t>
            </a:r>
            <a:endParaRPr lang="en-US" dirty="0">
              <a:latin typeface="Aptos Display"/>
              <a:ea typeface="Calibri"/>
              <a:cs typeface="Calibri"/>
            </a:endParaRPr>
          </a:p>
          <a:p>
            <a:pPr marL="1200150" lvl="2" indent="-285750">
              <a:buFont typeface="Courier New"/>
              <a:buChar char="o"/>
            </a:pPr>
            <a:r>
              <a:rPr lang="en-US" dirty="0">
                <a:latin typeface="Aptos Display"/>
                <a:ea typeface="+mn-lt"/>
                <a:cs typeface="+mn-lt"/>
              </a:rPr>
              <a:t>If the prime contractor awards subcontracts, require the prime contractor to take the above steps.</a:t>
            </a:r>
            <a:endParaRPr lang="en-US" dirty="0">
              <a:latin typeface="Aptos Display"/>
              <a:ea typeface="Calibri"/>
              <a:cs typeface="Calibri"/>
            </a:endParaRPr>
          </a:p>
          <a:p>
            <a:pPr marL="800100" lvl="1" indent="-342900">
              <a:buFont typeface="Wingdings"/>
              <a:buChar char="Ø"/>
            </a:pPr>
            <a:endParaRPr lang="en-US" sz="2000" dirty="0">
              <a:latin typeface="Aptos Display"/>
              <a:ea typeface="Calibri"/>
              <a:cs typeface="Calibri"/>
            </a:endParaRPr>
          </a:p>
          <a:p>
            <a:pPr marL="742950" lvl="1" indent="-285750">
              <a:buFont typeface="Wingdings"/>
              <a:buChar char="Ø"/>
            </a:pPr>
            <a:endParaRPr lang="en-US" sz="2000" dirty="0">
              <a:latin typeface="Aptos Display"/>
              <a:ea typeface="Calibri"/>
              <a:cs typeface="Calibri"/>
            </a:endParaRPr>
          </a:p>
        </p:txBody>
      </p:sp>
    </p:spTree>
    <p:extLst>
      <p:ext uri="{BB962C8B-B14F-4D97-AF65-F5344CB8AC3E}">
        <p14:creationId xmlns:p14="http://schemas.microsoft.com/office/powerpoint/2010/main" val="2964811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8D37-9424-E7BC-4A18-1DAFA2D00C70}"/>
              </a:ext>
            </a:extLst>
          </p:cNvPr>
          <p:cNvSpPr>
            <a:spLocks noGrp="1"/>
          </p:cNvSpPr>
          <p:nvPr>
            <p:ph type="title"/>
          </p:nvPr>
        </p:nvSpPr>
        <p:spPr>
          <a:xfrm>
            <a:off x="278708" y="0"/>
            <a:ext cx="8586584" cy="758293"/>
          </a:xfrm>
        </p:spPr>
        <p:txBody>
          <a:bodyPr/>
          <a:lstStyle/>
          <a:p>
            <a:r>
              <a:rPr lang="en-US" sz="3600" dirty="0"/>
              <a:t>Helpful Tips</a:t>
            </a:r>
          </a:p>
        </p:txBody>
      </p:sp>
      <p:sp>
        <p:nvSpPr>
          <p:cNvPr id="4" name="Slide Number Placeholder 3">
            <a:extLst>
              <a:ext uri="{FF2B5EF4-FFF2-40B4-BE49-F238E27FC236}">
                <a16:creationId xmlns:a16="http://schemas.microsoft.com/office/drawing/2014/main" id="{312CB60C-417B-6EF7-B1CF-DFAC9899F28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6" name="TextBox 5">
            <a:extLst>
              <a:ext uri="{FF2B5EF4-FFF2-40B4-BE49-F238E27FC236}">
                <a16:creationId xmlns:a16="http://schemas.microsoft.com/office/drawing/2014/main" id="{2EAE0911-78C6-A2A9-C528-39CD09CF51CC}"/>
              </a:ext>
            </a:extLst>
          </p:cNvPr>
          <p:cNvSpPr txBox="1"/>
          <p:nvPr/>
        </p:nvSpPr>
        <p:spPr>
          <a:xfrm>
            <a:off x="278708" y="559510"/>
            <a:ext cx="8318640" cy="5355312"/>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srgbClr val="44546A"/>
                </a:solidFill>
                <a:effectLst/>
                <a:uLnTx/>
                <a:uFillTx/>
                <a:latin typeface="Aptos"/>
              </a:rPr>
              <a:t>Financial </a:t>
            </a:r>
          </a:p>
          <a:p>
            <a:pPr marL="742950" marR="0" lvl="1" indent="-285750" fontAlgn="auto">
              <a:lnSpc>
                <a:spcPct val="100000"/>
              </a:lnSpc>
              <a:spcBef>
                <a:spcPts val="0"/>
              </a:spcBef>
              <a:spcAft>
                <a:spcPts val="0"/>
              </a:spcAft>
              <a:buClrTx/>
              <a:buSzTx/>
              <a:buFont typeface="Arial" panose="020B0604020202020204" pitchFamily="34" charset="0"/>
              <a:buChar char="•"/>
              <a:tabLst/>
              <a:defRPr/>
            </a:pPr>
            <a:r>
              <a:rPr lang="en-US" dirty="0">
                <a:solidFill>
                  <a:srgbClr val="44546A"/>
                </a:solidFill>
                <a:latin typeface="Aptos"/>
              </a:rPr>
              <a:t>Is the entity prepared for bond issuance?</a:t>
            </a:r>
          </a:p>
          <a:p>
            <a:pPr marL="742950" marR="0" lvl="1" indent="-285750" fontAlgn="auto">
              <a:lnSpc>
                <a:spcPct val="100000"/>
              </a:lnSpc>
              <a:spcBef>
                <a:spcPts val="0"/>
              </a:spcBef>
              <a:spcAft>
                <a:spcPts val="0"/>
              </a:spcAft>
              <a:buClrTx/>
              <a:buSzTx/>
              <a:buFont typeface="Arial" panose="020B0604020202020204" pitchFamily="34" charset="0"/>
              <a:buChar char="•"/>
              <a:tabLst/>
              <a:defRPr/>
            </a:pPr>
            <a:r>
              <a:rPr lang="en-US" dirty="0">
                <a:solidFill>
                  <a:srgbClr val="44546A"/>
                </a:solidFill>
                <a:latin typeface="Aptos"/>
              </a:rPr>
              <a:t>Independent Financial Audit up to date?</a:t>
            </a:r>
          </a:p>
          <a:p>
            <a:pPr lvl="2">
              <a:defRPr/>
            </a:pPr>
            <a:r>
              <a:rPr kumimoji="0" lang="en-US" b="0" i="1" u="none" strike="noStrike" kern="1200" cap="none" spc="0" normalizeH="0" baseline="0" noProof="0" dirty="0">
                <a:ln>
                  <a:noFill/>
                </a:ln>
                <a:solidFill>
                  <a:srgbClr val="44546A"/>
                </a:solidFill>
                <a:effectLst/>
                <a:uLnTx/>
                <a:uFillTx/>
                <a:latin typeface="Aptos"/>
              </a:rPr>
              <a:t>At the time of formal application submittal, a current audit is required for the application to be deemed administratively complete.</a:t>
            </a:r>
            <a:endParaRPr lang="en-US" b="0" i="1" u="none" strike="noStrike" kern="1200" cap="none" spc="0" normalizeH="0" baseline="0" noProof="0" dirty="0">
              <a:ln>
                <a:noFill/>
              </a:ln>
              <a:solidFill>
                <a:srgbClr val="44546A"/>
              </a:solidFill>
              <a:effectLst/>
              <a:uLnTx/>
              <a:uFillTx/>
              <a:latin typeface="Aptos"/>
            </a:endParaRPr>
          </a:p>
          <a:p>
            <a:pPr marL="742950" lvl="1" indent="-285750">
              <a:buFont typeface="Arial" panose="020B0604020202020204" pitchFamily="34" charset="0"/>
              <a:buChar char="•"/>
              <a:defRPr/>
            </a:pPr>
            <a:r>
              <a:rPr lang="en-US" dirty="0">
                <a:solidFill>
                  <a:srgbClr val="44546A"/>
                </a:solidFill>
                <a:latin typeface="Aptos"/>
              </a:rPr>
              <a:t>Current registration with SAM (System for Award Management, https://sam.gov)</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srgbClr val="44546A"/>
                </a:solidFill>
                <a:effectLst/>
                <a:uLnTx/>
                <a:uFillTx/>
                <a:latin typeface="Aptos"/>
              </a:rPr>
              <a:t>Ability to Take on Debt</a:t>
            </a:r>
            <a:endParaRPr lang="en-US" b="1" i="0" u="none" strike="noStrike" kern="1200" cap="none" spc="0" normalizeH="0" baseline="0" noProof="0" dirty="0">
              <a:ln>
                <a:noFill/>
              </a:ln>
              <a:solidFill>
                <a:srgbClr val="44546A"/>
              </a:solidFill>
              <a:effectLst/>
              <a:uLnTx/>
              <a:uFillTx/>
              <a:latin typeface="Aptos"/>
            </a:endParaRPr>
          </a:p>
          <a:p>
            <a:pPr marL="742950" lvl="1" indent="-285750">
              <a:buFont typeface="Arial" panose="020B0604020202020204" pitchFamily="34" charset="0"/>
              <a:buChar char="•"/>
              <a:defRPr/>
            </a:pPr>
            <a:r>
              <a:rPr lang="en-US" dirty="0">
                <a:solidFill>
                  <a:srgbClr val="44546A"/>
                </a:solidFill>
                <a:latin typeface="Aptos"/>
              </a:rPr>
              <a:t>Credit analysis will be completed.</a:t>
            </a:r>
          </a:p>
          <a:p>
            <a:pPr marL="742950" lvl="1" indent="-285750">
              <a:buFont typeface="Arial" panose="020B0604020202020204" pitchFamily="34" charset="0"/>
              <a:buChar char="•"/>
              <a:defRPr/>
            </a:pPr>
            <a:r>
              <a:rPr lang="en-US" dirty="0">
                <a:solidFill>
                  <a:srgbClr val="44546A"/>
                </a:solidFill>
                <a:latin typeface="Aptos"/>
              </a:rPr>
              <a:t>Loan repayment pledge?</a:t>
            </a:r>
          </a:p>
          <a:p>
            <a:pPr marL="742950" lvl="1" indent="-285750">
              <a:buFont typeface="Arial" panose="020B0604020202020204" pitchFamily="34" charset="0"/>
              <a:buChar char="•"/>
              <a:defRPr/>
            </a:pPr>
            <a:r>
              <a:rPr lang="en-US" dirty="0">
                <a:solidFill>
                  <a:srgbClr val="44546A"/>
                </a:solidFill>
                <a:latin typeface="Aptos"/>
              </a:rPr>
              <a:t>Are water, wastewater rates, and charges sustainable?  Will they need to be raised?</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solidFill>
                  <a:srgbClr val="44546A"/>
                </a:solidFill>
                <a:latin typeface="Aptos"/>
              </a:rPr>
              <a:t>Self-Reports</a:t>
            </a:r>
            <a:r>
              <a:rPr kumimoji="0" lang="en-US" b="1" i="0" u="none" strike="noStrike" kern="1200" cap="none" spc="0" normalizeH="0" baseline="0" noProof="0" dirty="0">
                <a:ln>
                  <a:noFill/>
                </a:ln>
                <a:solidFill>
                  <a:srgbClr val="44546A"/>
                </a:solidFill>
                <a:effectLst/>
                <a:uLnTx/>
                <a:uFillTx/>
                <a:latin typeface="Aptos"/>
              </a:rPr>
              <a:t> to the TWDB up-to-date?</a:t>
            </a:r>
            <a:endParaRPr lang="en-US" b="1" i="0" u="none" strike="noStrike" kern="1200" cap="none" spc="0" normalizeH="0" baseline="0" noProof="0" dirty="0">
              <a:ln>
                <a:noFill/>
              </a:ln>
              <a:solidFill>
                <a:srgbClr val="44546A"/>
              </a:solidFill>
              <a:effectLst/>
              <a:uLnTx/>
              <a:uFillTx/>
              <a:latin typeface="Aptos"/>
            </a:endParaRPr>
          </a:p>
          <a:p>
            <a:pPr marL="742950" marR="0" lvl="1" indent="-285750" fontAlgn="auto">
              <a:lnSpc>
                <a:spcPct val="100000"/>
              </a:lnSpc>
              <a:spcBef>
                <a:spcPts val="0"/>
              </a:spcBef>
              <a:spcAft>
                <a:spcPts val="0"/>
              </a:spcAft>
              <a:buClrTx/>
              <a:buSzTx/>
              <a:buFont typeface="Arial" panose="020B0604020202020204" pitchFamily="34" charset="0"/>
              <a:buChar char="•"/>
              <a:tabLst/>
              <a:defRPr/>
            </a:pPr>
            <a:r>
              <a:rPr lang="en-US" dirty="0">
                <a:solidFill>
                  <a:srgbClr val="44546A"/>
                </a:solidFill>
                <a:latin typeface="Aptos"/>
              </a:rPr>
              <a:t>Water Use Survey</a:t>
            </a:r>
          </a:p>
          <a:p>
            <a:pPr marL="742950" marR="0" lvl="1" indent="-285750" fontAlgn="auto">
              <a:lnSpc>
                <a:spcPct val="100000"/>
              </a:lnSpc>
              <a:spcBef>
                <a:spcPts val="0"/>
              </a:spcBef>
              <a:spcAft>
                <a:spcPts val="0"/>
              </a:spcAft>
              <a:buClrTx/>
              <a:buSzTx/>
              <a:buFont typeface="Arial" panose="020B0604020202020204" pitchFamily="34" charset="0"/>
              <a:buChar char="•"/>
              <a:tabLst/>
              <a:defRPr/>
            </a:pPr>
            <a:r>
              <a:rPr lang="en-US" dirty="0">
                <a:solidFill>
                  <a:srgbClr val="44546A"/>
                </a:solidFill>
                <a:latin typeface="Aptos"/>
              </a:rPr>
              <a:t>Water Loss Audit</a:t>
            </a:r>
          </a:p>
          <a:p>
            <a:pPr marL="742950" marR="0" lvl="1" indent="-285750" fontAlgn="auto">
              <a:lnSpc>
                <a:spcPct val="100000"/>
              </a:lnSpc>
              <a:spcBef>
                <a:spcPts val="0"/>
              </a:spcBef>
              <a:spcAft>
                <a:spcPts val="0"/>
              </a:spcAft>
              <a:buClrTx/>
              <a:buSzTx/>
              <a:buFont typeface="Arial" panose="020B0604020202020204" pitchFamily="34" charset="0"/>
              <a:buChar char="•"/>
              <a:tabLst/>
              <a:defRPr/>
            </a:pPr>
            <a:r>
              <a:rPr lang="en-US" dirty="0">
                <a:solidFill>
                  <a:srgbClr val="44546A"/>
                </a:solidFill>
                <a:latin typeface="Aptos"/>
              </a:rPr>
              <a:t>Water Conservation and Drought Contingency Plan</a:t>
            </a:r>
          </a:p>
          <a:p>
            <a:pPr marL="742950" marR="0" lvl="1" indent="-285750" fontAlgn="auto">
              <a:lnSpc>
                <a:spcPct val="100000"/>
              </a:lnSpc>
              <a:spcBef>
                <a:spcPts val="0"/>
              </a:spcBef>
              <a:spcAft>
                <a:spcPts val="0"/>
              </a:spcAft>
              <a:buClrTx/>
              <a:buSzTx/>
              <a:buFont typeface="Arial" panose="020B0604020202020204" pitchFamily="34" charset="0"/>
              <a:buChar char="•"/>
              <a:tabLst/>
              <a:defRPr/>
            </a:pPr>
            <a:r>
              <a:rPr lang="en-US" dirty="0">
                <a:solidFill>
                  <a:srgbClr val="44546A"/>
                </a:solidFill>
                <a:latin typeface="Aptos"/>
              </a:rPr>
              <a:t>Water Conservation Plan Annual Reports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srgbClr val="44546A"/>
                </a:solidFill>
                <a:effectLst/>
                <a:uLnTx/>
                <a:uFillTx/>
                <a:latin typeface="Aptos"/>
              </a:rPr>
              <a:t>Talk early and often with TWDB staff – we are happy to provide guidance and support.</a:t>
            </a:r>
            <a:endParaRPr lang="en-US" b="1" i="0" u="none" strike="noStrike" kern="1200" cap="none" spc="0" normalizeH="0" baseline="0" noProof="0" dirty="0">
              <a:ln>
                <a:noFill/>
              </a:ln>
              <a:solidFill>
                <a:srgbClr val="44546A"/>
              </a:solidFill>
              <a:effectLst/>
              <a:uLnTx/>
              <a:uFillTx/>
              <a:latin typeface="Aptos"/>
            </a:endParaRPr>
          </a:p>
        </p:txBody>
      </p:sp>
    </p:spTree>
    <p:extLst>
      <p:ext uri="{BB962C8B-B14F-4D97-AF65-F5344CB8AC3E}">
        <p14:creationId xmlns:p14="http://schemas.microsoft.com/office/powerpoint/2010/main" val="701575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8D4A-B274-671B-51B5-539BBC192824}"/>
              </a:ext>
            </a:extLst>
          </p:cNvPr>
          <p:cNvSpPr>
            <a:spLocks noGrp="1"/>
          </p:cNvSpPr>
          <p:nvPr>
            <p:ph type="title"/>
          </p:nvPr>
        </p:nvSpPr>
        <p:spPr/>
        <p:txBody>
          <a:bodyPr/>
          <a:lstStyle/>
          <a:p>
            <a:r>
              <a:rPr lang="en-US" dirty="0"/>
              <a:t>TWDB Contacts</a:t>
            </a:r>
          </a:p>
        </p:txBody>
      </p:sp>
      <p:sp>
        <p:nvSpPr>
          <p:cNvPr id="4" name="Slide Number Placeholder 3">
            <a:extLst>
              <a:ext uri="{FF2B5EF4-FFF2-40B4-BE49-F238E27FC236}">
                <a16:creationId xmlns:a16="http://schemas.microsoft.com/office/drawing/2014/main" id="{95625EB6-7703-119D-B277-30AEC3C712C3}"/>
              </a:ext>
            </a:extLst>
          </p:cNvPr>
          <p:cNvSpPr>
            <a:spLocks noGrp="1"/>
          </p:cNvSpPr>
          <p:nvPr>
            <p:ph type="sldNum" sz="quarter" idx="10"/>
          </p:nvPr>
        </p:nvSpPr>
        <p:spPr/>
        <p:txBody>
          <a:bodyPr/>
          <a:lstStyle/>
          <a:p>
            <a:pPr>
              <a:defRPr/>
            </a:pPr>
            <a:fld id="{5416B729-A5EF-0F43-8347-C630F3865EE8}" type="slidenum">
              <a:rPr lang="en-US" smtClean="0"/>
              <a:pPr>
                <a:defRPr/>
              </a:pPr>
              <a:t>34</a:t>
            </a:fld>
            <a:endParaRPr lang="en-US" dirty="0"/>
          </a:p>
        </p:txBody>
      </p:sp>
      <p:pic>
        <p:nvPicPr>
          <p:cNvPr id="15" name="Picture 14" descr="A map of texas with different colored areas&#10;&#10;Description automatically generated">
            <a:extLst>
              <a:ext uri="{FF2B5EF4-FFF2-40B4-BE49-F238E27FC236}">
                <a16:creationId xmlns:a16="http://schemas.microsoft.com/office/drawing/2014/main" id="{F82C5FBE-D543-2982-711A-CD5F31304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837"/>
            <a:ext cx="4769727" cy="3685699"/>
          </a:xfrm>
          <a:prstGeom prst="rect">
            <a:avLst/>
          </a:prstGeom>
          <a:ln>
            <a:noFill/>
          </a:ln>
        </p:spPr>
      </p:pic>
      <p:sp>
        <p:nvSpPr>
          <p:cNvPr id="6" name="TextBox 5">
            <a:extLst>
              <a:ext uri="{FF2B5EF4-FFF2-40B4-BE49-F238E27FC236}">
                <a16:creationId xmlns:a16="http://schemas.microsoft.com/office/drawing/2014/main" id="{3F3D3C7A-CC7C-C8B4-A5A0-21A902CFC6FA}"/>
              </a:ext>
            </a:extLst>
          </p:cNvPr>
          <p:cNvSpPr txBox="1"/>
          <p:nvPr/>
        </p:nvSpPr>
        <p:spPr>
          <a:xfrm>
            <a:off x="4931810" y="1260188"/>
            <a:ext cx="3983590" cy="5632311"/>
          </a:xfrm>
          <a:prstGeom prst="rect">
            <a:avLst/>
          </a:prstGeom>
          <a:noFill/>
        </p:spPr>
        <p:txBody>
          <a:bodyPr wrap="square" lIns="91440" tIns="45720" rIns="91440" bIns="45720" anchor="t">
            <a:spAutoFit/>
          </a:bodyPr>
          <a:lstStyle/>
          <a:p>
            <a:pPr defTabSz="914400">
              <a:defRPr/>
            </a:pPr>
            <a:r>
              <a:rPr lang="en-US" b="1" dirty="0">
                <a:latin typeface="Aptos"/>
                <a:cs typeface="Calibri"/>
              </a:rPr>
              <a:t>General Email</a:t>
            </a:r>
          </a:p>
          <a:p>
            <a:pPr defTabSz="914400">
              <a:defRPr/>
            </a:pPr>
            <a:r>
              <a:rPr lang="en-US" dirty="0">
                <a:latin typeface="Aptos"/>
                <a:ea typeface="+mn-lt"/>
                <a:cs typeface="Calibri"/>
                <a:hlinkClick r:id="rId4">
                  <a:extLst>
                    <a:ext uri="{A12FA001-AC4F-418D-AE19-62706E023703}">
                      <ahyp:hlinkClr xmlns:ahyp="http://schemas.microsoft.com/office/drawing/2018/hyperlinkcolor" val="tx"/>
                    </a:ext>
                  </a:extLst>
                </a:hlinkClick>
              </a:rPr>
              <a:t>Financial_Assistance@twdb.texas.gov</a:t>
            </a:r>
            <a:r>
              <a:rPr lang="en-US" dirty="0">
                <a:latin typeface="Aptos"/>
                <a:ea typeface="+mn-lt"/>
                <a:cs typeface="Calibri"/>
              </a:rPr>
              <a:t> </a:t>
            </a:r>
            <a:endParaRPr lang="en-US" dirty="0">
              <a:latin typeface="Aptos"/>
              <a:cs typeface="Calibri"/>
            </a:endParaRPr>
          </a:p>
          <a:p>
            <a:pPr defTabSz="914400">
              <a:defRPr/>
            </a:pPr>
            <a:r>
              <a:rPr lang="en-US" b="1" kern="0" dirty="0">
                <a:latin typeface="Aptos"/>
              </a:rPr>
              <a:t>Financial Assistance Outreach</a:t>
            </a:r>
          </a:p>
          <a:p>
            <a:pPr defTabSz="914400">
              <a:defRPr/>
            </a:pPr>
            <a:r>
              <a:rPr lang="en-US" kern="0" dirty="0">
                <a:latin typeface="Aptos"/>
              </a:rPr>
              <a:t>Scott Galaway </a:t>
            </a:r>
            <a:endParaRPr lang="en-US" kern="0" dirty="0">
              <a:latin typeface="Aptos"/>
              <a:cs typeface="Calibri"/>
            </a:endParaRPr>
          </a:p>
          <a:p>
            <a:pPr defTabSz="914400">
              <a:defRPr/>
            </a:pPr>
            <a:r>
              <a:rPr lang="en-US" kern="0" dirty="0">
                <a:latin typeface="Aptos"/>
              </a:rPr>
              <a:t>737-226-3381</a:t>
            </a:r>
            <a:endParaRPr lang="en-US" kern="0" dirty="0">
              <a:latin typeface="Aptos"/>
              <a:cs typeface="Calibri"/>
            </a:endParaRPr>
          </a:p>
          <a:p>
            <a:pPr defTabSz="914400">
              <a:defRPr/>
            </a:pPr>
            <a:r>
              <a:rPr lang="en-US" kern="0" dirty="0">
                <a:latin typeface="Aptos"/>
                <a:hlinkClick r:id="rId5">
                  <a:extLst>
                    <a:ext uri="{A12FA001-AC4F-418D-AE19-62706E023703}">
                      <ahyp:hlinkClr xmlns:ahyp="http://schemas.microsoft.com/office/drawing/2018/hyperlinkcolor" val="tx"/>
                    </a:ext>
                  </a:extLst>
                </a:hlinkClick>
              </a:rPr>
              <a:t>scott.galaway@twdb.texas.gov</a:t>
            </a:r>
            <a:endParaRPr lang="en-US" kern="0" dirty="0">
              <a:latin typeface="Aptos"/>
            </a:endParaRPr>
          </a:p>
          <a:p>
            <a:pPr defTabSz="914400">
              <a:defRPr/>
            </a:pPr>
            <a:endParaRPr lang="en-US" kern="0" dirty="0">
              <a:latin typeface="Aptos" panose="020B0004020202020204" pitchFamily="34" charset="0"/>
            </a:endParaRPr>
          </a:p>
          <a:p>
            <a:pPr defTabSz="914400">
              <a:defRPr/>
            </a:pPr>
            <a:r>
              <a:rPr lang="en-US" kern="0" dirty="0">
                <a:latin typeface="Aptos"/>
              </a:rPr>
              <a:t>Enriqueta "Keta" Caballero</a:t>
            </a:r>
          </a:p>
          <a:p>
            <a:pPr defTabSz="914400">
              <a:defRPr/>
            </a:pPr>
            <a:r>
              <a:rPr lang="en-US" kern="0" dirty="0">
                <a:latin typeface="Aptos"/>
              </a:rPr>
              <a:t>512-435-9071</a:t>
            </a:r>
          </a:p>
          <a:p>
            <a:pPr defTabSz="914400">
              <a:defRPr/>
            </a:pPr>
            <a:r>
              <a:rPr lang="en-US" u="sng" kern="0" dirty="0">
                <a:latin typeface="Aptos"/>
              </a:rPr>
              <a:t>enriqueta.caballero@twdb.texas.gov</a:t>
            </a:r>
          </a:p>
          <a:p>
            <a:pPr defTabSz="914400">
              <a:defRPr/>
            </a:pPr>
            <a:endParaRPr lang="en-US" b="1" kern="0" dirty="0">
              <a:latin typeface="Aptos" panose="020B0004020202020204" pitchFamily="34" charset="0"/>
            </a:endParaRPr>
          </a:p>
          <a:p>
            <a:pPr>
              <a:defRPr/>
            </a:pPr>
            <a:r>
              <a:rPr lang="en-US" b="1" dirty="0">
                <a:latin typeface="Aptos"/>
                <a:cs typeface="Calibri"/>
              </a:rPr>
              <a:t>Drinking Water SRF Coordinator</a:t>
            </a:r>
            <a:endParaRPr lang="en-US" dirty="0">
              <a:latin typeface="Aptos"/>
              <a:cs typeface="Calibri"/>
            </a:endParaRPr>
          </a:p>
          <a:p>
            <a:pPr>
              <a:defRPr/>
            </a:pPr>
            <a:r>
              <a:rPr lang="en-US" dirty="0">
                <a:latin typeface="Aptos"/>
                <a:cs typeface="Calibri"/>
                <a:hlinkClick r:id="rId6">
                  <a:extLst>
                    <a:ext uri="{A12FA001-AC4F-418D-AE19-62706E023703}">
                      <ahyp:hlinkClr xmlns:ahyp="http://schemas.microsoft.com/office/drawing/2018/hyperlinkcolor" val="tx"/>
                    </a:ext>
                  </a:extLst>
                </a:hlinkClick>
              </a:rPr>
              <a:t>dwsrf@twdb.texas.gov</a:t>
            </a:r>
            <a:endParaRPr lang="en-US" dirty="0">
              <a:latin typeface="Aptos"/>
              <a:cs typeface="Calibri"/>
            </a:endParaRPr>
          </a:p>
          <a:p>
            <a:pPr>
              <a:defRPr/>
            </a:pPr>
            <a:endParaRPr lang="en-US" dirty="0">
              <a:latin typeface="Aptos" panose="020B0004020202020204" pitchFamily="34" charset="0"/>
              <a:cs typeface="Calibri"/>
            </a:endParaRPr>
          </a:p>
          <a:p>
            <a:pPr>
              <a:defRPr/>
            </a:pPr>
            <a:r>
              <a:rPr lang="en-US" b="1" dirty="0">
                <a:latin typeface="Aptos"/>
                <a:cs typeface="Calibri"/>
              </a:rPr>
              <a:t>Clean Water SRF Coordinator</a:t>
            </a:r>
            <a:endParaRPr lang="en-US" dirty="0">
              <a:latin typeface="Aptos"/>
              <a:cs typeface="Calibri"/>
            </a:endParaRPr>
          </a:p>
          <a:p>
            <a:pPr>
              <a:defRPr/>
            </a:pPr>
            <a:r>
              <a:rPr lang="en-US" dirty="0">
                <a:latin typeface="Aptos"/>
                <a:cs typeface="Calibri"/>
                <a:hlinkClick r:id="rId7">
                  <a:extLst>
                    <a:ext uri="{A12FA001-AC4F-418D-AE19-62706E023703}">
                      <ahyp:hlinkClr xmlns:ahyp="http://schemas.microsoft.com/office/drawing/2018/hyperlinkcolor" val="tx"/>
                    </a:ext>
                  </a:extLst>
                </a:hlinkClick>
              </a:rPr>
              <a:t>cwsrf@twdb.texas.gov</a:t>
            </a:r>
            <a:endParaRPr lang="en-US" dirty="0">
              <a:latin typeface="Aptos"/>
              <a:cs typeface="Calibri"/>
            </a:endParaRPr>
          </a:p>
          <a:p>
            <a:pPr defTabSz="914400">
              <a:defRPr/>
            </a:pPr>
            <a:endParaRPr lang="en-US" kern="0" dirty="0">
              <a:solidFill>
                <a:srgbClr val="2F5597"/>
              </a:solidFill>
              <a:latin typeface="Calibri" panose="020F0502020204030204"/>
              <a:cs typeface="Calibri"/>
            </a:endParaRPr>
          </a:p>
          <a:p>
            <a:pPr defTabSz="914400">
              <a:defRPr/>
            </a:pPr>
            <a:endParaRPr lang="en-US" dirty="0">
              <a:solidFill>
                <a:srgbClr val="44546A"/>
              </a:solidFill>
              <a:latin typeface="Calibri"/>
              <a:cs typeface="Calibri"/>
            </a:endParaRPr>
          </a:p>
          <a:p>
            <a:pPr defTabSz="914400">
              <a:defRPr/>
            </a:pPr>
            <a:endParaRPr lang="en-US" kern="0" dirty="0">
              <a:solidFill>
                <a:srgbClr val="4472C4">
                  <a:lumMod val="50000"/>
                </a:srgbClr>
              </a:solidFill>
              <a:latin typeface="Calibri"/>
              <a:cs typeface="Calibri"/>
            </a:endParaRPr>
          </a:p>
        </p:txBody>
      </p:sp>
    </p:spTree>
    <p:extLst>
      <p:ext uri="{BB962C8B-B14F-4D97-AF65-F5344CB8AC3E}">
        <p14:creationId xmlns:p14="http://schemas.microsoft.com/office/powerpoint/2010/main" val="1213100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5857-17AD-B4AF-1205-467F9274265A}"/>
              </a:ext>
            </a:extLst>
          </p:cNvPr>
          <p:cNvSpPr>
            <a:spLocks noGrp="1"/>
          </p:cNvSpPr>
          <p:nvPr>
            <p:ph type="title"/>
          </p:nvPr>
        </p:nvSpPr>
        <p:spPr>
          <a:xfrm>
            <a:off x="228600" y="1"/>
            <a:ext cx="8686800" cy="1111250"/>
          </a:xfrm>
        </p:spPr>
        <p:txBody>
          <a:bodyPr/>
          <a:lstStyle/>
          <a:p>
            <a:r>
              <a:rPr lang="en-US" sz="3200" dirty="0"/>
              <a:t>Resource Links</a:t>
            </a:r>
          </a:p>
        </p:txBody>
      </p:sp>
      <p:sp>
        <p:nvSpPr>
          <p:cNvPr id="3" name="Content Placeholder 2">
            <a:extLst>
              <a:ext uri="{FF2B5EF4-FFF2-40B4-BE49-F238E27FC236}">
                <a16:creationId xmlns:a16="http://schemas.microsoft.com/office/drawing/2014/main" id="{47977C06-67E5-0D1D-FDBB-FB06464C6E91}"/>
              </a:ext>
            </a:extLst>
          </p:cNvPr>
          <p:cNvSpPr>
            <a:spLocks noGrp="1"/>
          </p:cNvSpPr>
          <p:nvPr>
            <p:ph idx="1"/>
          </p:nvPr>
        </p:nvSpPr>
        <p:spPr>
          <a:xfrm>
            <a:off x="228600" y="914400"/>
            <a:ext cx="8686800" cy="506888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solidFill>
                <a:effectLst/>
                <a:uLnTx/>
                <a:uFillTx/>
              </a:rPr>
              <a:t>* TWDB Financial Assistance Programs Index</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schemeClr val="tx1"/>
                </a:solidFill>
                <a:effectLst/>
                <a:uLnTx/>
                <a:uFillTx/>
                <a:cs typeface="Calibri"/>
                <a:hlinkClick r:id="rId3">
                  <a:extLst>
                    <a:ext uri="{A12FA001-AC4F-418D-AE19-62706E023703}">
                      <ahyp:hlinkClr xmlns:ahyp="http://schemas.microsoft.com/office/drawing/2018/hyperlinkcolor" val="tx"/>
                    </a:ext>
                  </a:extLst>
                </a:hlinkClick>
              </a:rPr>
              <a:t>https://www.twdb.texas.gov/financial/index.asp</a:t>
            </a:r>
            <a:endParaRPr kumimoji="0" lang="en-US" sz="1600" b="0" i="0" u="none"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solidFill>
                <a:effectLst/>
                <a:uLnTx/>
                <a:uFillTx/>
              </a:rPr>
              <a:t>* TWDB Funding Application FAQ</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cs typeface="Calibri"/>
                <a:hlinkClick r:id="rId4">
                  <a:extLst>
                    <a:ext uri="{A12FA001-AC4F-418D-AE19-62706E023703}">
                      <ahyp:hlinkClr xmlns:ahyp="http://schemas.microsoft.com/office/drawing/2018/hyperlinkcolor" val="tx"/>
                    </a:ext>
                  </a:extLst>
                </a:hlinkClick>
              </a:rPr>
              <a:t>https://www.twdb.texas.gov/financial/applications/faq.asp</a:t>
            </a:r>
            <a:endParaRPr kumimoji="0" lang="en-US" sz="1600" b="0" i="0" u="none"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solidFill>
                <a:effectLst/>
                <a:uLnTx/>
                <a:uFillTx/>
              </a:rPr>
              <a:t>* TWDB Financial Assistance Applications</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sng" strike="noStrike" kern="1200" cap="none" spc="0" normalizeH="0" baseline="0" noProof="0" dirty="0">
                <a:ln>
                  <a:noFill/>
                </a:ln>
                <a:solidFill>
                  <a:schemeClr val="tx1"/>
                </a:solidFill>
                <a:effectLst/>
                <a:uLnTx/>
                <a:uFillTx/>
                <a:cs typeface="Calibri"/>
              </a:rPr>
              <a:t>https://www.twdb.texas.gov/financial/applications/index.asp</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solidFill>
                <a:effectLst/>
                <a:uLnTx/>
                <a:uFillTx/>
              </a:rPr>
              <a:t>* TWDB Financial Assistance Program Guidance Manuals and Forms Library</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sng" strike="noStrike" kern="1200" cap="none" spc="0" normalizeH="0" baseline="0" noProof="0" dirty="0">
                <a:ln>
                  <a:noFill/>
                </a:ln>
                <a:solidFill>
                  <a:schemeClr val="tx1"/>
                </a:solidFill>
                <a:effectLst/>
                <a:uLnTx/>
                <a:uFillTx/>
                <a:cs typeface="Calibri"/>
                <a:hlinkClick r:id="rId5">
                  <a:extLst>
                    <a:ext uri="{A12FA001-AC4F-418D-AE19-62706E023703}">
                      <ahyp:hlinkClr xmlns:ahyp="http://schemas.microsoft.com/office/drawing/2018/hyperlinkcolor" val="tx"/>
                    </a:ext>
                  </a:extLst>
                </a:hlinkClick>
              </a:rPr>
              <a:t>https://www.twdb.texas.gov/financial/instructions/index.asp</a:t>
            </a:r>
            <a:endParaRPr kumimoji="0" lang="en-US" sz="1600" b="0" i="0" u="sng"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schemeClr val="tx1"/>
                </a:solidFill>
                <a:effectLst/>
                <a:uLnTx/>
                <a:uFillTx/>
              </a:rPr>
              <a:t>* Clean Water State Revolving Fund Program</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schemeClr val="tx1"/>
                </a:solidFill>
                <a:effectLst/>
                <a:uLnTx/>
                <a:uFillTx/>
                <a:cs typeface="Calibri"/>
                <a:hlinkClick r:id="rId6">
                  <a:extLst>
                    <a:ext uri="{A12FA001-AC4F-418D-AE19-62706E023703}">
                      <ahyp:hlinkClr xmlns:ahyp="http://schemas.microsoft.com/office/drawing/2018/hyperlinkcolor" val="tx"/>
                    </a:ext>
                  </a:extLst>
                </a:hlinkClick>
              </a:rPr>
              <a:t>www.twdb.texas.gov/financial/programs/CWSRF/index.asp</a:t>
            </a:r>
            <a:endParaRPr kumimoji="0" lang="en-US" sz="1600" b="1" i="0" u="none"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tx1"/>
              </a:solidFill>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solidFill>
                <a:effectLst/>
                <a:uLnTx/>
                <a:uFillTx/>
              </a:rPr>
              <a:t>* Drinking Water State Revolving Fund Program</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schemeClr val="tx1"/>
                </a:solidFill>
                <a:effectLst/>
                <a:uLnTx/>
                <a:uFillTx/>
                <a:cs typeface="Calibri"/>
                <a:hlinkClick r:id="rId7">
                  <a:extLst>
                    <a:ext uri="{A12FA001-AC4F-418D-AE19-62706E023703}">
                      <ahyp:hlinkClr xmlns:ahyp="http://schemas.microsoft.com/office/drawing/2018/hyperlinkcolor" val="tx"/>
                    </a:ext>
                  </a:extLst>
                </a:hlinkClick>
              </a:rPr>
              <a:t>www.twdb.texas.gov/financial/programs/DWSRF/index.asp</a:t>
            </a:r>
            <a:endParaRPr kumimoji="0" lang="en-US" sz="1600" b="0" i="0" u="none"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600" dirty="0">
              <a:solidFill>
                <a:schemeClr val="tx1"/>
              </a:solidFill>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solidFill>
                <a:effectLst/>
                <a:uLnTx/>
                <a:uFillTx/>
              </a:rPr>
              <a:t>* Texas Water Fund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chemeClr val="tx1"/>
                </a:solidFill>
                <a:effectLst/>
                <a:uLnTx/>
                <a:uFillTx/>
                <a:cs typeface="Calibri"/>
                <a:hlinkClick r:id="rId8">
                  <a:extLst>
                    <a:ext uri="{A12FA001-AC4F-418D-AE19-62706E023703}">
                      <ahyp:hlinkClr xmlns:ahyp="http://schemas.microsoft.com/office/drawing/2018/hyperlinkcolor" val="tx"/>
                    </a:ext>
                  </a:extLst>
                </a:hlinkClick>
              </a:rPr>
              <a:t>https://www.twdb.texas.gov/financial/programs/twf/index.asp</a:t>
            </a:r>
            <a:endParaRPr kumimoji="0" lang="en-US" sz="1600" b="0" i="0" u="sng"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u="sng" dirty="0">
              <a:solidFill>
                <a:schemeClr val="tx1"/>
              </a:solidFill>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cs typeface="Calibri"/>
            </a:endParaRPr>
          </a:p>
          <a:p>
            <a:endParaRPr lang="en-US" dirty="0"/>
          </a:p>
        </p:txBody>
      </p:sp>
      <p:sp>
        <p:nvSpPr>
          <p:cNvPr id="4" name="Slide Number Placeholder 3">
            <a:extLst>
              <a:ext uri="{FF2B5EF4-FFF2-40B4-BE49-F238E27FC236}">
                <a16:creationId xmlns:a16="http://schemas.microsoft.com/office/drawing/2014/main" id="{90D9A87F-D7F8-C295-44B2-DC14D11DD1D4}"/>
              </a:ext>
            </a:extLst>
          </p:cNvPr>
          <p:cNvSpPr>
            <a:spLocks noGrp="1"/>
          </p:cNvSpPr>
          <p:nvPr>
            <p:ph type="sldNum" sz="quarter" idx="10"/>
          </p:nvPr>
        </p:nvSpPr>
        <p:spPr/>
        <p:txBody>
          <a:bodyPr/>
          <a:lstStyle/>
          <a:p>
            <a:pPr>
              <a:defRPr/>
            </a:pPr>
            <a:fld id="{5416B729-A5EF-0F43-8347-C630F3865EE8}" type="slidenum">
              <a:rPr lang="en-US" smtClean="0"/>
              <a:pPr>
                <a:defRPr/>
              </a:pPr>
              <a:t>35</a:t>
            </a:fld>
            <a:endParaRPr lang="en-US" dirty="0"/>
          </a:p>
        </p:txBody>
      </p:sp>
    </p:spTree>
    <p:extLst>
      <p:ext uri="{BB962C8B-B14F-4D97-AF65-F5344CB8AC3E}">
        <p14:creationId xmlns:p14="http://schemas.microsoft.com/office/powerpoint/2010/main" val="65483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943E-7618-C97E-7704-D2E56E651558}"/>
              </a:ext>
            </a:extLst>
          </p:cNvPr>
          <p:cNvSpPr>
            <a:spLocks noGrp="1"/>
          </p:cNvSpPr>
          <p:nvPr>
            <p:ph type="title"/>
          </p:nvPr>
        </p:nvSpPr>
        <p:spPr>
          <a:xfrm>
            <a:off x="219075" y="201614"/>
            <a:ext cx="8696325" cy="496254"/>
          </a:xfrm>
        </p:spPr>
        <p:txBody>
          <a:bodyPr/>
          <a:lstStyle/>
          <a:p>
            <a:r>
              <a:rPr lang="en-US" sz="3200" dirty="0"/>
              <a:t>Resource Links</a:t>
            </a:r>
          </a:p>
        </p:txBody>
      </p:sp>
      <p:sp>
        <p:nvSpPr>
          <p:cNvPr id="3" name="Content Placeholder 2">
            <a:extLst>
              <a:ext uri="{FF2B5EF4-FFF2-40B4-BE49-F238E27FC236}">
                <a16:creationId xmlns:a16="http://schemas.microsoft.com/office/drawing/2014/main" id="{DE24B808-2F36-F10D-E1E5-E4624A56CACF}"/>
              </a:ext>
            </a:extLst>
          </p:cNvPr>
          <p:cNvSpPr>
            <a:spLocks noGrp="1"/>
          </p:cNvSpPr>
          <p:nvPr>
            <p:ph idx="1"/>
          </p:nvPr>
        </p:nvSpPr>
        <p:spPr>
          <a:xfrm>
            <a:off x="323850" y="786289"/>
            <a:ext cx="8686800" cy="5285421"/>
          </a:xfrm>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schemeClr val="tx1"/>
                </a:solidFill>
                <a:effectLst/>
                <a:uLnTx/>
                <a:uFillTx/>
              </a:rPr>
              <a:t>* Interactive State Water Plan</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sng" strike="noStrike" kern="1200" cap="none" spc="0" normalizeH="0" baseline="0" noProof="0" dirty="0">
                <a:ln>
                  <a:noFill/>
                </a:ln>
                <a:solidFill>
                  <a:schemeClr val="tx1"/>
                </a:solidFill>
                <a:effectLst/>
                <a:uLnTx/>
                <a:uFillTx/>
                <a:cs typeface="Calibri"/>
              </a:rPr>
              <a:t>https://2022.texasstatewaterplan.org/statewide</a:t>
            </a:r>
            <a:endParaRPr kumimoji="0" lang="en-US" sz="1600" b="0" i="0" u="none"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0" cap="none" spc="0" normalizeH="0" baseline="0" noProof="0" dirty="0">
              <a:ln>
                <a:noFill/>
              </a:ln>
              <a:solidFill>
                <a:schemeClr val="tx1"/>
              </a:solidFill>
              <a:effectLst/>
              <a:uLnTx/>
              <a:uFillTx/>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schemeClr val="tx1"/>
                </a:solidFill>
                <a:effectLst/>
                <a:uLnTx/>
                <a:uFillTx/>
              </a:rPr>
              <a:t>* Regional Water Planning</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sng" strike="noStrike" kern="1200" cap="none" spc="0" normalizeH="0" baseline="0" noProof="0" dirty="0">
                <a:ln>
                  <a:noFill/>
                </a:ln>
                <a:solidFill>
                  <a:schemeClr val="tx1"/>
                </a:solidFill>
                <a:effectLst/>
                <a:uLnTx/>
                <a:uFillTx/>
                <a:cs typeface="Calibri"/>
                <a:hlinkClick r:id="rId3">
                  <a:extLst>
                    <a:ext uri="{A12FA001-AC4F-418D-AE19-62706E023703}">
                      <ahyp:hlinkClr xmlns:ahyp="http://schemas.microsoft.com/office/drawing/2018/hyperlinkcolor" val="tx"/>
                    </a:ext>
                  </a:extLst>
                </a:hlinkClick>
              </a:rPr>
              <a:t>www.twdb.texas.gov/waterplanning/index.asp</a:t>
            </a:r>
            <a:endParaRPr kumimoji="0" lang="en-US" sz="1600" b="0" i="0" u="sng"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600" b="0" i="0" u="sng"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schemeClr val="tx1"/>
                </a:solidFill>
                <a:effectLst/>
                <a:uLnTx/>
                <a:uFillTx/>
              </a:rPr>
              <a:t>* Flood Programs </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sng" strike="noStrike" kern="1200" cap="none" spc="0" normalizeH="0" baseline="0" noProof="0" dirty="0">
                <a:ln>
                  <a:noFill/>
                </a:ln>
                <a:solidFill>
                  <a:schemeClr val="tx1"/>
                </a:solidFill>
                <a:effectLst/>
                <a:uLnTx/>
                <a:uFillTx/>
                <a:cs typeface="Calibri"/>
                <a:hlinkClick r:id="rId4">
                  <a:extLst>
                    <a:ext uri="{A12FA001-AC4F-418D-AE19-62706E023703}">
                      <ahyp:hlinkClr xmlns:ahyp="http://schemas.microsoft.com/office/drawing/2018/hyperlinkcolor" val="tx"/>
                    </a:ext>
                  </a:extLst>
                </a:hlinkClick>
              </a:rPr>
              <a:t>https://www.twdb.texas.gov/flood/index.asp</a:t>
            </a:r>
            <a:endParaRPr kumimoji="0" lang="en-US" sz="1600" b="0" i="0" u="sng"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600" b="0" i="0" u="sng" strike="noStrike" kern="120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schemeClr val="tx1"/>
                </a:solidFill>
                <a:effectLst/>
                <a:uLnTx/>
                <a:uFillTx/>
              </a:rPr>
              <a:t>* </a:t>
            </a:r>
            <a:r>
              <a:rPr lang="en-US" sz="1600" b="1" kern="0" dirty="0">
                <a:solidFill>
                  <a:schemeClr val="tx1"/>
                </a:solidFill>
              </a:rPr>
              <a:t>Water Use Survey</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sng" strike="noStrike" kern="1200" cap="none" spc="0" normalizeH="0" baseline="0" noProof="0" dirty="0">
                <a:ln>
                  <a:noFill/>
                </a:ln>
                <a:solidFill>
                  <a:schemeClr val="tx1"/>
                </a:solidFill>
                <a:effectLst/>
                <a:uLnTx/>
                <a:uFillTx/>
                <a:cs typeface="Calibri"/>
              </a:rPr>
              <a:t>https://www.twdb.texas.gov/waterplanning/waterusesurvey/index.asp</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600" u="sng" dirty="0">
              <a:solidFill>
                <a:schemeClr val="tx1"/>
              </a:solidFill>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schemeClr val="tx1"/>
                </a:solidFill>
                <a:effectLst/>
                <a:uLnTx/>
                <a:uFillTx/>
              </a:rPr>
              <a:t>* </a:t>
            </a:r>
            <a:r>
              <a:rPr lang="en-US" sz="1600" b="1" kern="0" dirty="0">
                <a:solidFill>
                  <a:schemeClr val="tx1"/>
                </a:solidFill>
              </a:rPr>
              <a:t>Water Loss Audit Reporting</a:t>
            </a:r>
            <a:endParaRPr kumimoji="0" lang="en-US" sz="1600" b="1" i="0" u="none" strike="noStrike" kern="0" cap="none" spc="0" normalizeH="0" baseline="0" noProof="0" dirty="0">
              <a:ln>
                <a:noFill/>
              </a:ln>
              <a:solidFill>
                <a:schemeClr val="tx1"/>
              </a:solidFill>
              <a:effectLst/>
              <a:uLnTx/>
              <a:uFillTx/>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sng" strike="noStrike" kern="1200" cap="none" spc="0" normalizeH="0" baseline="0" noProof="0" dirty="0">
                <a:ln>
                  <a:noFill/>
                </a:ln>
                <a:solidFill>
                  <a:schemeClr val="tx1"/>
                </a:solidFill>
                <a:effectLst/>
                <a:uLnTx/>
                <a:uFillTx/>
                <a:cs typeface="Calibri"/>
              </a:rPr>
              <a:t>https://www.twdb.texas.gov/conservation/municipal/waterloss/index.asp</a:t>
            </a:r>
            <a:endParaRPr lang="en-US" sz="1600" u="sng" dirty="0">
              <a:solidFill>
                <a:schemeClr val="tx1"/>
              </a:solidFill>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600" u="sng" dirty="0">
              <a:solidFill>
                <a:schemeClr val="tx1"/>
              </a:solidFill>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prstClr val="black"/>
                </a:solidFill>
                <a:effectLst/>
                <a:uLnTx/>
                <a:uFillTx/>
                <a:latin typeface="Aptos" panose="020B0004020202020204" pitchFamily="34" charset="0"/>
                <a:ea typeface="+mn-ea"/>
                <a:cs typeface="+mn-cs"/>
              </a:rPr>
              <a:t>* Conservation Plan Reporting  </a:t>
            </a:r>
            <a:endParaRPr kumimoji="0" lang="en-US" sz="1600" b="1" i="0" u="none" strike="noStrike" kern="0" cap="none" spc="0" normalizeH="0" baseline="0" noProof="0" dirty="0">
              <a:ln>
                <a:noFill/>
              </a:ln>
              <a:solidFill>
                <a:prstClr val="black"/>
              </a:solidFill>
              <a:effectLst/>
              <a:uLnTx/>
              <a:uFillTx/>
              <a:latin typeface="Aptos" panose="020B0004020202020204" pitchFamily="34" charset="0"/>
              <a:ea typeface="+mn-ea"/>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0" i="0" u="sng" strike="noStrike" kern="1200" cap="none" spc="0" normalizeH="0" baseline="0" noProof="0" dirty="0">
                <a:ln>
                  <a:noFill/>
                </a:ln>
                <a:solidFill>
                  <a:prstClr val="black"/>
                </a:solidFill>
                <a:effectLst/>
                <a:uLnTx/>
                <a:uFillTx/>
                <a:latin typeface="Aptos" panose="020B0004020202020204" pitchFamily="34" charset="0"/>
                <a:ea typeface="+mn-ea"/>
                <a:cs typeface="Calibri"/>
              </a:rPr>
              <a:t>https://www.twdb.texas.gov/conservation/municipal/plans/ARs.asp</a:t>
            </a:r>
            <a:endParaRPr lang="en-US" sz="1600" u="sng" dirty="0">
              <a:solidFill>
                <a:schemeClr val="tx1"/>
              </a:solidFill>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600" u="sng" dirty="0">
              <a:solidFill>
                <a:schemeClr val="tx1"/>
              </a:solidFill>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schemeClr val="tx1"/>
                </a:solidFill>
                <a:effectLst/>
                <a:uLnTx/>
                <a:uFillTx/>
              </a:rPr>
              <a:t>* </a:t>
            </a:r>
            <a:r>
              <a:rPr kumimoji="0" lang="en-US" sz="1600" b="1" i="0" u="none" strike="noStrike" kern="0" cap="none" spc="0" normalizeH="0" baseline="0" noProof="0" dirty="0">
                <a:ln>
                  <a:noFill/>
                </a:ln>
                <a:solidFill>
                  <a:schemeClr val="tx1"/>
                </a:solidFill>
                <a:effectLst/>
                <a:highlight>
                  <a:srgbClr val="FFFF00"/>
                </a:highlight>
                <a:uLnTx/>
                <a:uFillTx/>
              </a:rPr>
              <a:t>TWDB Newsletter</a:t>
            </a:r>
            <a:endParaRPr kumimoji="0" lang="en-US" sz="1600" b="1" i="0" u="none" strike="noStrike" kern="1200" cap="none" spc="0" normalizeH="0" baseline="0" noProof="0" dirty="0">
              <a:ln>
                <a:noFill/>
              </a:ln>
              <a:solidFill>
                <a:schemeClr val="tx1"/>
              </a:solidFill>
              <a:effectLst/>
              <a:highlight>
                <a:srgbClr val="FFFF00"/>
              </a:highlight>
              <a:uLnTx/>
              <a:uFillTx/>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chemeClr val="tx1"/>
                </a:solidFill>
                <a:effectLst/>
                <a:uLnTx/>
                <a:uFillTx/>
                <a:cs typeface="Calibri"/>
                <a:hlinkClick r:id="rId5">
                  <a:extLst>
                    <a:ext uri="{A12FA001-AC4F-418D-AE19-62706E023703}">
                      <ahyp:hlinkClr xmlns:ahyp="http://schemas.microsoft.com/office/drawing/2018/hyperlinkcolor" val="tx"/>
                    </a:ext>
                  </a:extLst>
                </a:hlinkClick>
              </a:rPr>
              <a:t>https://www.twdb.texas.gov/newsmedia/signup.asp</a:t>
            </a:r>
            <a:endParaRPr kumimoji="0" lang="en-US" sz="1600" b="0" i="0" u="sng" strike="noStrike" kern="1200" cap="none" spc="0" normalizeH="0" baseline="0" noProof="0" dirty="0">
              <a:ln>
                <a:noFill/>
              </a:ln>
              <a:solidFill>
                <a:schemeClr val="tx1"/>
              </a:solidFill>
              <a:effectLst/>
              <a:uLnTx/>
              <a:uFillTx/>
              <a:cs typeface="Calibri"/>
            </a:endParaRPr>
          </a:p>
          <a:p>
            <a:endParaRPr lang="en-US" dirty="0"/>
          </a:p>
        </p:txBody>
      </p:sp>
      <p:sp>
        <p:nvSpPr>
          <p:cNvPr id="4" name="Slide Number Placeholder 3">
            <a:extLst>
              <a:ext uri="{FF2B5EF4-FFF2-40B4-BE49-F238E27FC236}">
                <a16:creationId xmlns:a16="http://schemas.microsoft.com/office/drawing/2014/main" id="{73023652-5B6D-2269-ABE6-00E4E26FB3E0}"/>
              </a:ext>
            </a:extLst>
          </p:cNvPr>
          <p:cNvSpPr>
            <a:spLocks noGrp="1"/>
          </p:cNvSpPr>
          <p:nvPr>
            <p:ph type="sldNum" sz="quarter" idx="10"/>
          </p:nvPr>
        </p:nvSpPr>
        <p:spPr/>
        <p:txBody>
          <a:bodyPr/>
          <a:lstStyle/>
          <a:p>
            <a:pPr>
              <a:defRPr/>
            </a:pPr>
            <a:fld id="{5416B729-A5EF-0F43-8347-C630F3865EE8}" type="slidenum">
              <a:rPr lang="en-US" smtClean="0"/>
              <a:pPr>
                <a:defRPr/>
              </a:pPr>
              <a:t>36</a:t>
            </a:fld>
            <a:endParaRPr lang="en-US" dirty="0"/>
          </a:p>
        </p:txBody>
      </p:sp>
    </p:spTree>
    <p:extLst>
      <p:ext uri="{BB962C8B-B14F-4D97-AF65-F5344CB8AC3E}">
        <p14:creationId xmlns:p14="http://schemas.microsoft.com/office/powerpoint/2010/main" val="2012761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5D611E-2B29-55C2-7934-0422E9229931}"/>
              </a:ext>
            </a:extLst>
          </p:cNvPr>
          <p:cNvSpPr>
            <a:spLocks noGrp="1"/>
          </p:cNvSpPr>
          <p:nvPr>
            <p:ph type="title"/>
          </p:nvPr>
        </p:nvSpPr>
        <p:spPr>
          <a:xfrm>
            <a:off x="219075" y="201613"/>
            <a:ext cx="8696325" cy="909637"/>
          </a:xfrm>
        </p:spPr>
        <p:txBody>
          <a:bodyPr/>
          <a:lstStyle/>
          <a:p>
            <a:r>
              <a:rPr lang="en-US" dirty="0"/>
              <a:t>For more information</a:t>
            </a:r>
          </a:p>
        </p:txBody>
      </p:sp>
      <p:sp>
        <p:nvSpPr>
          <p:cNvPr id="16" name="Content Placeholder 2">
            <a:extLst>
              <a:ext uri="{FF2B5EF4-FFF2-40B4-BE49-F238E27FC236}">
                <a16:creationId xmlns:a16="http://schemas.microsoft.com/office/drawing/2014/main" id="{4FAEC436-741B-9CD9-A8C0-4DA0D9B30B56}"/>
              </a:ext>
            </a:extLst>
          </p:cNvPr>
          <p:cNvSpPr>
            <a:spLocks noGrp="1"/>
          </p:cNvSpPr>
          <p:nvPr>
            <p:ph idx="1"/>
          </p:nvPr>
        </p:nvSpPr>
        <p:spPr>
          <a:xfrm>
            <a:off x="219808" y="1330999"/>
            <a:ext cx="8695592" cy="2868468"/>
          </a:xfrm>
        </p:spPr>
        <p:txBody>
          <a:bodyPr/>
          <a:lstStyle/>
          <a:p>
            <a:r>
              <a:rPr lang="en-US" dirty="0"/>
              <a:t>Visit </a:t>
            </a:r>
          </a:p>
          <a:p>
            <a:r>
              <a:rPr lang="en-US" sz="2800" dirty="0">
                <a:hlinkClick r:id="rId3"/>
              </a:rPr>
              <a:t>https://www.twdb.texas.gov/financial/index.asp</a:t>
            </a:r>
            <a:endParaRPr lang="en-US" sz="2800" dirty="0"/>
          </a:p>
          <a:p>
            <a:r>
              <a:rPr lang="en-US" dirty="0"/>
              <a:t>Or email:</a:t>
            </a:r>
          </a:p>
          <a:p>
            <a:r>
              <a:rPr lang="en-US" sz="2800" dirty="0">
                <a:hlinkClick r:id="rId4"/>
              </a:rPr>
              <a:t>financial_assistance@twdb.texas.gov</a:t>
            </a:r>
            <a:endParaRPr lang="en-US" sz="2800" dirty="0"/>
          </a:p>
          <a:p>
            <a:endParaRPr lang="en-US" dirty="0"/>
          </a:p>
          <a:p>
            <a:endParaRPr lang="en-US" dirty="0"/>
          </a:p>
        </p:txBody>
      </p:sp>
      <p:sp>
        <p:nvSpPr>
          <p:cNvPr id="4" name="Slide Number Placeholder 3">
            <a:extLst>
              <a:ext uri="{FF2B5EF4-FFF2-40B4-BE49-F238E27FC236}">
                <a16:creationId xmlns:a16="http://schemas.microsoft.com/office/drawing/2014/main" id="{7BA02899-A042-340D-EF25-8F23E71279C7}"/>
              </a:ext>
            </a:extLst>
          </p:cNvPr>
          <p:cNvSpPr>
            <a:spLocks noGrp="1"/>
          </p:cNvSpPr>
          <p:nvPr>
            <p:ph type="sldNum" sz="quarter" idx="10"/>
          </p:nvPr>
        </p:nvSpPr>
        <p:spPr>
          <a:xfrm>
            <a:off x="7148513" y="6396673"/>
            <a:ext cx="1862137" cy="317500"/>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37</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96066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5654D-FE2A-2295-D7FD-F62C45A8520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32" name="Curved Down Arrow 4">
            <a:extLst>
              <a:ext uri="{FF2B5EF4-FFF2-40B4-BE49-F238E27FC236}">
                <a16:creationId xmlns:a16="http://schemas.microsoft.com/office/drawing/2014/main" id="{71BC7594-CE6D-1881-6619-86B585A125C7}"/>
              </a:ext>
            </a:extLst>
          </p:cNvPr>
          <p:cNvSpPr/>
          <p:nvPr/>
        </p:nvSpPr>
        <p:spPr>
          <a:xfrm>
            <a:off x="1406235" y="1810651"/>
            <a:ext cx="3026063" cy="602527"/>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3" name="Oval 32">
            <a:extLst>
              <a:ext uri="{FF2B5EF4-FFF2-40B4-BE49-F238E27FC236}">
                <a16:creationId xmlns:a16="http://schemas.microsoft.com/office/drawing/2014/main" id="{6602968D-D12B-ED2C-FA2D-83BEB42C7735}"/>
              </a:ext>
            </a:extLst>
          </p:cNvPr>
          <p:cNvSpPr/>
          <p:nvPr/>
        </p:nvSpPr>
        <p:spPr>
          <a:xfrm>
            <a:off x="480704" y="2853435"/>
            <a:ext cx="1913245" cy="181783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Oval 33">
            <a:extLst>
              <a:ext uri="{FF2B5EF4-FFF2-40B4-BE49-F238E27FC236}">
                <a16:creationId xmlns:a16="http://schemas.microsoft.com/office/drawing/2014/main" id="{FB82A1FB-B368-C07A-F9D8-C6B0D129DDB1}"/>
              </a:ext>
            </a:extLst>
          </p:cNvPr>
          <p:cNvSpPr/>
          <p:nvPr/>
        </p:nvSpPr>
        <p:spPr>
          <a:xfrm>
            <a:off x="6437133" y="1659443"/>
            <a:ext cx="1035050" cy="98425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D80439FE-4964-2B36-A8FB-0E99C4D055FA}"/>
              </a:ext>
            </a:extLst>
          </p:cNvPr>
          <p:cNvSpPr/>
          <p:nvPr/>
        </p:nvSpPr>
        <p:spPr>
          <a:xfrm>
            <a:off x="3182396" y="2643693"/>
            <a:ext cx="2353036" cy="2331532"/>
          </a:xfrm>
          <a:prstGeom prst="ellipse">
            <a:avLst/>
          </a:prstGeom>
          <a:gradFill rotWithShape="1">
            <a:gsLst>
              <a:gs pos="0">
                <a:srgbClr val="4BACC6"/>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36" name="Oval 35">
            <a:extLst>
              <a:ext uri="{FF2B5EF4-FFF2-40B4-BE49-F238E27FC236}">
                <a16:creationId xmlns:a16="http://schemas.microsoft.com/office/drawing/2014/main" id="{F41F3023-96AE-8B15-A2D3-F6F8AC04F739}"/>
              </a:ext>
            </a:extLst>
          </p:cNvPr>
          <p:cNvSpPr/>
          <p:nvPr/>
        </p:nvSpPr>
        <p:spPr>
          <a:xfrm>
            <a:off x="6837183" y="2669493"/>
            <a:ext cx="1035050" cy="98425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1FCCC407-657B-FBE1-81A9-CCF1CA559A51}"/>
              </a:ext>
            </a:extLst>
          </p:cNvPr>
          <p:cNvSpPr/>
          <p:nvPr/>
        </p:nvSpPr>
        <p:spPr>
          <a:xfrm>
            <a:off x="6753045" y="3809459"/>
            <a:ext cx="1035050" cy="98425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Curved Down Arrow 12">
            <a:extLst>
              <a:ext uri="{FF2B5EF4-FFF2-40B4-BE49-F238E27FC236}">
                <a16:creationId xmlns:a16="http://schemas.microsoft.com/office/drawing/2014/main" id="{B035B47C-B570-61C1-8DC3-2C19AA225694}"/>
              </a:ext>
            </a:extLst>
          </p:cNvPr>
          <p:cNvSpPr/>
          <p:nvPr/>
        </p:nvSpPr>
        <p:spPr>
          <a:xfrm>
            <a:off x="1520534" y="5100855"/>
            <a:ext cx="3026063" cy="602527"/>
          </a:xfrm>
          <a:prstGeom prst="curvedDownArrow">
            <a:avLst/>
          </a:prstGeom>
          <a:solidFill>
            <a:srgbClr val="4F81BD"/>
          </a:solidFill>
          <a:ln w="25400" cap="flat" cmpd="sng" algn="ctr">
            <a:solidFill>
              <a:srgbClr val="4F81BD">
                <a:shade val="50000"/>
              </a:srgbClr>
            </a:solidFill>
            <a:prstDash val="solid"/>
          </a:ln>
          <a:effectLst/>
          <a:scene3d>
            <a:camera prst="orthographicFront">
              <a:rot lat="0" lon="0" rev="10799999"/>
            </a:camera>
            <a:lightRig rig="threePt" dir="t"/>
          </a:scene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CF9266D5-5C7F-463E-7441-C83ECBC9291C}"/>
              </a:ext>
            </a:extLst>
          </p:cNvPr>
          <p:cNvSpPr txBox="1"/>
          <p:nvPr/>
        </p:nvSpPr>
        <p:spPr>
          <a:xfrm>
            <a:off x="538987" y="3035718"/>
            <a:ext cx="1734498"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TWDB</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(as Borrower/Issuer)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Sells </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Bonds</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 Open-Market</a:t>
            </a:r>
          </a:p>
        </p:txBody>
      </p:sp>
      <p:sp>
        <p:nvSpPr>
          <p:cNvPr id="40" name="TextBox 39">
            <a:extLst>
              <a:ext uri="{FF2B5EF4-FFF2-40B4-BE49-F238E27FC236}">
                <a16:creationId xmlns:a16="http://schemas.microsoft.com/office/drawing/2014/main" id="{4FDA65FC-843A-CF0B-8AEA-2EAFAC9DDB1E}"/>
              </a:ext>
            </a:extLst>
          </p:cNvPr>
          <p:cNvSpPr txBox="1"/>
          <p:nvPr/>
        </p:nvSpPr>
        <p:spPr>
          <a:xfrm>
            <a:off x="6530795" y="1889958"/>
            <a:ext cx="89852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a:ea typeface="+mn-ea"/>
                <a:cs typeface="+mn-cs"/>
              </a:rPr>
              <a:t>Borrower Bonds</a:t>
            </a:r>
          </a:p>
        </p:txBody>
      </p:sp>
      <p:sp>
        <p:nvSpPr>
          <p:cNvPr id="41" name="TextBox 40">
            <a:extLst>
              <a:ext uri="{FF2B5EF4-FFF2-40B4-BE49-F238E27FC236}">
                <a16:creationId xmlns:a16="http://schemas.microsoft.com/office/drawing/2014/main" id="{8375CDE7-A63C-CD21-FE47-6ABD85480B4C}"/>
              </a:ext>
            </a:extLst>
          </p:cNvPr>
          <p:cNvSpPr txBox="1"/>
          <p:nvPr/>
        </p:nvSpPr>
        <p:spPr>
          <a:xfrm>
            <a:off x="6943544" y="2932579"/>
            <a:ext cx="89852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a:ea typeface="+mn-ea"/>
                <a:cs typeface="+mn-cs"/>
              </a:rPr>
              <a:t>Borrower Bonds</a:t>
            </a:r>
          </a:p>
        </p:txBody>
      </p:sp>
      <p:sp>
        <p:nvSpPr>
          <p:cNvPr id="42" name="TextBox 41">
            <a:extLst>
              <a:ext uri="{FF2B5EF4-FFF2-40B4-BE49-F238E27FC236}">
                <a16:creationId xmlns:a16="http://schemas.microsoft.com/office/drawing/2014/main" id="{CEE95EA0-EA13-5559-31CD-7E162975C526}"/>
              </a:ext>
            </a:extLst>
          </p:cNvPr>
          <p:cNvSpPr txBox="1"/>
          <p:nvPr/>
        </p:nvSpPr>
        <p:spPr>
          <a:xfrm>
            <a:off x="6821307" y="4001618"/>
            <a:ext cx="89852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a:ea typeface="+mn-ea"/>
                <a:cs typeface="+mn-cs"/>
              </a:rPr>
              <a:t>Borrower Bonds</a:t>
            </a:r>
          </a:p>
        </p:txBody>
      </p:sp>
      <p:sp>
        <p:nvSpPr>
          <p:cNvPr id="43" name="TextBox 42">
            <a:extLst>
              <a:ext uri="{FF2B5EF4-FFF2-40B4-BE49-F238E27FC236}">
                <a16:creationId xmlns:a16="http://schemas.microsoft.com/office/drawing/2014/main" id="{83FBA6DB-406B-B58A-CD33-90B2CBC530CE}"/>
              </a:ext>
            </a:extLst>
          </p:cNvPr>
          <p:cNvSpPr txBox="1"/>
          <p:nvPr/>
        </p:nvSpPr>
        <p:spPr>
          <a:xfrm>
            <a:off x="3663589" y="3748187"/>
            <a:ext cx="139065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TWDB</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(as Lender)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Buys </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Bonds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9E9BA651-85B2-F772-7B72-749727CC1905}"/>
              </a:ext>
            </a:extLst>
          </p:cNvPr>
          <p:cNvSpPr txBox="1"/>
          <p:nvPr/>
        </p:nvSpPr>
        <p:spPr>
          <a:xfrm>
            <a:off x="3088914" y="2798336"/>
            <a:ext cx="2540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Financial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Assistance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 Programs</a:t>
            </a:r>
          </a:p>
        </p:txBody>
      </p:sp>
      <p:cxnSp>
        <p:nvCxnSpPr>
          <p:cNvPr id="45" name="Straight Arrow Connector 44">
            <a:extLst>
              <a:ext uri="{FF2B5EF4-FFF2-40B4-BE49-F238E27FC236}">
                <a16:creationId xmlns:a16="http://schemas.microsoft.com/office/drawing/2014/main" id="{71B9B0BE-E30C-D91A-171E-4AC3350FD60F}"/>
              </a:ext>
            </a:extLst>
          </p:cNvPr>
          <p:cNvCxnSpPr/>
          <p:nvPr/>
        </p:nvCxnSpPr>
        <p:spPr>
          <a:xfrm flipV="1">
            <a:off x="5111750" y="2259249"/>
            <a:ext cx="1347607" cy="59418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6" name="Straight Arrow Connector 45">
            <a:extLst>
              <a:ext uri="{FF2B5EF4-FFF2-40B4-BE49-F238E27FC236}">
                <a16:creationId xmlns:a16="http://schemas.microsoft.com/office/drawing/2014/main" id="{0314DE7B-B3B9-E4D1-4438-96DDCC3F6975}"/>
              </a:ext>
            </a:extLst>
          </p:cNvPr>
          <p:cNvCxnSpPr>
            <a:endCxn id="36" idx="2"/>
          </p:cNvCxnSpPr>
          <p:nvPr/>
        </p:nvCxnSpPr>
        <p:spPr>
          <a:xfrm flipV="1">
            <a:off x="5535432" y="3161618"/>
            <a:ext cx="1301751" cy="294182"/>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7" name="Straight Arrow Connector 46">
            <a:extLst>
              <a:ext uri="{FF2B5EF4-FFF2-40B4-BE49-F238E27FC236}">
                <a16:creationId xmlns:a16="http://schemas.microsoft.com/office/drawing/2014/main" id="{255D7384-5A3D-2DB3-BFC2-3BB4C50F2DD5}"/>
              </a:ext>
            </a:extLst>
          </p:cNvPr>
          <p:cNvCxnSpPr/>
          <p:nvPr/>
        </p:nvCxnSpPr>
        <p:spPr>
          <a:xfrm flipV="1">
            <a:off x="5526088" y="4133850"/>
            <a:ext cx="1226957" cy="45224"/>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8" name="Straight Arrow Connector 47">
            <a:extLst>
              <a:ext uri="{FF2B5EF4-FFF2-40B4-BE49-F238E27FC236}">
                <a16:creationId xmlns:a16="http://schemas.microsoft.com/office/drawing/2014/main" id="{B8FE5D3A-8285-CFE7-1651-F5F20E8AD094}"/>
              </a:ext>
            </a:extLst>
          </p:cNvPr>
          <p:cNvCxnSpPr>
            <a:stCxn id="34" idx="3"/>
          </p:cNvCxnSpPr>
          <p:nvPr/>
        </p:nvCxnSpPr>
        <p:spPr>
          <a:xfrm flipH="1">
            <a:off x="5264266" y="2499553"/>
            <a:ext cx="1324447" cy="569264"/>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9" name="Straight Arrow Connector 48">
            <a:extLst>
              <a:ext uri="{FF2B5EF4-FFF2-40B4-BE49-F238E27FC236}">
                <a16:creationId xmlns:a16="http://schemas.microsoft.com/office/drawing/2014/main" id="{F4DB34F8-554F-B484-FC08-5028FC3E46A3}"/>
              </a:ext>
            </a:extLst>
          </p:cNvPr>
          <p:cNvCxnSpPr/>
          <p:nvPr/>
        </p:nvCxnSpPr>
        <p:spPr>
          <a:xfrm flipH="1">
            <a:off x="5537202" y="3384550"/>
            <a:ext cx="1299981" cy="363637"/>
          </a:xfrm>
          <a:prstGeom prst="straightConnector1">
            <a:avLst/>
          </a:prstGeom>
          <a:noFill/>
          <a:ln w="25400" cap="flat" cmpd="sng" algn="ctr">
            <a:solidFill>
              <a:srgbClr val="1F497D">
                <a:lumMod val="50000"/>
              </a:srgbClr>
            </a:solidFill>
            <a:prstDash val="solid"/>
            <a:tailEnd type="arrow"/>
          </a:ln>
          <a:effectLst>
            <a:outerShdw blurRad="40000" dist="20000" dir="5400000" rotWithShape="0">
              <a:srgbClr val="000000">
                <a:alpha val="38000"/>
              </a:srgbClr>
            </a:outerShdw>
          </a:effectLst>
        </p:spPr>
      </p:cxnSp>
      <p:sp>
        <p:nvSpPr>
          <p:cNvPr id="50" name="TextBox 49">
            <a:extLst>
              <a:ext uri="{FF2B5EF4-FFF2-40B4-BE49-F238E27FC236}">
                <a16:creationId xmlns:a16="http://schemas.microsoft.com/office/drawing/2014/main" id="{3EE98377-9D60-4C3C-68AA-920B9393B08C}"/>
              </a:ext>
            </a:extLst>
          </p:cNvPr>
          <p:cNvSpPr txBox="1"/>
          <p:nvPr/>
        </p:nvSpPr>
        <p:spPr>
          <a:xfrm>
            <a:off x="8318955" y="1874406"/>
            <a:ext cx="430887" cy="2388822"/>
          </a:xfrm>
          <a:prstGeom prst="rect">
            <a:avLst/>
          </a:prstGeom>
          <a:noFill/>
        </p:spPr>
        <p:txBody>
          <a:bodyPr vert="vert"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EECE1">
                    <a:lumMod val="25000"/>
                  </a:srgbClr>
                </a:solidFill>
                <a:effectLst/>
                <a:uLnTx/>
                <a:uFillTx/>
                <a:latin typeface="Calibri"/>
                <a:ea typeface="+mn-ea"/>
                <a:cs typeface="Aharoni" panose="02010803020104030203" pitchFamily="2" charset="-79"/>
              </a:rPr>
              <a:t>Borrowers Repay Programs</a:t>
            </a:r>
          </a:p>
        </p:txBody>
      </p:sp>
      <p:cxnSp>
        <p:nvCxnSpPr>
          <p:cNvPr id="51" name="Straight Arrow Connector 50">
            <a:extLst>
              <a:ext uri="{FF2B5EF4-FFF2-40B4-BE49-F238E27FC236}">
                <a16:creationId xmlns:a16="http://schemas.microsoft.com/office/drawing/2014/main" id="{9C158613-E5E5-90AD-8BCF-FDBB12C210CB}"/>
              </a:ext>
            </a:extLst>
          </p:cNvPr>
          <p:cNvCxnSpPr/>
          <p:nvPr/>
        </p:nvCxnSpPr>
        <p:spPr>
          <a:xfrm flipH="1">
            <a:off x="5365750" y="4438650"/>
            <a:ext cx="1387296" cy="44450"/>
          </a:xfrm>
          <a:prstGeom prst="straightConnector1">
            <a:avLst/>
          </a:prstGeom>
          <a:noFill/>
          <a:ln w="25400" cap="flat" cmpd="sng" algn="ctr">
            <a:solidFill>
              <a:srgbClr val="1F497D">
                <a:lumMod val="50000"/>
              </a:srgbClr>
            </a:solidFill>
            <a:prstDash val="solid"/>
            <a:tailEnd type="arrow"/>
          </a:ln>
          <a:effectLst>
            <a:outerShdw blurRad="40000" dist="20000" dir="5400000" rotWithShape="0">
              <a:srgbClr val="000000">
                <a:alpha val="38000"/>
              </a:srgbClr>
            </a:outerShdw>
          </a:effectLst>
        </p:spPr>
      </p:cxnSp>
      <p:sp>
        <p:nvSpPr>
          <p:cNvPr id="52" name="Oval 51">
            <a:extLst>
              <a:ext uri="{FF2B5EF4-FFF2-40B4-BE49-F238E27FC236}">
                <a16:creationId xmlns:a16="http://schemas.microsoft.com/office/drawing/2014/main" id="{99274E18-0E61-0875-4CBD-4B050726B273}"/>
              </a:ext>
            </a:extLst>
          </p:cNvPr>
          <p:cNvSpPr/>
          <p:nvPr/>
        </p:nvSpPr>
        <p:spPr>
          <a:xfrm>
            <a:off x="5643380" y="5510311"/>
            <a:ext cx="1193803" cy="656143"/>
          </a:xfrm>
          <a:prstGeom prst="ellipse">
            <a:avLst/>
          </a:prstGeom>
          <a:gradFill rotWithShape="1">
            <a:gsLst>
              <a:gs pos="0">
                <a:srgbClr val="8064A2">
                  <a:lumMod val="40000"/>
                  <a:lumOff val="6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BBB59">
                  <a:lumMod val="20000"/>
                  <a:lumOff val="80000"/>
                </a:srgbClr>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C3D69947-CCB7-1AD5-A77D-26428D3C63BF}"/>
              </a:ext>
            </a:extLst>
          </p:cNvPr>
          <p:cNvSpPr txBox="1"/>
          <p:nvPr/>
        </p:nvSpPr>
        <p:spPr>
          <a:xfrm>
            <a:off x="5557750" y="5538300"/>
            <a:ext cx="1352550"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a:ea typeface="+mn-ea"/>
                <a:cs typeface="+mn-cs"/>
              </a:rPr>
              <a:t>GR, Grants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a:ea typeface="+mn-ea"/>
                <a:cs typeface="+mn-cs"/>
              </a:rPr>
              <a:t>Appropriations, SWIFT $</a:t>
            </a:r>
          </a:p>
        </p:txBody>
      </p:sp>
      <p:cxnSp>
        <p:nvCxnSpPr>
          <p:cNvPr id="54" name="Straight Arrow Connector 53">
            <a:extLst>
              <a:ext uri="{FF2B5EF4-FFF2-40B4-BE49-F238E27FC236}">
                <a16:creationId xmlns:a16="http://schemas.microsoft.com/office/drawing/2014/main" id="{4F0F82CF-69C4-991E-1EE9-EA3806BB7B08}"/>
              </a:ext>
            </a:extLst>
          </p:cNvPr>
          <p:cNvCxnSpPr/>
          <p:nvPr/>
        </p:nvCxnSpPr>
        <p:spPr>
          <a:xfrm flipH="1" flipV="1">
            <a:off x="5111751" y="4763849"/>
            <a:ext cx="673802" cy="792401"/>
          </a:xfrm>
          <a:prstGeom prst="straightConnector1">
            <a:avLst/>
          </a:prstGeom>
          <a:noFill/>
          <a:ln w="28575" cap="flat" cmpd="sng" algn="ctr">
            <a:solidFill>
              <a:srgbClr val="FFC000"/>
            </a:solidFill>
            <a:prstDash val="dashDot"/>
            <a:tailEnd type="arrow"/>
          </a:ln>
          <a:effectLst>
            <a:outerShdw blurRad="40000" dist="20000" dir="5400000" rotWithShape="0">
              <a:srgbClr val="000000">
                <a:alpha val="38000"/>
              </a:srgbClr>
            </a:outerShdw>
          </a:effectLst>
        </p:spPr>
      </p:cxnSp>
      <p:sp>
        <p:nvSpPr>
          <p:cNvPr id="55" name="TextBox 54">
            <a:extLst>
              <a:ext uri="{FF2B5EF4-FFF2-40B4-BE49-F238E27FC236}">
                <a16:creationId xmlns:a16="http://schemas.microsoft.com/office/drawing/2014/main" id="{0B9C96CA-6E65-BD90-8584-8EEECDC1BDEB}"/>
              </a:ext>
            </a:extLst>
          </p:cNvPr>
          <p:cNvSpPr txBox="1"/>
          <p:nvPr/>
        </p:nvSpPr>
        <p:spPr>
          <a:xfrm>
            <a:off x="1872889" y="5115439"/>
            <a:ext cx="247015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CE1">
                    <a:lumMod val="25000"/>
                  </a:srgbClr>
                </a:solidFill>
                <a:effectLst/>
                <a:uLnTx/>
                <a:uFillTx/>
                <a:latin typeface="Calibri"/>
                <a:ea typeface="+mn-ea"/>
                <a:cs typeface="+mn-cs"/>
              </a:rPr>
              <a:t>Program Repays Bondholders</a:t>
            </a:r>
          </a:p>
        </p:txBody>
      </p:sp>
      <p:sp>
        <p:nvSpPr>
          <p:cNvPr id="56" name="TextBox 55">
            <a:extLst>
              <a:ext uri="{FF2B5EF4-FFF2-40B4-BE49-F238E27FC236}">
                <a16:creationId xmlns:a16="http://schemas.microsoft.com/office/drawing/2014/main" id="{A02F3F68-1D1A-CE4F-055F-3F1F1D060267}"/>
              </a:ext>
            </a:extLst>
          </p:cNvPr>
          <p:cNvSpPr txBox="1"/>
          <p:nvPr/>
        </p:nvSpPr>
        <p:spPr>
          <a:xfrm>
            <a:off x="1955800" y="1997679"/>
            <a:ext cx="17716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CE1">
                    <a:lumMod val="25000"/>
                  </a:srgbClr>
                </a:solidFill>
                <a:effectLst/>
                <a:uLnTx/>
                <a:uFillTx/>
                <a:latin typeface="Calibri"/>
                <a:ea typeface="+mn-ea"/>
                <a:cs typeface="+mn-cs"/>
              </a:rPr>
              <a:t>Bond Proceeds</a:t>
            </a:r>
          </a:p>
        </p:txBody>
      </p:sp>
      <p:pic>
        <p:nvPicPr>
          <p:cNvPr id="58" name="Picture 3" descr="C:\Users\alavin\AppData\Local\Microsoft\Windows\Temporary Internet Files\Content.IE5\TBOHL27X\dollar-311344_640[1].png">
            <a:extLst>
              <a:ext uri="{FF2B5EF4-FFF2-40B4-BE49-F238E27FC236}">
                <a16:creationId xmlns:a16="http://schemas.microsoft.com/office/drawing/2014/main" id="{86E9DFDF-250F-A41E-0156-14575FC64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669" y="2223577"/>
            <a:ext cx="422963" cy="598886"/>
          </a:xfrm>
          <a:prstGeom prst="rect">
            <a:avLst/>
          </a:prstGeom>
          <a:noFill/>
          <a:extLst>
            <a:ext uri="{909E8E84-426E-40DD-AFC4-6F175D3DCCD1}">
              <a14:hiddenFill xmlns:a14="http://schemas.microsoft.com/office/drawing/2010/main">
                <a:solidFill>
                  <a:srgbClr val="FFFFFF"/>
                </a:solidFill>
              </a14:hiddenFill>
            </a:ext>
          </a:extLst>
        </p:spPr>
      </p:pic>
      <p:sp>
        <p:nvSpPr>
          <p:cNvPr id="59" name="Title 1">
            <a:extLst>
              <a:ext uri="{FF2B5EF4-FFF2-40B4-BE49-F238E27FC236}">
                <a16:creationId xmlns:a16="http://schemas.microsoft.com/office/drawing/2014/main" id="{AC8BA896-8179-57CF-2596-8B28A9EEBBDF}"/>
              </a:ext>
            </a:extLst>
          </p:cNvPr>
          <p:cNvSpPr>
            <a:spLocks noGrp="1"/>
          </p:cNvSpPr>
          <p:nvPr>
            <p:ph type="title"/>
          </p:nvPr>
        </p:nvSpPr>
        <p:spPr>
          <a:xfrm>
            <a:off x="219075" y="201613"/>
            <a:ext cx="8696325" cy="909637"/>
          </a:xfrm>
        </p:spPr>
        <p:txBody>
          <a:bodyPr/>
          <a:lstStyle/>
          <a:p>
            <a:r>
              <a:rPr lang="en-US" dirty="0"/>
              <a:t>In General, This is How It Works…</a:t>
            </a:r>
          </a:p>
        </p:txBody>
      </p:sp>
    </p:spTree>
    <p:extLst>
      <p:ext uri="{BB962C8B-B14F-4D97-AF65-F5344CB8AC3E}">
        <p14:creationId xmlns:p14="http://schemas.microsoft.com/office/powerpoint/2010/main" val="253125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E9B1-57B0-FB12-8A8C-D616AFC80CFC}"/>
              </a:ext>
            </a:extLst>
          </p:cNvPr>
          <p:cNvSpPr>
            <a:spLocks noGrp="1"/>
          </p:cNvSpPr>
          <p:nvPr>
            <p:ph type="title"/>
          </p:nvPr>
        </p:nvSpPr>
        <p:spPr/>
        <p:txBody>
          <a:bodyPr/>
          <a:lstStyle/>
          <a:p>
            <a:r>
              <a:rPr lang="en-US" dirty="0"/>
              <a:t>Funding Program Key Points</a:t>
            </a:r>
          </a:p>
        </p:txBody>
      </p:sp>
      <p:sp>
        <p:nvSpPr>
          <p:cNvPr id="4" name="Slide Number Placeholder 3">
            <a:extLst>
              <a:ext uri="{FF2B5EF4-FFF2-40B4-BE49-F238E27FC236}">
                <a16:creationId xmlns:a16="http://schemas.microsoft.com/office/drawing/2014/main" id="{F0B5654D-FE2A-2295-D7FD-F62C45A8520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3" name="TextBox 2">
            <a:extLst>
              <a:ext uri="{FF2B5EF4-FFF2-40B4-BE49-F238E27FC236}">
                <a16:creationId xmlns:a16="http://schemas.microsoft.com/office/drawing/2014/main" id="{CB75CF28-CAF5-49D9-57D3-7058C7230DB5}"/>
              </a:ext>
            </a:extLst>
          </p:cNvPr>
          <p:cNvSpPr txBox="1"/>
          <p:nvPr/>
        </p:nvSpPr>
        <p:spPr>
          <a:xfrm>
            <a:off x="2124222" y="1631853"/>
            <a:ext cx="5310552" cy="523220"/>
          </a:xfrm>
          <a:prstGeom prst="rect">
            <a:avLst/>
          </a:prstGeom>
          <a:noFill/>
        </p:spPr>
        <p:txBody>
          <a:bodyPr wrap="square">
            <a:spAutoFit/>
          </a:bodyPr>
          <a:lstStyle/>
          <a:p>
            <a:pPr marR="0" lvl="0" algn="l" defTabSz="3429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mn-ea"/>
              <a:cs typeface="Segoe UI" panose="020B0502040204020203" pitchFamily="34" charset="0"/>
            </a:endParaRPr>
          </a:p>
        </p:txBody>
      </p:sp>
      <p:pic>
        <p:nvPicPr>
          <p:cNvPr id="5" name="Picture 4">
            <a:extLst>
              <a:ext uri="{FF2B5EF4-FFF2-40B4-BE49-F238E27FC236}">
                <a16:creationId xmlns:a16="http://schemas.microsoft.com/office/drawing/2014/main" id="{4B5C8705-D447-30F1-BB74-F3B816551C4E}"/>
              </a:ext>
            </a:extLst>
          </p:cNvPr>
          <p:cNvPicPr>
            <a:picLocks noChangeAspect="1"/>
          </p:cNvPicPr>
          <p:nvPr/>
        </p:nvPicPr>
        <p:blipFill>
          <a:blip r:embed="rId3"/>
          <a:stretch>
            <a:fillRect/>
          </a:stretch>
        </p:blipFill>
        <p:spPr>
          <a:xfrm>
            <a:off x="1755404" y="1685393"/>
            <a:ext cx="5633192" cy="3487214"/>
          </a:xfrm>
          <a:prstGeom prst="rect">
            <a:avLst/>
          </a:prstGeom>
        </p:spPr>
      </p:pic>
    </p:spTree>
    <p:extLst>
      <p:ext uri="{BB962C8B-B14F-4D97-AF65-F5344CB8AC3E}">
        <p14:creationId xmlns:p14="http://schemas.microsoft.com/office/powerpoint/2010/main" val="120693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B1E7-BD90-9417-97A2-E3214B93351A}"/>
              </a:ext>
            </a:extLst>
          </p:cNvPr>
          <p:cNvSpPr>
            <a:spLocks noGrp="1"/>
          </p:cNvSpPr>
          <p:nvPr>
            <p:ph type="title"/>
          </p:nvPr>
        </p:nvSpPr>
        <p:spPr/>
        <p:txBody>
          <a:bodyPr/>
          <a:lstStyle/>
          <a:p>
            <a:r>
              <a:rPr lang="en-US" dirty="0"/>
              <a:t>Examples of Eligible Projects</a:t>
            </a:r>
          </a:p>
        </p:txBody>
      </p:sp>
      <p:sp>
        <p:nvSpPr>
          <p:cNvPr id="3" name="Content Placeholder 2">
            <a:extLst>
              <a:ext uri="{FF2B5EF4-FFF2-40B4-BE49-F238E27FC236}">
                <a16:creationId xmlns:a16="http://schemas.microsoft.com/office/drawing/2014/main" id="{238252E0-2117-FB2F-B637-1424B270962D}"/>
              </a:ext>
            </a:extLst>
          </p:cNvPr>
          <p:cNvSpPr>
            <a:spLocks noGrp="1"/>
          </p:cNvSpPr>
          <p:nvPr>
            <p:ph idx="1"/>
          </p:nvPr>
        </p:nvSpPr>
        <p:spPr>
          <a:xfrm>
            <a:off x="219075" y="1111251"/>
            <a:ext cx="8696325" cy="4872038"/>
          </a:xfrm>
        </p:spPr>
        <p:txBody>
          <a:bodyPr/>
          <a:lstStyle/>
          <a:p>
            <a:pPr>
              <a:buFont typeface="Wingdings" panose="05000000000000000000" pitchFamily="2" charset="2"/>
              <a:buChar char="Ø"/>
            </a:pPr>
            <a:r>
              <a:rPr lang="en-US" sz="2000" dirty="0"/>
              <a:t>Water Supply</a:t>
            </a:r>
          </a:p>
          <a:p>
            <a:pPr>
              <a:buFont typeface="Wingdings" panose="05000000000000000000" pitchFamily="2" charset="2"/>
              <a:buChar char="Ø"/>
            </a:pPr>
            <a:r>
              <a:rPr lang="en-US" sz="2000" dirty="0"/>
              <a:t>Correct Water System Deficiencies </a:t>
            </a:r>
          </a:p>
          <a:p>
            <a:pPr>
              <a:buFont typeface="Wingdings" panose="05000000000000000000" pitchFamily="2" charset="2"/>
              <a:buChar char="Ø"/>
            </a:pPr>
            <a:r>
              <a:rPr lang="en-US" sz="2000" dirty="0"/>
              <a:t>Upgrade or Replace Water Systems</a:t>
            </a:r>
          </a:p>
          <a:p>
            <a:pPr>
              <a:buFont typeface="Wingdings" panose="05000000000000000000" pitchFamily="2" charset="2"/>
              <a:buChar char="Ø"/>
            </a:pPr>
            <a:r>
              <a:rPr lang="en-US" sz="2000" dirty="0"/>
              <a:t>Purchase Capacity, Other Systems, or Consolidate Systems</a:t>
            </a:r>
          </a:p>
          <a:p>
            <a:pPr>
              <a:buFont typeface="Wingdings" panose="05000000000000000000" pitchFamily="2" charset="2"/>
              <a:buChar char="Ø"/>
            </a:pPr>
            <a:r>
              <a:rPr lang="en-US" sz="2000" dirty="0"/>
              <a:t>Current and Future Water Needs</a:t>
            </a:r>
          </a:p>
          <a:p>
            <a:pPr>
              <a:buFont typeface="Wingdings" panose="05000000000000000000" pitchFamily="2" charset="2"/>
              <a:buChar char="Ø"/>
            </a:pPr>
            <a:r>
              <a:rPr lang="en-US" sz="2000" dirty="0"/>
              <a:t>Water Transmission &amp; Distribution </a:t>
            </a:r>
          </a:p>
          <a:p>
            <a:pPr>
              <a:buFont typeface="Wingdings" panose="05000000000000000000" pitchFamily="2" charset="2"/>
              <a:buChar char="Ø"/>
            </a:pPr>
            <a:r>
              <a:rPr lang="en-US" sz="2000" dirty="0"/>
              <a:t>Conservation Projects, Meters</a:t>
            </a:r>
          </a:p>
          <a:p>
            <a:pPr>
              <a:buFont typeface="Wingdings" panose="05000000000000000000" pitchFamily="2" charset="2"/>
              <a:buChar char="Ø"/>
            </a:pPr>
            <a:r>
              <a:rPr lang="en-US" sz="2000" dirty="0">
                <a:latin typeface="Aptos"/>
              </a:rPr>
              <a:t>Potable and Non potable Reuse</a:t>
            </a:r>
          </a:p>
          <a:p>
            <a:pPr>
              <a:buFont typeface="Wingdings" panose="05000000000000000000" pitchFamily="2" charset="2"/>
              <a:buChar char="Ø"/>
            </a:pPr>
            <a:r>
              <a:rPr lang="en-US" sz="2000" dirty="0"/>
              <a:t>Water and Wastewater Treatment </a:t>
            </a:r>
          </a:p>
          <a:p>
            <a:pPr>
              <a:buFont typeface="Wingdings" panose="05000000000000000000" pitchFamily="2" charset="2"/>
              <a:buChar char="Ø"/>
            </a:pPr>
            <a:r>
              <a:rPr lang="en-US" sz="2000" dirty="0"/>
              <a:t>Wastewater Collection and Distribution, Recycling, Reuse, Purple Pipe</a:t>
            </a:r>
          </a:p>
          <a:p>
            <a:pPr>
              <a:buFont typeface="Wingdings" panose="05000000000000000000" pitchFamily="2" charset="2"/>
              <a:buChar char="Ø"/>
            </a:pPr>
            <a:r>
              <a:rPr lang="en-US" sz="2000" dirty="0"/>
              <a:t>Stormwater Control</a:t>
            </a:r>
          </a:p>
          <a:p>
            <a:pPr>
              <a:buFont typeface="Wingdings" panose="05000000000000000000" pitchFamily="2" charset="2"/>
              <a:buChar char="Ø"/>
            </a:pPr>
            <a:r>
              <a:rPr lang="en-US" sz="2000" dirty="0"/>
              <a:t>Nonpoint Source Pollution Control</a:t>
            </a:r>
          </a:p>
          <a:p>
            <a:pPr>
              <a:buFont typeface="Wingdings" panose="05000000000000000000" pitchFamily="2" charset="2"/>
              <a:buChar char="Ø"/>
            </a:pPr>
            <a:r>
              <a:rPr lang="en-US" sz="2000" dirty="0"/>
              <a:t>Flood Control, Drainage Infrastructure, Warning Systems</a:t>
            </a:r>
          </a:p>
          <a:p>
            <a:pPr marL="0" indent="0">
              <a:buNone/>
            </a:pPr>
            <a:r>
              <a:rPr lang="en-US" sz="2000" dirty="0"/>
              <a:t> </a:t>
            </a:r>
          </a:p>
        </p:txBody>
      </p:sp>
      <p:sp>
        <p:nvSpPr>
          <p:cNvPr id="4" name="Slide Number Placeholder 3">
            <a:extLst>
              <a:ext uri="{FF2B5EF4-FFF2-40B4-BE49-F238E27FC236}">
                <a16:creationId xmlns:a16="http://schemas.microsoft.com/office/drawing/2014/main" id="{B0482FDE-9075-384F-3DAD-8DFD81CA035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83071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42EBF-5216-E9F2-028D-8DFB5FF05C1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sp>
        <p:nvSpPr>
          <p:cNvPr id="5" name="Title 1">
            <a:extLst>
              <a:ext uri="{FF2B5EF4-FFF2-40B4-BE49-F238E27FC236}">
                <a16:creationId xmlns:a16="http://schemas.microsoft.com/office/drawing/2014/main" id="{66143836-68A1-CD72-1994-E104153538CC}"/>
              </a:ext>
            </a:extLst>
          </p:cNvPr>
          <p:cNvSpPr txBox="1">
            <a:spLocks/>
          </p:cNvSpPr>
          <p:nvPr/>
        </p:nvSpPr>
        <p:spPr>
          <a:xfrm>
            <a:off x="213360" y="143827"/>
            <a:ext cx="8797290" cy="648653"/>
          </a:xfrm>
          <a:prstGeom prst="rect">
            <a:avLst/>
          </a:prstGeom>
        </p:spPr>
        <p:txBody>
          <a:bodyPr vert="horz" lIns="91440" tIns="45720" rIns="91440" bIns="45720" rtlCol="0" anchor="b">
            <a:normAutofit fontScale="25000" lnSpcReduction="20000"/>
          </a:bodyPr>
          <a:lstStyle>
            <a:lvl1pPr algn="ctr" defTabSz="457200" rtl="0" eaLnBrk="1" latinLnBrk="0" hangingPunct="1">
              <a:spcBef>
                <a:spcPct val="0"/>
              </a:spcBef>
              <a:buNone/>
              <a:defRPr sz="6000" kern="1200">
                <a:solidFill>
                  <a:srgbClr val="295E9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4F81BD"/>
                </a:solidFill>
                <a:effectLst/>
                <a:uLnTx/>
                <a:uFillTx/>
                <a:latin typeface="Aptos" panose="020B0004020202020204" pitchFamily="34" charset="0"/>
                <a:ea typeface="+mj-ea"/>
                <a:cs typeface="+mj-cs"/>
              </a:rPr>
              <a:t>Funding Application Detail</a:t>
            </a:r>
            <a:br>
              <a:rPr kumimoji="0" lang="en-US" sz="3100" b="0" i="0" u="none" strike="noStrike" kern="1200" cap="none" spc="0" normalizeH="0" baseline="0" noProof="0" dirty="0">
                <a:ln>
                  <a:noFill/>
                </a:ln>
                <a:solidFill>
                  <a:srgbClr val="4F81BD"/>
                </a:solidFill>
                <a:effectLst/>
                <a:uLnTx/>
                <a:uFillTx/>
                <a:latin typeface="Aptos" panose="020B0004020202020204" pitchFamily="34" charset="0"/>
                <a:ea typeface="+mj-ea"/>
                <a:cs typeface="+mj-cs"/>
              </a:rPr>
            </a:br>
            <a:br>
              <a:rPr kumimoji="0" lang="en-US" sz="4500" b="1" i="0" u="none" strike="noStrike" kern="1200" cap="none" spc="0" normalizeH="0" baseline="0" noProof="0" dirty="0">
                <a:ln>
                  <a:noFill/>
                </a:ln>
                <a:solidFill>
                  <a:srgbClr val="4F81BD"/>
                </a:solidFill>
                <a:effectLst/>
                <a:uLnTx/>
                <a:uFillTx/>
                <a:latin typeface="Calibri"/>
                <a:ea typeface="+mj-ea"/>
                <a:cs typeface="+mj-cs"/>
              </a:rPr>
            </a:br>
            <a:endParaRPr kumimoji="0" lang="en-US" sz="4500" b="1" i="0" u="none" strike="noStrike" kern="1200" cap="none" spc="0" normalizeH="0" baseline="0" noProof="0" dirty="0">
              <a:ln>
                <a:noFill/>
              </a:ln>
              <a:solidFill>
                <a:srgbClr val="4F81BD"/>
              </a:solidFill>
              <a:effectLst/>
              <a:uLnTx/>
              <a:uFillTx/>
              <a:latin typeface="Calibri"/>
              <a:ea typeface="+mj-ea"/>
              <a:cs typeface="+mj-cs"/>
            </a:endParaRPr>
          </a:p>
        </p:txBody>
      </p:sp>
      <p:pic>
        <p:nvPicPr>
          <p:cNvPr id="8" name="Picture 7">
            <a:extLst>
              <a:ext uri="{FF2B5EF4-FFF2-40B4-BE49-F238E27FC236}">
                <a16:creationId xmlns:a16="http://schemas.microsoft.com/office/drawing/2014/main" id="{62EEAD0C-617C-CBE9-E6DE-ED3031C5E2FC}"/>
              </a:ext>
            </a:extLst>
          </p:cNvPr>
          <p:cNvPicPr>
            <a:picLocks noChangeAspect="1"/>
          </p:cNvPicPr>
          <p:nvPr/>
        </p:nvPicPr>
        <p:blipFill>
          <a:blip r:embed="rId3"/>
          <a:stretch>
            <a:fillRect/>
          </a:stretch>
        </p:blipFill>
        <p:spPr>
          <a:xfrm>
            <a:off x="1041226" y="792481"/>
            <a:ext cx="6770612" cy="5373300"/>
          </a:xfrm>
          <a:prstGeom prst="rect">
            <a:avLst/>
          </a:prstGeom>
        </p:spPr>
      </p:pic>
    </p:spTree>
    <p:extLst>
      <p:ext uri="{BB962C8B-B14F-4D97-AF65-F5344CB8AC3E}">
        <p14:creationId xmlns:p14="http://schemas.microsoft.com/office/powerpoint/2010/main" val="202161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645847-59A8-6595-5976-5ADB09F4C587}"/>
              </a:ext>
            </a:extLst>
          </p:cNvPr>
          <p:cNvSpPr>
            <a:spLocks noGrp="1"/>
          </p:cNvSpPr>
          <p:nvPr>
            <p:ph type="title"/>
          </p:nvPr>
        </p:nvSpPr>
        <p:spPr>
          <a:xfrm>
            <a:off x="219076" y="490896"/>
            <a:ext cx="8696325" cy="682228"/>
          </a:xfrm>
        </p:spPr>
        <p:txBody>
          <a:bodyPr wrap="square" anchor="ctr">
            <a:normAutofit fontScale="90000"/>
          </a:bodyPr>
          <a:lstStyle/>
          <a:p>
            <a:r>
              <a:rPr lang="en-US" dirty="0"/>
              <a:t>Outlays and Escrows</a:t>
            </a:r>
          </a:p>
        </p:txBody>
      </p:sp>
      <p:sp>
        <p:nvSpPr>
          <p:cNvPr id="2" name="Slide Number Placeholder 1">
            <a:extLst>
              <a:ext uri="{FF2B5EF4-FFF2-40B4-BE49-F238E27FC236}">
                <a16:creationId xmlns:a16="http://schemas.microsoft.com/office/drawing/2014/main" id="{2926355A-2592-3F2A-2917-13BD48D21248}"/>
              </a:ext>
            </a:extLst>
          </p:cNvPr>
          <p:cNvSpPr>
            <a:spLocks noGrp="1"/>
          </p:cNvSpPr>
          <p:nvPr>
            <p:ph type="sldNum" sz="quarter" idx="10"/>
          </p:nvPr>
        </p:nvSpPr>
        <p:spPr>
          <a:xfrm>
            <a:off x="7148514" y="5654755"/>
            <a:ext cx="1862137" cy="238125"/>
          </a:xfrm>
        </p:spPr>
        <p:txBody>
          <a:bodyPr anchor="ctr">
            <a:normAutofit fontScale="92500" lnSpcReduction="20000"/>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13150188-5E19-432C-BDFE-12019B7C583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8</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graphicFrame>
        <p:nvGraphicFramePr>
          <p:cNvPr id="6" name="Content Placeholder 3">
            <a:extLst>
              <a:ext uri="{FF2B5EF4-FFF2-40B4-BE49-F238E27FC236}">
                <a16:creationId xmlns:a16="http://schemas.microsoft.com/office/drawing/2014/main" id="{D155225B-4752-AE27-3D01-E1DE3231FD46}"/>
              </a:ext>
            </a:extLst>
          </p:cNvPr>
          <p:cNvGraphicFramePr>
            <a:graphicFrameLocks noGrp="1"/>
          </p:cNvGraphicFramePr>
          <p:nvPr>
            <p:ph idx="1"/>
            <p:extLst>
              <p:ext uri="{D42A27DB-BD31-4B8C-83A1-F6EECF244321}">
                <p14:modId xmlns:p14="http://schemas.microsoft.com/office/powerpoint/2010/main" val="3123062454"/>
              </p:ext>
            </p:extLst>
          </p:nvPr>
        </p:nvGraphicFramePr>
        <p:xfrm>
          <a:off x="219076" y="1643063"/>
          <a:ext cx="8696325" cy="3701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94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E9B1-57B0-FB12-8A8C-D616AFC80CFC}"/>
              </a:ext>
            </a:extLst>
          </p:cNvPr>
          <p:cNvSpPr>
            <a:spLocks noGrp="1"/>
          </p:cNvSpPr>
          <p:nvPr>
            <p:ph type="title"/>
          </p:nvPr>
        </p:nvSpPr>
        <p:spPr>
          <a:xfrm>
            <a:off x="219073" y="13556"/>
            <a:ext cx="8696325" cy="909637"/>
          </a:xfrm>
        </p:spPr>
        <p:txBody>
          <a:bodyPr/>
          <a:lstStyle/>
          <a:p>
            <a:r>
              <a:rPr lang="en-US" sz="2800" dirty="0"/>
              <a:t>Popular Financial Assistance Programs </a:t>
            </a:r>
            <a:br>
              <a:rPr lang="en-US" sz="2800" dirty="0"/>
            </a:br>
            <a:r>
              <a:rPr lang="en-US" sz="2800" dirty="0"/>
              <a:t>State Fiscal Year 2025</a:t>
            </a:r>
          </a:p>
        </p:txBody>
      </p:sp>
      <p:sp>
        <p:nvSpPr>
          <p:cNvPr id="4" name="Slide Number Placeholder 3">
            <a:extLst>
              <a:ext uri="{FF2B5EF4-FFF2-40B4-BE49-F238E27FC236}">
                <a16:creationId xmlns:a16="http://schemas.microsoft.com/office/drawing/2014/main" id="{F0B5654D-FE2A-2295-D7FD-F62C45A8520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6B729-A5EF-0F43-8347-C630F3865EE8}" type="slidenum">
              <a:rPr kumimoji="0" lang="en-US" sz="1200" b="0" i="0" u="none" strike="noStrike" kern="1200" cap="none" spc="0" normalizeH="0" baseline="0" noProof="0" smtClean="0">
                <a:ln>
                  <a:noFill/>
                </a:ln>
                <a:solidFill>
                  <a:srgbClr val="007DB8"/>
                </a:solidFill>
                <a:effectLst/>
                <a:uLnTx/>
                <a:uFillTx/>
                <a:latin typeface="Aptos" panose="020B00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7DB8"/>
              </a:solidFill>
              <a:effectLst/>
              <a:uLnTx/>
              <a:uFillTx/>
              <a:latin typeface="Aptos" panose="020B0004020202020204" pitchFamily="34" charset="0"/>
              <a:ea typeface="+mn-ea"/>
              <a:cs typeface="+mn-cs"/>
            </a:endParaRPr>
          </a:p>
        </p:txBody>
      </p:sp>
      <p:graphicFrame>
        <p:nvGraphicFramePr>
          <p:cNvPr id="9" name="Content Placeholder 7">
            <a:extLst>
              <a:ext uri="{FF2B5EF4-FFF2-40B4-BE49-F238E27FC236}">
                <a16:creationId xmlns:a16="http://schemas.microsoft.com/office/drawing/2014/main" id="{7B98E296-5A40-1EED-FB0C-2BD88CA9D24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767516029"/>
              </p:ext>
            </p:extLst>
          </p:nvPr>
        </p:nvGraphicFramePr>
        <p:xfrm>
          <a:off x="0" y="1111201"/>
          <a:ext cx="9144000" cy="490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C7EA8680-D827-1F44-F446-37E7880ED305}"/>
              </a:ext>
            </a:extLst>
          </p:cNvPr>
          <p:cNvPicPr>
            <a:picLocks noChangeAspect="1"/>
          </p:cNvPicPr>
          <p:nvPr/>
        </p:nvPicPr>
        <p:blipFill>
          <a:blip r:embed="rId8"/>
          <a:stretch>
            <a:fillRect/>
          </a:stretch>
        </p:blipFill>
        <p:spPr>
          <a:xfrm>
            <a:off x="3841988" y="3084690"/>
            <a:ext cx="1334924" cy="1281096"/>
          </a:xfrm>
          <a:prstGeom prst="rect">
            <a:avLst/>
          </a:prstGeom>
          <a:ln>
            <a:noFill/>
          </a:ln>
        </p:spPr>
      </p:pic>
      <p:pic>
        <p:nvPicPr>
          <p:cNvPr id="7" name="Picture 6" descr="A logo of a flower with leaves and a circle&#10;&#10;Description automatically generated">
            <a:extLst>
              <a:ext uri="{FF2B5EF4-FFF2-40B4-BE49-F238E27FC236}">
                <a16:creationId xmlns:a16="http://schemas.microsoft.com/office/drawing/2014/main" id="{46E5D8EB-5F55-FC35-BAB7-845E0392EEB7}"/>
              </a:ext>
            </a:extLst>
          </p:cNvPr>
          <p:cNvPicPr>
            <a:picLocks noChangeAspect="1"/>
          </p:cNvPicPr>
          <p:nvPr/>
        </p:nvPicPr>
        <p:blipFill>
          <a:blip r:embed="rId9"/>
          <a:stretch>
            <a:fillRect/>
          </a:stretch>
        </p:blipFill>
        <p:spPr>
          <a:xfrm>
            <a:off x="2850976" y="837342"/>
            <a:ext cx="3432517" cy="2059340"/>
          </a:xfrm>
          <a:prstGeom prst="rect">
            <a:avLst/>
          </a:prstGeom>
          <a:ln>
            <a:noFill/>
          </a:ln>
        </p:spPr>
      </p:pic>
    </p:spTree>
    <p:extLst>
      <p:ext uri="{BB962C8B-B14F-4D97-AF65-F5344CB8AC3E}">
        <p14:creationId xmlns:p14="http://schemas.microsoft.com/office/powerpoint/2010/main" val="1714431470"/>
      </p:ext>
    </p:extLst>
  </p:cSld>
  <p:clrMapOvr>
    <a:masterClrMapping/>
  </p:clrMapOvr>
</p:sld>
</file>

<file path=ppt/theme/theme1.xml><?xml version="1.0" encoding="utf-8"?>
<a:theme xmlns:a="http://schemas.openxmlformats.org/drawingml/2006/main" name="2_twdb-ppt-white-template-footer-blue-1504">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1028BAFA-BE4E-F944-9F19-48E56975E32E}" vid="{25DA61A9-BCE9-0A41-8ECA-771E12257AA6}"/>
    </a:ext>
  </a:extLst>
</a:theme>
</file>

<file path=ppt/theme/theme2.xml><?xml version="1.0" encoding="utf-8"?>
<a:theme xmlns:a="http://schemas.openxmlformats.org/drawingml/2006/main" name="3_twdb-ppt-white-template-footer-blue-15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9BEE214C-0CD1-C443-BA84-FA7949830F90}" vid="{A2761D17-1425-FA41-8883-AFE02A84BA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A2614D5B1177449D13AED6EE9D45D0" ma:contentTypeVersion="18" ma:contentTypeDescription="Create a new document." ma:contentTypeScope="" ma:versionID="abee436cd58ba4376edb836f76de9b78">
  <xsd:schema xmlns:xsd="http://www.w3.org/2001/XMLSchema" xmlns:xs="http://www.w3.org/2001/XMLSchema" xmlns:p="http://schemas.microsoft.com/office/2006/metadata/properties" xmlns:ns2="f483bc80-4f4c-4d7b-aba8-709d15b84541" xmlns:ns3="d6dd471b-44cb-4aac-ac27-f461cfd92c73" xmlns:ns4="44ab899e-5278-445d-986e-72dac56a5c6b" targetNamespace="http://schemas.microsoft.com/office/2006/metadata/properties" ma:root="true" ma:fieldsID="11febf46600dde775cd079bcb085896f" ns2:_="" ns3:_="" ns4:_="">
    <xsd:import namespace="f483bc80-4f4c-4d7b-aba8-709d15b84541"/>
    <xsd:import namespace="d6dd471b-44cb-4aac-ac27-f461cfd92c73"/>
    <xsd:import namespace="44ab899e-5278-445d-986e-72dac56a5c6b"/>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3bc80-4f4c-4d7b-aba8-709d15b84541"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cb7db59-3a4e-4cba-8974-8d391960316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dd471b-44cb-4aac-ac27-f461cfd92c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ab899e-5278-445d-986e-72dac56a5c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893e5f8-f254-431f-b111-c7b9aa91e9bf}" ma:internalName="TaxCatchAll" ma:showField="CatchAllData" ma:web="d6dd471b-44cb-4aac-ac27-f461cfd92c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483bc80-4f4c-4d7b-aba8-709d15b84541" xsi:nil="true"/>
    <lcf76f155ced4ddcb4097134ff3c332f xmlns="f483bc80-4f4c-4d7b-aba8-709d15b84541">
      <Terms xmlns="http://schemas.microsoft.com/office/infopath/2007/PartnerControls"/>
    </lcf76f155ced4ddcb4097134ff3c332f>
    <TaxCatchAll xmlns="44ab899e-5278-445d-986e-72dac56a5c6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81D3D0-682C-469A-A2EC-28C488C13115}">
  <ds:schemaRefs>
    <ds:schemaRef ds:uri="44ab899e-5278-445d-986e-72dac56a5c6b"/>
    <ds:schemaRef ds:uri="d6dd471b-44cb-4aac-ac27-f461cfd92c73"/>
    <ds:schemaRef ds:uri="f483bc80-4f4c-4d7b-aba8-709d15b845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95C7FF-E1FB-45E4-86AD-4FF3E41E0940}">
  <ds:schemaRefs>
    <ds:schemaRef ds:uri="44ab899e-5278-445d-986e-72dac56a5c6b"/>
    <ds:schemaRef ds:uri="d6dd471b-44cb-4aac-ac27-f461cfd92c73"/>
    <ds:schemaRef ds:uri="f483bc80-4f4c-4d7b-aba8-709d15b845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47714B5-BFBD-4362-9318-772C84857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209</TotalTime>
  <Words>4788</Words>
  <Application>Microsoft Office PowerPoint</Application>
  <PresentationFormat>On-screen Show (4:3)</PresentationFormat>
  <Paragraphs>600</Paragraphs>
  <Slides>37</Slides>
  <Notes>37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Aptos</vt:lpstr>
      <vt:lpstr>Aptos Display</vt:lpstr>
      <vt:lpstr>Arabic Typesetting</vt:lpstr>
      <vt:lpstr>Arial</vt:lpstr>
      <vt:lpstr>Calibri</vt:lpstr>
      <vt:lpstr>Courier New</vt:lpstr>
      <vt:lpstr>Helvetica</vt:lpstr>
      <vt:lpstr>Segoe UI</vt:lpstr>
      <vt:lpstr>Verdana</vt:lpstr>
      <vt:lpstr>Wingdings</vt:lpstr>
      <vt:lpstr>2_twdb-ppt-white-template-footer-blue-1504</vt:lpstr>
      <vt:lpstr>3_twdb-ppt-white-template-footer-blue-1504</vt:lpstr>
      <vt:lpstr>Texas Water Development Board</vt:lpstr>
      <vt:lpstr>Topics</vt:lpstr>
      <vt:lpstr>PowerPoint Presentation</vt:lpstr>
      <vt:lpstr>In General, This is How It Works…</vt:lpstr>
      <vt:lpstr>Funding Program Key Points</vt:lpstr>
      <vt:lpstr>Examples of Eligible Projects</vt:lpstr>
      <vt:lpstr>PowerPoint Presentation</vt:lpstr>
      <vt:lpstr>Outlays and Escrows</vt:lpstr>
      <vt:lpstr>Popular Financial Assistance Programs  State Fiscal Year 2025</vt:lpstr>
      <vt:lpstr>Water Planning</vt:lpstr>
      <vt:lpstr>PowerPoint Presentation</vt:lpstr>
      <vt:lpstr>Flood Planning in Texas</vt:lpstr>
      <vt:lpstr>PowerPoint Presentation</vt:lpstr>
      <vt:lpstr>PowerPoint Presentation</vt:lpstr>
      <vt:lpstr>Texas Water Fund Distribution Proposition 6 – Voter Approved November 7,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Utility Technical Assistance Program</vt:lpstr>
      <vt:lpstr>PowerPoint Presentation</vt:lpstr>
      <vt:lpstr>Program Requirements</vt:lpstr>
      <vt:lpstr>PowerPoint Presentation</vt:lpstr>
      <vt:lpstr>Helpful Tips</vt:lpstr>
      <vt:lpstr>TWDB Contacts</vt:lpstr>
      <vt:lpstr>Resource Links</vt:lpstr>
      <vt:lpstr>Resource Links</vt:lpstr>
      <vt:lpstr>For more information</vt:lpstr>
    </vt:vector>
  </TitlesOfParts>
  <Company>Texas Water Development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Galaway</dc:creator>
  <cp:lastModifiedBy>Scott Galaway</cp:lastModifiedBy>
  <cp:revision>11</cp:revision>
  <cp:lastPrinted>2024-11-04T19:35:37Z</cp:lastPrinted>
  <dcterms:created xsi:type="dcterms:W3CDTF">2024-03-08T20:30:37Z</dcterms:created>
  <dcterms:modified xsi:type="dcterms:W3CDTF">2025-02-02T18:52:50Z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0x010100BAA2614D5B1177449D13AED6EE9D45D0</vt:lpwstr>
  </property>
  <property fmtid="{D5CDD505-2E9C-101B-9397-08002B2CF9AE}" pid="3" name="MediaServiceImageTags">
    <vt:lpwstr/>
  </property>
</Properties>
</file>