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24"/>
  </p:notesMasterIdLst>
  <p:sldIdLst>
    <p:sldId id="256" r:id="rId2"/>
    <p:sldId id="358" r:id="rId3"/>
    <p:sldId id="420" r:id="rId4"/>
    <p:sldId id="369" r:id="rId5"/>
    <p:sldId id="262" r:id="rId6"/>
    <p:sldId id="399" r:id="rId7"/>
    <p:sldId id="368" r:id="rId8"/>
    <p:sldId id="371" r:id="rId9"/>
    <p:sldId id="425" r:id="rId10"/>
    <p:sldId id="426" r:id="rId11"/>
    <p:sldId id="416" r:id="rId12"/>
    <p:sldId id="417" r:id="rId13"/>
    <p:sldId id="376" r:id="rId14"/>
    <p:sldId id="418" r:id="rId15"/>
    <p:sldId id="363" r:id="rId16"/>
    <p:sldId id="267" r:id="rId17"/>
    <p:sldId id="422" r:id="rId18"/>
    <p:sldId id="400" r:id="rId19"/>
    <p:sldId id="424" r:id="rId20"/>
    <p:sldId id="359" r:id="rId21"/>
    <p:sldId id="379" r:id="rId22"/>
    <p:sldId id="30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60" userDrawn="1">
          <p15:clr>
            <a:srgbClr val="A4A3A4"/>
          </p15:clr>
        </p15:guide>
        <p15:guide id="2" pos="35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13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47" autoAdjust="0"/>
    <p:restoredTop sz="94634" autoAdjust="0"/>
  </p:normalViewPr>
  <p:slideViewPr>
    <p:cSldViewPr snapToGrid="0">
      <p:cViewPr varScale="1">
        <p:scale>
          <a:sx n="132" d="100"/>
          <a:sy n="132" d="100"/>
        </p:scale>
        <p:origin x="144" y="354"/>
      </p:cViewPr>
      <p:guideLst>
        <p:guide orient="horz" pos="1560"/>
        <p:guide pos="35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365D1-1BDA-4D5E-BD17-84A91AA0FC2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DDB2D-1033-4A60-808A-B498C2C22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6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DDB2D-1033-4A60-808A-B498C2C22B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20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20D75-F5BA-B589-6025-3737DB7DF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D97EA059-458E-A299-6316-0D23628E3F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97D853C9-CC76-7417-D340-BA4C3D284C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en-US" altLang="en-US" dirty="0"/>
              <a:t>	</a:t>
            </a: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CCE0ABD6-1CBB-DE7D-2E9D-5E8D1A276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5CBC12-BFA5-4C91-9C60-2EA44B8EA85C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536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DDB2D-1033-4A60-808A-B498C2C22B3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43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DDB2D-1033-4A60-808A-B498C2C22B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70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DDB2D-1033-4A60-808A-B498C2C22B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63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01A5D-B755-3329-2E54-9A03F8403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9DA9D1-2DC6-46D8-C0C4-490311FC68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9BDF74-22FD-8140-7254-22537245E3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5CBB9-1EC8-F28F-A24A-4E1562FA8A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DDB2D-1033-4A60-808A-B498C2C22B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77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698C0-BDCC-371A-E185-ACB16FD44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352204-402E-AA08-A193-222F3C2BD8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901160-1ADE-1E5D-ECF8-3909142C94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A6112-A252-6002-8A8A-903198483C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DDB2D-1033-4A60-808A-B498C2C22B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09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DDB2D-1033-4A60-808A-B498C2C22B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14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endParaRPr lang="en-US" altLang="en-US" dirty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5CBC12-BFA5-4C91-9C60-2EA44B8EA85C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39414-D192-9CEA-F68D-775CEC325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16DCA974-8212-AD1E-6D54-C71577A3AD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4BF3FD90-E302-1826-F3E4-98A85E4492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/>
            <a:endParaRPr lang="en-US" altLang="en-US" dirty="0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E798204B-089B-E19F-1B07-091703244C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5CBC12-BFA5-4C91-9C60-2EA44B8EA85C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790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/>
            <a:endParaRPr lang="en-US" altLang="en-US" dirty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5CBC12-BFA5-4C91-9C60-2EA44B8EA85C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5905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file:///A:\TSHLLogo.jpe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file:///A:\TSHLLogo.jpe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file:///A:\TSHLLogo.jpe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515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24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290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:\TSHLLogo.jpeg"/>
          <p:cNvPicPr>
            <a:picLocks noChangeAspect="1" noChangeArrowheads="1"/>
          </p:cNvPicPr>
          <p:nvPr userDrawn="1"/>
        </p:nvPicPr>
        <p:blipFill>
          <a:blip r:embed="rId2" r:link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545"/>
          <a:stretch>
            <a:fillRect/>
          </a:stretch>
        </p:blipFill>
        <p:spPr bwMode="auto">
          <a:xfrm>
            <a:off x="812800" y="2209800"/>
            <a:ext cx="4099984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784" y="1600201"/>
            <a:ext cx="66696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D9F96-C51C-45EF-85CE-4FBBC17D8B84}" type="datetime1">
              <a:rPr lang="en-US"/>
              <a:pPr>
                <a:defRPr/>
              </a:pPr>
              <a:t>2/3/2025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405E1-A95C-4C2D-877D-06971ECD20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56231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:\TSHLLogo.jpeg"/>
          <p:cNvPicPr>
            <a:picLocks noChangeAspect="1" noChangeArrowheads="1"/>
          </p:cNvPicPr>
          <p:nvPr userDrawn="1"/>
        </p:nvPicPr>
        <p:blipFill>
          <a:blip r:embed="rId2" r:link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545"/>
          <a:stretch>
            <a:fillRect/>
          </a:stretch>
        </p:blipFill>
        <p:spPr bwMode="auto">
          <a:xfrm>
            <a:off x="812800" y="2209800"/>
            <a:ext cx="4099984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784" y="1600201"/>
            <a:ext cx="66696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D9F96-C51C-45EF-85CE-4FBBC17D8B84}" type="datetime1">
              <a:rPr lang="en-US"/>
              <a:pPr>
                <a:defRPr/>
              </a:pPr>
              <a:t>2/3/2025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405E1-A95C-4C2D-877D-06971ECD20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85221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:\TSHLLogo.jpeg"/>
          <p:cNvPicPr>
            <a:picLocks noChangeAspect="1" noChangeArrowheads="1"/>
          </p:cNvPicPr>
          <p:nvPr userDrawn="1"/>
        </p:nvPicPr>
        <p:blipFill>
          <a:blip r:embed="rId2" r:link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545"/>
          <a:stretch>
            <a:fillRect/>
          </a:stretch>
        </p:blipFill>
        <p:spPr bwMode="auto">
          <a:xfrm>
            <a:off x="812800" y="2209800"/>
            <a:ext cx="4099984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784" y="1600201"/>
            <a:ext cx="66696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D9F96-C51C-45EF-85CE-4FBBC17D8B84}" type="datetime1">
              <a:rPr lang="en-US"/>
              <a:pPr>
                <a:defRPr/>
              </a:pPr>
              <a:t>2/3/2025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405E1-A95C-4C2D-877D-06971ECD20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54931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926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443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24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584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325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6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045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486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1492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0000">
              <a:schemeClr val="accent5">
                <a:lumMod val="91000"/>
                <a:lumOff val="9000"/>
              </a:schemeClr>
            </a:gs>
            <a:gs pos="97000">
              <a:schemeClr val="accent5">
                <a:lumMod val="7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alendar&#10;&#10;Description automatically generated">
            <a:extLst>
              <a:ext uri="{FF2B5EF4-FFF2-40B4-BE49-F238E27FC236}">
                <a16:creationId xmlns:a16="http://schemas.microsoft.com/office/drawing/2014/main" id="{9E216E30-63BC-421C-9B39-7273791BD7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878" y="279404"/>
            <a:ext cx="1447796" cy="14477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DDEAEE-5576-4B12-854E-0118E2168EE7}"/>
              </a:ext>
            </a:extLst>
          </p:cNvPr>
          <p:cNvSpPr txBox="1"/>
          <p:nvPr/>
        </p:nvSpPr>
        <p:spPr>
          <a:xfrm>
            <a:off x="0" y="2586736"/>
            <a:ext cx="12191999" cy="1938992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ln>
                  <a:solidFill>
                    <a:schemeClr val="bg1"/>
                  </a:solidFill>
                </a:ln>
                <a:latin typeface="Arial Black" panose="020B0A04020102020204" pitchFamily="34" charset="0"/>
                <a:cs typeface="Arial" panose="020B0604020202020204" pitchFamily="34" charset="0"/>
              </a:rPr>
              <a:t>TSHL 21</a:t>
            </a:r>
            <a:r>
              <a:rPr lang="en-US" altLang="en-US" sz="6000" b="1" baseline="30000" dirty="0">
                <a:ln>
                  <a:solidFill>
                    <a:schemeClr val="bg1"/>
                  </a:solidFill>
                </a:ln>
                <a:latin typeface="Arial Black" panose="020B0A04020102020204" pitchFamily="34" charset="0"/>
                <a:cs typeface="Arial" panose="020B0604020202020204" pitchFamily="34" charset="0"/>
              </a:rPr>
              <a:t>st</a:t>
            </a:r>
            <a:r>
              <a:rPr lang="en-US" altLang="en-US" sz="6000" b="1" dirty="0">
                <a:ln>
                  <a:solidFill>
                    <a:schemeClr val="bg1"/>
                  </a:solidFill>
                </a:ln>
                <a:latin typeface="Arial Black" panose="020B0A04020102020204" pitchFamily="34" charset="0"/>
                <a:cs typeface="Arial" panose="020B0604020202020204" pitchFamily="34" charset="0"/>
              </a:rPr>
              <a:t> Session</a:t>
            </a:r>
          </a:p>
          <a:p>
            <a:pPr algn="ctr"/>
            <a:r>
              <a:rPr lang="en-US" altLang="en-US" sz="6000" b="1" dirty="0">
                <a:ln>
                  <a:solidFill>
                    <a:schemeClr val="bg1"/>
                  </a:solidFill>
                </a:ln>
                <a:latin typeface="Arial Black" panose="020B0A04020102020204" pitchFamily="34" charset="0"/>
                <a:cs typeface="Arial" panose="020B0604020202020204" pitchFamily="34" charset="0"/>
              </a:rPr>
              <a:t>Elections Process Update</a:t>
            </a:r>
            <a:endParaRPr lang="en-US" altLang="en-US" sz="6000" b="1" dirty="0">
              <a:ln>
                <a:solidFill>
                  <a:schemeClr val="bg1"/>
                </a:solidFill>
              </a:ln>
              <a:effectLst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8DB490-3C89-4C60-BAE1-12A35777FA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79815" y="348974"/>
            <a:ext cx="8588828" cy="1508125"/>
          </a:xfr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5000" dirty="0">
                <a:solidFill>
                  <a:schemeClr val="accent1"/>
                </a:solidFill>
                <a:latin typeface="Arial Black" panose="020B0A04020102020204" pitchFamily="34" charset="0"/>
              </a:rPr>
              <a:t>Texas silver-haired</a:t>
            </a:r>
            <a:br>
              <a:rPr lang="en-US" sz="5000" dirty="0">
                <a:solidFill>
                  <a:schemeClr val="accent1"/>
                </a:solidFill>
                <a:latin typeface="Arial Black" panose="020B0A04020102020204" pitchFamily="34" charset="0"/>
              </a:rPr>
            </a:br>
            <a:r>
              <a:rPr lang="en-US" sz="5000" dirty="0">
                <a:solidFill>
                  <a:schemeClr val="accent1"/>
                </a:solidFill>
                <a:latin typeface="Arial Black" panose="020B0A04020102020204" pitchFamily="34" charset="0"/>
              </a:rPr>
              <a:t>legislature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589DB746-594D-0A9E-5887-59504F010BF3}"/>
              </a:ext>
            </a:extLst>
          </p:cNvPr>
          <p:cNvSpPr txBox="1">
            <a:spLocks/>
          </p:cNvSpPr>
          <p:nvPr/>
        </p:nvSpPr>
        <p:spPr>
          <a:xfrm>
            <a:off x="265612" y="5143289"/>
            <a:ext cx="11726092" cy="1289818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cap="none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Presentation for the</a:t>
            </a:r>
          </a:p>
          <a:p>
            <a:pPr algn="ctr"/>
            <a:r>
              <a:rPr lang="en-US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 cap="none" dirty="0">
                <a:solidFill>
                  <a:schemeClr val="tx1"/>
                </a:solidFill>
                <a:latin typeface="Arial Narrow" panose="020B0606020202030204" pitchFamily="34" charset="0"/>
              </a:rPr>
              <a:t>Texas Association of Regional Councils</a:t>
            </a:r>
          </a:p>
        </p:txBody>
      </p:sp>
      <p:pic>
        <p:nvPicPr>
          <p:cNvPr id="4" name="Picture 3" descr="Logo, calendar&#10;&#10;Description automatically generated">
            <a:extLst>
              <a:ext uri="{FF2B5EF4-FFF2-40B4-BE49-F238E27FC236}">
                <a16:creationId xmlns:a16="http://schemas.microsoft.com/office/drawing/2014/main" id="{70F62403-4ECB-918E-0CAD-652B7CCA9D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43908" y="279404"/>
            <a:ext cx="1447796" cy="14477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red and blue star&#10;&#10;Description automatically generated">
            <a:extLst>
              <a:ext uri="{FF2B5EF4-FFF2-40B4-BE49-F238E27FC236}">
                <a16:creationId xmlns:a16="http://schemas.microsoft.com/office/drawing/2014/main" id="{6CC4A94B-D144-170A-6C22-5716AD053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96" y="5542781"/>
            <a:ext cx="1122272" cy="1122272"/>
          </a:xfrm>
          <a:prstGeom prst="rect">
            <a:avLst/>
          </a:prstGeom>
        </p:spPr>
      </p:pic>
      <p:pic>
        <p:nvPicPr>
          <p:cNvPr id="9" name="Picture 8" descr="A red and blue star&#10;&#10;Description automatically generated">
            <a:extLst>
              <a:ext uri="{FF2B5EF4-FFF2-40B4-BE49-F238E27FC236}">
                <a16:creationId xmlns:a16="http://schemas.microsoft.com/office/drawing/2014/main" id="{10B188E8-E75E-DA2C-9671-4FA70CA02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4748" y="5542781"/>
            <a:ext cx="1122272" cy="112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90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2C5E7A-EE56-3CEF-9678-8A6728B40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DA0A5-E030-3816-3A14-520F844FA0F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0727" y="2011363"/>
            <a:ext cx="11442583" cy="4206875"/>
          </a:xfrm>
        </p:spPr>
        <p:txBody>
          <a:bodyPr>
            <a:no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Revised the TSHL legislator election process by assigning the TSHL Elections &amp; Credentials Chair with handling new and incumbent, candidate communications, filings, election cancellations, certifications, processes, and procedures.  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Adoption of Silver Legislature Districts (SLD) that share the same geographic boundaries and region numbers with AAA Regions. A SLD boundary will be amended if the corresponding AAA Region boundary is amended.</a:t>
            </a:r>
          </a:p>
        </p:txBody>
      </p:sp>
      <p:pic>
        <p:nvPicPr>
          <p:cNvPr id="2" name="Picture 1" descr="Logo, calendar&#10;&#10;Description automatically generated">
            <a:extLst>
              <a:ext uri="{FF2B5EF4-FFF2-40B4-BE49-F238E27FC236}">
                <a16:creationId xmlns:a16="http://schemas.microsoft.com/office/drawing/2014/main" id="{F443B74E-E79A-B519-B1C1-DD27D67EB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09" y="151524"/>
            <a:ext cx="1030839" cy="1030839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9E360005-9488-51A0-D009-A7C61EA6EDFB}"/>
              </a:ext>
            </a:extLst>
          </p:cNvPr>
          <p:cNvSpPr txBox="1">
            <a:spLocks/>
          </p:cNvSpPr>
          <p:nvPr/>
        </p:nvSpPr>
        <p:spPr>
          <a:xfrm>
            <a:off x="1526796" y="192102"/>
            <a:ext cx="10058400" cy="1647825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FFC000"/>
                </a:solidFill>
                <a:latin typeface="Arial Black" panose="020B0A04020102020204" pitchFamily="34" charset="0"/>
              </a:rPr>
              <a:t>changes to the </a:t>
            </a:r>
          </a:p>
          <a:p>
            <a:pPr algn="ctr"/>
            <a:r>
              <a:rPr lang="en-US" sz="4800" dirty="0">
                <a:solidFill>
                  <a:srgbClr val="FFC000"/>
                </a:solidFill>
                <a:latin typeface="Arial Black" panose="020B0A04020102020204" pitchFamily="34" charset="0"/>
              </a:rPr>
              <a:t>21</a:t>
            </a:r>
            <a:r>
              <a:rPr lang="en-US" sz="4800" baseline="30000" dirty="0">
                <a:solidFill>
                  <a:srgbClr val="FFC000"/>
                </a:solidFill>
                <a:latin typeface="Arial Black" panose="020B0A04020102020204" pitchFamily="34" charset="0"/>
              </a:rPr>
              <a:t>st</a:t>
            </a:r>
            <a:r>
              <a:rPr lang="en-US" sz="4800" dirty="0">
                <a:solidFill>
                  <a:srgbClr val="FFC000"/>
                </a:solidFill>
                <a:latin typeface="Arial Black" panose="020B0A04020102020204" pitchFamily="34" charset="0"/>
              </a:rPr>
              <a:t> Tshl session</a:t>
            </a:r>
          </a:p>
        </p:txBody>
      </p:sp>
    </p:spTree>
    <p:extLst>
      <p:ext uri="{BB962C8B-B14F-4D97-AF65-F5344CB8AC3E}">
        <p14:creationId xmlns:p14="http://schemas.microsoft.com/office/powerpoint/2010/main" val="2674931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CF00C3-5734-7FB9-8B4B-B4B6E7E35C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013" y="238955"/>
            <a:ext cx="9733975" cy="6380090"/>
          </a:xfrm>
          <a:prstGeom prst="rect">
            <a:avLst/>
          </a:prstGeom>
        </p:spPr>
      </p:pic>
      <p:pic>
        <p:nvPicPr>
          <p:cNvPr id="5" name="Picture 4" descr="Logo, calendar&#10;&#10;Description automatically generated">
            <a:extLst>
              <a:ext uri="{FF2B5EF4-FFF2-40B4-BE49-F238E27FC236}">
                <a16:creationId xmlns:a16="http://schemas.microsoft.com/office/drawing/2014/main" id="{676EF9E2-2AEA-DDF0-0656-0C5496508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09" y="151524"/>
            <a:ext cx="1030839" cy="1030839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Minus Sign 1">
            <a:extLst>
              <a:ext uri="{FF2B5EF4-FFF2-40B4-BE49-F238E27FC236}">
                <a16:creationId xmlns:a16="http://schemas.microsoft.com/office/drawing/2014/main" id="{925D8588-52C7-E536-9518-81018E93D173}"/>
              </a:ext>
            </a:extLst>
          </p:cNvPr>
          <p:cNvSpPr/>
          <p:nvPr/>
        </p:nvSpPr>
        <p:spPr>
          <a:xfrm>
            <a:off x="9267371" y="1473200"/>
            <a:ext cx="166914" cy="94342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32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exas with a black background&#10;&#10;Description automatically generated">
            <a:extLst>
              <a:ext uri="{FF2B5EF4-FFF2-40B4-BE49-F238E27FC236}">
                <a16:creationId xmlns:a16="http://schemas.microsoft.com/office/drawing/2014/main" id="{70B3652A-46E5-C712-8A64-F23DA0647C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22" y="237155"/>
            <a:ext cx="9794156" cy="6383690"/>
          </a:xfrm>
          <a:prstGeom prst="rect">
            <a:avLst/>
          </a:prstGeom>
        </p:spPr>
      </p:pic>
      <p:pic>
        <p:nvPicPr>
          <p:cNvPr id="4" name="Picture 3" descr="Logo, calendar&#10;&#10;Description automatically generated">
            <a:extLst>
              <a:ext uri="{FF2B5EF4-FFF2-40B4-BE49-F238E27FC236}">
                <a16:creationId xmlns:a16="http://schemas.microsoft.com/office/drawing/2014/main" id="{06B20748-9573-BFC7-CF87-2BA1AC72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09" y="151524"/>
            <a:ext cx="1030839" cy="1030839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Minus Sign 1">
            <a:extLst>
              <a:ext uri="{FF2B5EF4-FFF2-40B4-BE49-F238E27FC236}">
                <a16:creationId xmlns:a16="http://schemas.microsoft.com/office/drawing/2014/main" id="{19E68AF3-ADB5-500B-5477-F0A3386E69B1}"/>
              </a:ext>
            </a:extLst>
          </p:cNvPr>
          <p:cNvSpPr/>
          <p:nvPr/>
        </p:nvSpPr>
        <p:spPr>
          <a:xfrm>
            <a:off x="9260114" y="1473200"/>
            <a:ext cx="166914" cy="94342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932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state of texas&#10;&#10;Description automatically generated">
            <a:extLst>
              <a:ext uri="{FF2B5EF4-FFF2-40B4-BE49-F238E27FC236}">
                <a16:creationId xmlns:a16="http://schemas.microsoft.com/office/drawing/2014/main" id="{73DCFDD5-3C7D-6882-1E0E-3FC633EBC1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328" y="201073"/>
            <a:ext cx="9839345" cy="6455854"/>
          </a:xfrm>
          <a:prstGeom prst="rect">
            <a:avLst/>
          </a:prstGeom>
        </p:spPr>
      </p:pic>
      <p:sp>
        <p:nvSpPr>
          <p:cNvPr id="2" name="Minus Sign 1">
            <a:extLst>
              <a:ext uri="{FF2B5EF4-FFF2-40B4-BE49-F238E27FC236}">
                <a16:creationId xmlns:a16="http://schemas.microsoft.com/office/drawing/2014/main" id="{1988EBA7-DE12-7868-39C9-C051AE9B23E3}"/>
              </a:ext>
            </a:extLst>
          </p:cNvPr>
          <p:cNvSpPr/>
          <p:nvPr/>
        </p:nvSpPr>
        <p:spPr>
          <a:xfrm>
            <a:off x="9281885" y="1894117"/>
            <a:ext cx="166914" cy="94342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41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BC29A5D-DF66-D5B4-E566-E5DA9FD3C1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374" y="220001"/>
            <a:ext cx="6711885" cy="6417998"/>
          </a:xfrm>
          <a:prstGeom prst="rect">
            <a:avLst/>
          </a:prstGeom>
          <a:effectLst>
            <a:outerShdw blurRad="88900" dist="1270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FAC9A0-B465-E122-BFF0-7FE7438A87F4}"/>
              </a:ext>
            </a:extLst>
          </p:cNvPr>
          <p:cNvSpPr txBox="1"/>
          <p:nvPr/>
        </p:nvSpPr>
        <p:spPr>
          <a:xfrm>
            <a:off x="6206746" y="4809537"/>
            <a:ext cx="56930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0" u="none" strike="noStrike" baseline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Advocating Across Texas</a:t>
            </a:r>
            <a:endParaRPr lang="en-US" sz="3200" b="1" i="0" u="none" strike="noStrike" baseline="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F90638-4784-DD1C-24FC-8474DBA9E63C}"/>
              </a:ext>
            </a:extLst>
          </p:cNvPr>
          <p:cNvSpPr txBox="1"/>
          <p:nvPr/>
        </p:nvSpPr>
        <p:spPr>
          <a:xfrm>
            <a:off x="6623097" y="175900"/>
            <a:ext cx="5377065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0" u="none" strike="noStrike" baseline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123</a:t>
            </a:r>
            <a:r>
              <a:rPr lang="en-US" sz="3200" b="1" i="0" u="none" strike="noStrike" baseline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i="0" u="none" strike="noStrike" baseline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TSHL Legislators</a:t>
            </a:r>
          </a:p>
        </p:txBody>
      </p:sp>
      <p:pic>
        <p:nvPicPr>
          <p:cNvPr id="2" name="Picture 1" descr="Logo, calendar&#10;&#10;Description automatically generated">
            <a:extLst>
              <a:ext uri="{FF2B5EF4-FFF2-40B4-BE49-F238E27FC236}">
                <a16:creationId xmlns:a16="http://schemas.microsoft.com/office/drawing/2014/main" id="{E401824C-4D70-31FD-6960-A9EEBED24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09" y="151524"/>
            <a:ext cx="1030839" cy="1030839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2219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4316D1-68BA-4E67-82D1-CF07940B06B9}"/>
              </a:ext>
            </a:extLst>
          </p:cNvPr>
          <p:cNvSpPr txBox="1"/>
          <p:nvPr/>
        </p:nvSpPr>
        <p:spPr>
          <a:xfrm>
            <a:off x="217714" y="1944916"/>
            <a:ext cx="11756572" cy="44910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all" spc="150" dirty="0">
                <a:solidFill>
                  <a:schemeClr val="bg2"/>
                </a:solidFill>
                <a:latin typeface="Arial Black" panose="020B0A04020102020204" pitchFamily="34" charset="0"/>
                <a:ea typeface="+mj-ea"/>
                <a:cs typeface="+mj-cs"/>
              </a:rPr>
              <a:t>Texas Silver Legislators</a:t>
            </a:r>
          </a:p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3600" b="1" u="sng" cap="all" spc="150" dirty="0">
              <a:solidFill>
                <a:srgbClr val="FFFF00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u="sng" cap="all" spc="150" dirty="0">
                <a:solidFill>
                  <a:schemeClr val="accent6"/>
                </a:solidFill>
                <a:latin typeface="Arial Black" panose="020B0A04020102020204" pitchFamily="34" charset="0"/>
                <a:ea typeface="+mj-ea"/>
                <a:cs typeface="+mj-cs"/>
              </a:rPr>
              <a:t>do not VOTE </a:t>
            </a:r>
            <a:r>
              <a:rPr lang="en-US" sz="4000" b="1" cap="all" spc="150" dirty="0">
                <a:solidFill>
                  <a:schemeClr val="accent6"/>
                </a:solidFill>
                <a:latin typeface="Arial Black" panose="020B0A04020102020204" pitchFamily="34" charset="0"/>
                <a:ea typeface="+mj-ea"/>
                <a:cs typeface="+mj-cs"/>
              </a:rPr>
              <a:t>ON </a:t>
            </a:r>
            <a:r>
              <a:rPr lang="en-US" sz="4000" b="1" cap="all" spc="150" dirty="0" err="1">
                <a:solidFill>
                  <a:schemeClr val="accent6"/>
                </a:solidFill>
                <a:latin typeface="Arial Black" panose="020B0A04020102020204" pitchFamily="34" charset="0"/>
                <a:ea typeface="+mj-ea"/>
                <a:cs typeface="+mj-cs"/>
              </a:rPr>
              <a:t>legislatION</a:t>
            </a:r>
            <a:r>
              <a:rPr lang="en-US" sz="4000" b="1" cap="all" spc="150" dirty="0">
                <a:solidFill>
                  <a:schemeClr val="accent6"/>
                </a:solidFill>
                <a:latin typeface="Arial Black" panose="020B0A04020102020204" pitchFamily="34" charset="0"/>
                <a:ea typeface="+mj-ea"/>
                <a:cs typeface="+mj-cs"/>
              </a:rPr>
              <a:t>!</a:t>
            </a:r>
          </a:p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150" dirty="0">
              <a:solidFill>
                <a:schemeClr val="bg2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2800" b="1" cap="all" spc="15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Tshl IS THE PREDICATE </a:t>
            </a:r>
            <a:r>
              <a:rPr lang="en-US" sz="2800" b="1" u="sng" cap="all" spc="15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research</a:t>
            </a:r>
            <a:r>
              <a:rPr lang="en-US" sz="2800" b="1" cap="all" spc="15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800" b="1" cap="all" spc="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legislation AND </a:t>
            </a:r>
            <a:r>
              <a:rPr lang="en-US" sz="2800" b="1" u="sng" cap="all" spc="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  <a:r>
              <a:rPr lang="en-US" sz="2800" b="1" cap="all" spc="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Texas legislature</a:t>
            </a:r>
            <a:r>
              <a:rPr lang="en-US" sz="2800" b="1" cap="all" spc="15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FOR WHICH WE </a:t>
            </a:r>
            <a:r>
              <a:rPr lang="en-US" sz="2800" b="1" u="sng" cap="all" spc="15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advocate</a:t>
            </a:r>
            <a:r>
              <a:rPr lang="en-US" sz="2800" b="1" cap="all" spc="15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and </a:t>
            </a:r>
            <a:r>
              <a:rPr lang="en-US" sz="2800" b="1" u="sng" cap="all" spc="15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educate</a:t>
            </a:r>
            <a:r>
              <a:rPr lang="en-US" sz="2800" b="1" cap="all" spc="15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</a:p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3000" b="1" cap="all" spc="150" dirty="0">
              <a:solidFill>
                <a:schemeClr val="bg2"/>
              </a:soli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cap="all" spc="150" dirty="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Under the Texas constitution, </a:t>
            </a:r>
            <a:r>
              <a:rPr lang="en-US" sz="3000" b="1" u="sng" cap="all" spc="150" dirty="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ONLY</a:t>
            </a:r>
            <a:r>
              <a:rPr lang="en-US" sz="3000" b="1" cap="all" spc="150" dirty="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THE constitutional Legislature CAN MAKE LAW.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07EA83-06C7-4631-9D0B-BECD960B6D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18405" y="284163"/>
            <a:ext cx="9748009" cy="1508125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What TSHL does </a:t>
            </a:r>
            <a:r>
              <a:rPr lang="en-US" sz="48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nOt</a:t>
            </a:r>
            <a:r>
              <a:rPr lang="en-US" sz="4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do…</a:t>
            </a:r>
          </a:p>
        </p:txBody>
      </p:sp>
      <p:pic>
        <p:nvPicPr>
          <p:cNvPr id="2" name="Picture 1" descr="Logo, calendar&#10;&#10;Description automatically generated">
            <a:extLst>
              <a:ext uri="{FF2B5EF4-FFF2-40B4-BE49-F238E27FC236}">
                <a16:creationId xmlns:a16="http://schemas.microsoft.com/office/drawing/2014/main" id="{95835E1B-F692-7AA6-482B-41324165D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09" y="151524"/>
            <a:ext cx="1030839" cy="1030839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3131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type="subTitle" idx="4294967295"/>
          </p:nvPr>
        </p:nvSpPr>
        <p:spPr>
          <a:xfrm>
            <a:off x="453006" y="1479666"/>
            <a:ext cx="11333526" cy="479425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ODD-NUMBERED YEARS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altLang="en-US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TSHL Biennial Session</a:t>
            </a:r>
            <a:r>
              <a:rPr lang="en-US" alt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 begins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Jul 1</a:t>
            </a:r>
            <a:r>
              <a:rPr lang="en-US" alt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odd-numbered years</a:t>
            </a:r>
            <a:endParaRPr lang="en-US" altLang="en-US" sz="1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200" b="1" u="sng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Legislator Development Session</a:t>
            </a:r>
            <a:r>
              <a:rPr lang="en-US" alt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2nd* week of July in odd-number years for one week.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EVEN-NUMBERED YEARS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200" b="1" u="sng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Legislative Session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2nd* week in May of even-numbered years for one week.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TSHL Legislative Report published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</a:rPr>
              <a:t>by the 90</a:t>
            </a:r>
            <a:r>
              <a:rPr lang="en-US" sz="1800" baseline="30000" dirty="0">
                <a:latin typeface="Arial" panose="020B0604020202020204" pitchFamily="34" charset="0"/>
              </a:rPr>
              <a:t>th</a:t>
            </a:r>
            <a:r>
              <a:rPr lang="en-US" sz="1800" dirty="0">
                <a:latin typeface="Arial" panose="020B0604020202020204" pitchFamily="34" charset="0"/>
              </a:rPr>
              <a:t> day before the new Texas Legislature convenes.</a:t>
            </a:r>
            <a:endParaRPr lang="en-US" sz="1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TSHL Election Cycle begins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Dec 15</a:t>
            </a:r>
            <a:r>
              <a:rPr lang="en-US" alt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the next TSHL Session beginning Jul 1</a:t>
            </a:r>
            <a:r>
              <a:rPr lang="en-US" alt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of odd-numbered years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 dirty="0">
                <a:latin typeface="Arial" panose="020B0604020202020204" pitchFamily="34" charset="0"/>
              </a:rPr>
              <a:t>Interim Elections filings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</a:rPr>
              <a:t>for current TSHL Session </a:t>
            </a:r>
            <a:r>
              <a:rPr lang="en-US" sz="1800" dirty="0">
                <a:latin typeface="Arial" panose="020B0604020202020204" pitchFamily="34" charset="0"/>
              </a:rPr>
              <a:t>ends Dec 31</a:t>
            </a:r>
            <a:r>
              <a:rPr lang="en-US" sz="1800" baseline="30000" dirty="0">
                <a:latin typeface="Arial" panose="020B0604020202020204" pitchFamily="34" charset="0"/>
              </a:rPr>
              <a:t>st</a:t>
            </a:r>
            <a:r>
              <a:rPr lang="en-US" sz="1200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" name="Picture 1" descr="Logo, calendar&#10;&#10;Description automatically generated">
            <a:extLst>
              <a:ext uri="{FF2B5EF4-FFF2-40B4-BE49-F238E27FC236}">
                <a16:creationId xmlns:a16="http://schemas.microsoft.com/office/drawing/2014/main" id="{8B9879F3-FAD5-4B47-5DCC-3F7D3DC40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09" y="151524"/>
            <a:ext cx="1030839" cy="1030839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2D04771-CE43-5199-DC1A-C49EBC07FC54}"/>
              </a:ext>
            </a:extLst>
          </p:cNvPr>
          <p:cNvSpPr txBox="1">
            <a:spLocks/>
          </p:cNvSpPr>
          <p:nvPr/>
        </p:nvSpPr>
        <p:spPr>
          <a:xfrm>
            <a:off x="1451296" y="383039"/>
            <a:ext cx="10419126" cy="807713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6000">
                <a:solidFill>
                  <a:srgbClr val="FFC000"/>
                </a:solidFill>
                <a:latin typeface="Arial Black" panose="020B0A04020102020204" pitchFamily="34" charset="0"/>
              </a:rPr>
              <a:t>TSHL Election timeline</a:t>
            </a:r>
            <a:endParaRPr lang="en-US" altLang="en-US" sz="60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161075-0D70-70F0-50B9-2AADD3788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FCE98084-D882-E644-10D2-99E4189947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296" y="383039"/>
            <a:ext cx="10419126" cy="807713"/>
          </a:xfr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altLang="en-US" sz="6000" dirty="0">
                <a:solidFill>
                  <a:srgbClr val="FFC000"/>
                </a:solidFill>
                <a:latin typeface="Arial Black" panose="020B0A04020102020204" pitchFamily="34" charset="0"/>
              </a:rPr>
              <a:t>TSHL Election timeline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DB714385-5B5E-04C9-C63B-8C949250D8C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52338" y="1496444"/>
            <a:ext cx="11425805" cy="500368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ODD-NUMBERED YEARS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Candidate Filing begins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for the next TSHL Session (Jul 1</a:t>
            </a:r>
            <a:r>
              <a:rPr lang="en-US" alt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of odd-numbered years)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TSHL State Officer candidate filing begins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TEXAS LEGISLATURE CONVENES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2nd Tuesday in January of odd-numbered years for 140* days.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Advocacy Session</a:t>
            </a:r>
            <a:r>
              <a:rPr lang="en-US" alt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 the Capitol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week of April in odd-numbered years &amp; elect Officers for next session.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TSHL Election Day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(Last Friday of April of odd-numbered years)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SINE DIE – TEXAS LEGISLATURE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Sine Die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– Texas Silver-Haired Legislature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(30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day of June odd-numbered years)</a:t>
            </a:r>
          </a:p>
        </p:txBody>
      </p:sp>
      <p:pic>
        <p:nvPicPr>
          <p:cNvPr id="2" name="Picture 1" descr="Logo, calendar&#10;&#10;Description automatically generated">
            <a:extLst>
              <a:ext uri="{FF2B5EF4-FFF2-40B4-BE49-F238E27FC236}">
                <a16:creationId xmlns:a16="http://schemas.microsoft.com/office/drawing/2014/main" id="{E330871D-F9AC-3578-D04B-A5CB65D99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09" y="151524"/>
            <a:ext cx="1030839" cy="1030839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5227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 idx="4294967295"/>
          </p:nvPr>
        </p:nvSpPr>
        <p:spPr>
          <a:xfrm>
            <a:off x="1505343" y="137283"/>
            <a:ext cx="10015537" cy="1377950"/>
          </a:xfr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altLang="en-US" sz="4800" dirty="0">
                <a:solidFill>
                  <a:srgbClr val="FFC000"/>
                </a:solidFill>
                <a:latin typeface="Arial Black" panose="020B0A04020102020204" pitchFamily="34" charset="0"/>
              </a:rPr>
              <a:t>TSHL responsibilities</a:t>
            </a:r>
            <a:br>
              <a:rPr lang="en-US" altLang="en-US" sz="4800" dirty="0">
                <a:solidFill>
                  <a:srgbClr val="FFC000"/>
                </a:solidFill>
                <a:latin typeface="Arial Black" panose="020B0A04020102020204" pitchFamily="34" charset="0"/>
              </a:rPr>
            </a:br>
            <a:r>
              <a:rPr lang="en-US" altLang="en-US" sz="4800" dirty="0">
                <a:solidFill>
                  <a:srgbClr val="FFC000"/>
                </a:solidFill>
                <a:latin typeface="Arial Black" panose="020B0A04020102020204" pitchFamily="34" charset="0"/>
              </a:rPr>
              <a:t>for elections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type="subTitle" idx="4294967295"/>
          </p:nvPr>
        </p:nvSpPr>
        <p:spPr>
          <a:xfrm>
            <a:off x="318782" y="1466681"/>
            <a:ext cx="11554131" cy="500583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 each of you and your predecessors for the successful advocacy partnership, candidate recruitment, and election work you have done over the past 40 years!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Elections &amp; Credentials Chair will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Form “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Notice to File for Candidacy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” to AAA Directors for posting and distributing.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Handle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all SLD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and incumbent, candidate communications, filings, election cancellations, certifications, processes, and procedures.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Communicate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to the AAA Director(s) any new legislator(s) elected in a General or Interim SLD election(s).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Director and the AESC in conducting balloted elections if and when needed.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Notify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the AAA Director(s) of any:</a:t>
            </a:r>
          </a:p>
          <a:p>
            <a:pPr marL="5715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Transfers from one SLD to another</a:t>
            </a:r>
          </a:p>
          <a:p>
            <a:pPr marL="5715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Reallocation of vacant seat(s) from a lending SLD to a borrowing SLD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Logo, calendar&#10;&#10;Description automatically generated">
            <a:extLst>
              <a:ext uri="{FF2B5EF4-FFF2-40B4-BE49-F238E27FC236}">
                <a16:creationId xmlns:a16="http://schemas.microsoft.com/office/drawing/2014/main" id="{9DE45844-257C-C6E1-4816-508A5846C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09" y="151524"/>
            <a:ext cx="1030839" cy="1030839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1443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BB626D-9E21-AD35-4D35-117785642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7B63961B-0672-3734-8D42-9F95347B35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5343" y="323399"/>
            <a:ext cx="10015537" cy="1377950"/>
          </a:xfr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altLang="en-US" sz="6000" dirty="0" err="1">
                <a:solidFill>
                  <a:schemeClr val="tx1"/>
                </a:solidFill>
                <a:latin typeface="Arial Black" panose="020B0A04020102020204" pitchFamily="34" charset="0"/>
              </a:rPr>
              <a:t>aaa</a:t>
            </a:r>
            <a:r>
              <a:rPr lang="en-US" altLang="en-US" sz="6000" dirty="0">
                <a:solidFill>
                  <a:schemeClr val="tx1"/>
                </a:solidFill>
                <a:latin typeface="Arial Black" panose="020B0A04020102020204" pitchFamily="34" charset="0"/>
              </a:rPr>
              <a:t> responsibilities</a:t>
            </a:r>
            <a:br>
              <a:rPr lang="en-US" altLang="en-US" sz="60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altLang="en-US" sz="6000" dirty="0">
                <a:solidFill>
                  <a:schemeClr val="tx1"/>
                </a:solidFill>
                <a:latin typeface="Arial Black" panose="020B0A04020102020204" pitchFamily="34" charset="0"/>
              </a:rPr>
              <a:t>for elections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1F1A41AE-FAB6-F291-8913-178DA91CF37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18782" y="1963738"/>
            <a:ext cx="11554131" cy="47434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Posting and distributing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Form “Notice to File for Candidacy” to your COGs, Senior Centers, websites, etc.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Recruit candidates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represent your regions. Your recommendations are highly valued.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Host and support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TSHL-AAA Town Hall meeting(s) in your region.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Arrange meetings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with you, your staff, and TSHL Legislator during the 2</a:t>
            </a: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half of odd-numbered years to share and discuss issues that need advocacy or follow-up from the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TxLeg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Session.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Conduct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balloted elections if and when needed with the support of the AESC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Logo, calendar&#10;&#10;Description automatically generated">
            <a:extLst>
              <a:ext uri="{FF2B5EF4-FFF2-40B4-BE49-F238E27FC236}">
                <a16:creationId xmlns:a16="http://schemas.microsoft.com/office/drawing/2014/main" id="{FD3DED09-BE66-751F-D02D-462946466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09" y="151524"/>
            <a:ext cx="1030839" cy="1030839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4878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03724A0-F72A-4059-A8CF-DBA06D5DD2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35185" y="151524"/>
            <a:ext cx="10058400" cy="1443038"/>
          </a:xfr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rgbClr val="FFC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tshl?</a:t>
            </a:r>
            <a:endParaRPr lang="en-US" sz="7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AD53E-EEB2-4914-A7D0-CB793A22063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3006" y="1594562"/>
            <a:ext cx="11389744" cy="5096751"/>
          </a:xfrm>
        </p:spPr>
        <p:txBody>
          <a:bodyPr>
            <a:normAutofit/>
          </a:bodyPr>
          <a:lstStyle/>
          <a:p>
            <a:pPr marL="0" marR="3000" indent="0">
              <a:buNone/>
            </a:pP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1985, the Texas Legislature </a:t>
            </a:r>
            <a:r>
              <a:rPr lang="en-US" sz="26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authorized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en-US" sz="26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embedded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Texas Silver-Haired Legislature </a:t>
            </a:r>
            <a:r>
              <a:rPr lang="en-US" sz="26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into the Texas legislative process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by passing Senate Concurrent Resolution No. 37 (S.C.R. No. 37) which stated that:</a:t>
            </a:r>
            <a:endParaRPr lang="en-US" sz="26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3000"/>
            <a:r>
              <a:rPr lang="en-US" sz="2800" i="0" u="none" strike="noStrike" baseline="0" dirty="0">
                <a:latin typeface="Arial" panose="020B0604020202020204" pitchFamily="34" charset="0"/>
              </a:rPr>
              <a:t>Texans, aged </a:t>
            </a:r>
            <a:r>
              <a:rPr lang="en-US" sz="2800" dirty="0">
                <a:latin typeface="Arial" panose="020B0604020202020204" pitchFamily="34" charset="0"/>
              </a:rPr>
              <a:t>60 and older, were the fastest growing segment of the population </a:t>
            </a:r>
            <a:r>
              <a:rPr lang="en-US" sz="2800" i="0" u="none" strike="noStrike" baseline="0" dirty="0">
                <a:latin typeface="Arial" panose="020B0604020202020204" pitchFamily="34" charset="0"/>
              </a:rPr>
              <a:t>increasing 32% between 1970 and 1980;</a:t>
            </a:r>
          </a:p>
          <a:p>
            <a:pPr marR="720"/>
            <a:r>
              <a:rPr lang="en-US" sz="2800" i="0" u="none" strike="noStrike" baseline="0" dirty="0">
                <a:latin typeface="Arial" panose="020B0604020202020204" pitchFamily="34" charset="0"/>
              </a:rPr>
              <a:t>Many older Texans wanted a better understanding of the legislative </a:t>
            </a:r>
            <a:r>
              <a:rPr lang="en-US" sz="2800" dirty="0">
                <a:latin typeface="Arial" panose="020B0604020202020204" pitchFamily="34" charset="0"/>
              </a:rPr>
              <a:t>process and </a:t>
            </a:r>
            <a:r>
              <a:rPr lang="en-US" sz="2800" u="sng" dirty="0">
                <a:latin typeface="Arial" panose="020B0604020202020204" pitchFamily="34" charset="0"/>
              </a:rPr>
              <a:t>state policy development </a:t>
            </a:r>
            <a:r>
              <a:rPr lang="en-US" sz="2800" i="0" u="sng" strike="noStrike" baseline="0" dirty="0">
                <a:latin typeface="Arial" panose="020B0604020202020204" pitchFamily="34" charset="0"/>
              </a:rPr>
              <a:t>through participation</a:t>
            </a:r>
            <a:r>
              <a:rPr lang="en-US" sz="2800" i="0" u="none" strike="noStrike" baseline="0" dirty="0">
                <a:latin typeface="Arial" panose="020B0604020202020204" pitchFamily="34" charset="0"/>
              </a:rPr>
              <a:t>.</a:t>
            </a:r>
          </a:p>
          <a:p>
            <a:r>
              <a:rPr lang="en-US" sz="2800" i="0" u="none" strike="noStrike" baseline="0" dirty="0">
                <a:latin typeface="Arial" panose="020B0604020202020204" pitchFamily="34" charset="0"/>
              </a:rPr>
              <a:t>Recognized that </a:t>
            </a:r>
            <a:r>
              <a:rPr lang="en-US" sz="2800" i="0" strike="noStrike" baseline="0" dirty="0">
                <a:latin typeface="Arial" panose="020B0604020202020204" pitchFamily="34" charset="0"/>
              </a:rPr>
              <a:t>problem solving is best achieved</a:t>
            </a:r>
            <a:r>
              <a:rPr lang="en-US" sz="2800" i="0" u="none" strike="noStrike" baseline="0" dirty="0">
                <a:latin typeface="Arial" panose="020B0604020202020204" pitchFamily="34" charset="0"/>
              </a:rPr>
              <a:t> by </a:t>
            </a:r>
            <a:r>
              <a:rPr lang="en-US" sz="2800" i="0" u="sng" strike="noStrike" baseline="0" dirty="0">
                <a:latin typeface="Arial" panose="020B0604020202020204" pitchFamily="34" charset="0"/>
              </a:rPr>
              <a:t>involving</a:t>
            </a:r>
            <a:r>
              <a:rPr lang="en-US" sz="2800" i="0" u="none" strike="noStrike" baseline="0" dirty="0">
                <a:latin typeface="Arial" panose="020B0604020202020204" pitchFamily="34" charset="0"/>
              </a:rPr>
              <a:t> </a:t>
            </a:r>
            <a:r>
              <a:rPr lang="en-US" sz="2800" i="0" u="sng" strike="noStrike" baseline="0" dirty="0">
                <a:latin typeface="Arial" panose="020B0604020202020204" pitchFamily="34" charset="0"/>
              </a:rPr>
              <a:t>those most closely related</a:t>
            </a:r>
            <a:r>
              <a:rPr lang="en-US" sz="2800" i="0" strike="noStrike" baseline="0" dirty="0">
                <a:latin typeface="Arial" panose="020B0604020202020204" pitchFamily="34" charset="0"/>
              </a:rPr>
              <a:t> to the problems.</a:t>
            </a:r>
          </a:p>
          <a:p>
            <a:pPr algn="ctr"/>
            <a:endParaRPr lang="en-US" sz="2800" b="1" dirty="0">
              <a:latin typeface="Arial" panose="020B0604020202020204" pitchFamily="34" charset="0"/>
            </a:endParaRPr>
          </a:p>
        </p:txBody>
      </p:sp>
      <p:pic>
        <p:nvPicPr>
          <p:cNvPr id="2" name="Picture 1" descr="Logo, calendar&#10;&#10;Description automatically generated">
            <a:extLst>
              <a:ext uri="{FF2B5EF4-FFF2-40B4-BE49-F238E27FC236}">
                <a16:creationId xmlns:a16="http://schemas.microsoft.com/office/drawing/2014/main" id="{8F8321A5-3CD9-98F1-C3E5-AF72C2F14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09" y="151524"/>
            <a:ext cx="1030839" cy="1030839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1230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in a room">
            <a:extLst>
              <a:ext uri="{FF2B5EF4-FFF2-40B4-BE49-F238E27FC236}">
                <a16:creationId xmlns:a16="http://schemas.microsoft.com/office/drawing/2014/main" id="{9851373C-C588-7562-FE20-E91F03704E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4950"/>
            <a:ext cx="12192000" cy="42686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3B9108-F271-3A32-196F-1A218C43587C}"/>
              </a:ext>
            </a:extLst>
          </p:cNvPr>
          <p:cNvSpPr txBox="1"/>
          <p:nvPr/>
        </p:nvSpPr>
        <p:spPr>
          <a:xfrm>
            <a:off x="0" y="358584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Thank You Directors for Your 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Partnership in Advocacy! </a:t>
            </a:r>
          </a:p>
        </p:txBody>
      </p:sp>
    </p:spTree>
    <p:extLst>
      <p:ext uri="{BB962C8B-B14F-4D97-AF65-F5344CB8AC3E}">
        <p14:creationId xmlns:p14="http://schemas.microsoft.com/office/powerpoint/2010/main" val="249616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older people hugging&#10;&#10;Description automatically generated">
            <a:extLst>
              <a:ext uri="{FF2B5EF4-FFF2-40B4-BE49-F238E27FC236}">
                <a16:creationId xmlns:a16="http://schemas.microsoft.com/office/drawing/2014/main" id="{63D713FB-E98F-7A1C-16DA-F2B53FA680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05255"/>
            <a:ext cx="12192000" cy="52527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DDEAEE-5576-4B12-854E-0118E2168EE7}"/>
              </a:ext>
            </a:extLst>
          </p:cNvPr>
          <p:cNvSpPr txBox="1"/>
          <p:nvPr/>
        </p:nvSpPr>
        <p:spPr>
          <a:xfrm>
            <a:off x="0" y="1602815"/>
            <a:ext cx="12191999" cy="3046988"/>
          </a:xfrm>
          <a:prstGeom prst="rect">
            <a:avLst/>
          </a:prstGeom>
          <a:noFill/>
          <a:effectLst>
            <a:outerShdw blurRad="50800" dist="50800" dir="5400000" algn="t" rotWithShape="0">
              <a:srgbClr val="0000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ln w="9525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glow rad="127000">
                    <a:srgbClr val="000000">
                      <a:alpha val="69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“Advocating for </a:t>
            </a:r>
          </a:p>
          <a:p>
            <a:pPr algn="ctr"/>
            <a:r>
              <a:rPr lang="en-US" altLang="en-US" sz="7200" b="1" dirty="0">
                <a:ln w="9525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glow rad="127000">
                    <a:srgbClr val="000000">
                      <a:alpha val="69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Older Texans”</a:t>
            </a:r>
          </a:p>
          <a:p>
            <a:pPr algn="ctr"/>
            <a:r>
              <a:rPr lang="en-US" altLang="en-US" sz="4800" b="1" dirty="0">
                <a:effectLst>
                  <a:glow rad="127000">
                    <a:srgbClr val="000000">
                      <a:alpha val="69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Since 1985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7CD8D-1033-01D7-40C3-91AC8E6E4FA8}"/>
              </a:ext>
            </a:extLst>
          </p:cNvPr>
          <p:cNvSpPr txBox="1"/>
          <p:nvPr/>
        </p:nvSpPr>
        <p:spPr>
          <a:xfrm>
            <a:off x="1793631" y="281349"/>
            <a:ext cx="8743740" cy="1446550"/>
          </a:xfrm>
          <a:prstGeom prst="rect">
            <a:avLst/>
          </a:prstGeom>
          <a:noFill/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TEXAS SILVER-HAIRED LEGISLATURE</a:t>
            </a:r>
            <a:endParaRPr lang="en-US" altLang="en-US" sz="4400" dirty="0">
              <a:ln w="19050"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Logo, calendar&#10;&#10;Description automatically generated">
            <a:extLst>
              <a:ext uri="{FF2B5EF4-FFF2-40B4-BE49-F238E27FC236}">
                <a16:creationId xmlns:a16="http://schemas.microsoft.com/office/drawing/2014/main" id="{222DAEA5-60C1-6CA8-411C-83EBD8140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09" y="151524"/>
            <a:ext cx="1030839" cy="1030839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92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7003645C-9840-4AA1-8DC9-28CEBB0CEB0D}" type="slidenum">
              <a:rPr lang="en-US">
                <a:solidFill>
                  <a:schemeClr val="bg2"/>
                </a:solidFill>
              </a:rPr>
              <a:pPr defTabSz="914400">
                <a:spcAft>
                  <a:spcPts val="600"/>
                </a:spcAft>
                <a:defRPr/>
              </a:pPr>
              <a:t>22</a:t>
            </a:fld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0354B57D-A1C3-733A-5D71-98A74BF6B0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1121">
            <a:off x="5916351" y="280476"/>
            <a:ext cx="5968657" cy="665735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72857" y="1367553"/>
            <a:ext cx="11663295" cy="3519693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1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Thank You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For your time!</a:t>
            </a:r>
            <a:endParaRPr lang="en-US" sz="12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 descr="Logo, calendar&#10;&#10;Description automatically generated">
            <a:extLst>
              <a:ext uri="{FF2B5EF4-FFF2-40B4-BE49-F238E27FC236}">
                <a16:creationId xmlns:a16="http://schemas.microsoft.com/office/drawing/2014/main" id="{AE3412FC-79EE-3CC2-9E4A-92BAE1693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09" y="151524"/>
            <a:ext cx="1030839" cy="1030839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4FC9FC-0A19-9E06-A060-45CE7E82EE3B}"/>
              </a:ext>
            </a:extLst>
          </p:cNvPr>
          <p:cNvSpPr txBox="1"/>
          <p:nvPr/>
        </p:nvSpPr>
        <p:spPr>
          <a:xfrm>
            <a:off x="272860" y="4887246"/>
            <a:ext cx="11663295" cy="1462733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12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QUESTIONS?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arcode diagram with numbers and a number of baby's&#10;&#10;Description automatically generated with medium confidence">
            <a:extLst>
              <a:ext uri="{FF2B5EF4-FFF2-40B4-BE49-F238E27FC236}">
                <a16:creationId xmlns:a16="http://schemas.microsoft.com/office/drawing/2014/main" id="{02F51721-D8CE-5E2D-CF24-B948AE29FA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7" t="983" r="-433" b="-433"/>
          <a:stretch/>
        </p:blipFill>
        <p:spPr>
          <a:xfrm>
            <a:off x="50450" y="302697"/>
            <a:ext cx="12141550" cy="6314979"/>
          </a:xfrm>
          <a:prstGeom prst="rect">
            <a:avLst/>
          </a:prstGeom>
        </p:spPr>
      </p:pic>
      <p:pic>
        <p:nvPicPr>
          <p:cNvPr id="7" name="Picture 6" descr="Logo, calendar&#10;&#10;Description automatically generated">
            <a:extLst>
              <a:ext uri="{FF2B5EF4-FFF2-40B4-BE49-F238E27FC236}">
                <a16:creationId xmlns:a16="http://schemas.microsoft.com/office/drawing/2014/main" id="{ED244020-3AFC-46C6-9A59-365D1AF69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9197" y="1763915"/>
            <a:ext cx="1293387" cy="1293387"/>
          </a:xfrm>
          <a:prstGeom prst="rect">
            <a:avLst/>
          </a:prstGeom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E0D381A-DE20-D6AB-FD9F-0C60134FF8B7}"/>
              </a:ext>
            </a:extLst>
          </p:cNvPr>
          <p:cNvCxnSpPr>
            <a:cxnSpLocks/>
          </p:cNvCxnSpPr>
          <p:nvPr/>
        </p:nvCxnSpPr>
        <p:spPr>
          <a:xfrm>
            <a:off x="1041767" y="1673004"/>
            <a:ext cx="613082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44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alendar&#10;&#10;Description automatically generated">
            <a:extLst>
              <a:ext uri="{FF2B5EF4-FFF2-40B4-BE49-F238E27FC236}">
                <a16:creationId xmlns:a16="http://schemas.microsoft.com/office/drawing/2014/main" id="{5180D85E-30BC-4196-8C82-689D6864B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09" y="151524"/>
            <a:ext cx="1030839" cy="1030839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03724A0-F72A-4059-A8CF-DBA06D5DD2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3575" y="184687"/>
            <a:ext cx="9412448" cy="1387475"/>
          </a:xfr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7200" b="1" cap="none" spc="50" dirty="0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 A TSHL?</a:t>
            </a:r>
            <a:endParaRPr lang="en-US" sz="7200" b="1" cap="none" spc="50" dirty="0">
              <a:ln w="0"/>
              <a:solidFill>
                <a:schemeClr val="accen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6B841-4FDD-4487-A4DE-7CDC95AEBF5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6503" y="1444770"/>
            <a:ext cx="11727809" cy="2531611"/>
          </a:xfrm>
          <a:solidFill>
            <a:srgbClr val="000000">
              <a:alpha val="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sz="44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“We authorized the Silver-Haired Legislature because they (</a:t>
            </a:r>
            <a:r>
              <a:rPr lang="en-US" sz="40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Aging</a:t>
            </a:r>
            <a:r>
              <a:rPr lang="en-US" sz="44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Texans) didn’t have a voice in the Legislature…”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D1E939A-F7F1-5691-4C5D-C89DBDDE76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4481591"/>
              </p:ext>
            </p:extLst>
          </p:nvPr>
        </p:nvGraphicFramePr>
        <p:xfrm>
          <a:off x="167780" y="4178211"/>
          <a:ext cx="2316163" cy="286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315667" imgH="2861803" progId="CorelDraw.Graphic.25">
                  <p:embed/>
                </p:oleObj>
              </mc:Choice>
              <mc:Fallback>
                <p:oleObj name="CorelDRAW" r:id="rId4" imgW="2315667" imgH="2861803" progId="CorelDraw.Graphic.2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7780" y="4178211"/>
                        <a:ext cx="2316163" cy="286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59254CD-04C0-6242-49D8-80A6EDCD9307}"/>
              </a:ext>
            </a:extLst>
          </p:cNvPr>
          <p:cNvSpPr txBox="1"/>
          <p:nvPr/>
        </p:nvSpPr>
        <p:spPr>
          <a:xfrm>
            <a:off x="3599679" y="5618643"/>
            <a:ext cx="650715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Speaker Gibson D. “Gib” Lewis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Former Speaker of the Texas House of Representatives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1983-1993, 68th-72nd Legislative Sessions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CB7D1C-6351-69C1-EE1A-11F31A6ACAA3}"/>
              </a:ext>
            </a:extLst>
          </p:cNvPr>
          <p:cNvSpPr txBox="1"/>
          <p:nvPr/>
        </p:nvSpPr>
        <p:spPr>
          <a:xfrm>
            <a:off x="2483943" y="4048983"/>
            <a:ext cx="92522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sz="3200" b="1" spc="50" dirty="0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“TSHL is unique in the Legislature, I don’t know of anything else like TSHL, there may be, but I’m not aware of it…”</a:t>
            </a:r>
          </a:p>
        </p:txBody>
      </p:sp>
    </p:spTree>
    <p:extLst>
      <p:ext uri="{BB962C8B-B14F-4D97-AF65-F5344CB8AC3E}">
        <p14:creationId xmlns:p14="http://schemas.microsoft.com/office/powerpoint/2010/main" val="347873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courtroom&#10;&#10;Description automatically generated">
            <a:extLst>
              <a:ext uri="{FF2B5EF4-FFF2-40B4-BE49-F238E27FC236}">
                <a16:creationId xmlns:a16="http://schemas.microsoft.com/office/drawing/2014/main" id="{316F54E1-B8FB-C1ED-BC41-E3FDD015C7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17" y="0"/>
            <a:ext cx="12198017" cy="685532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E4D739-65C1-4B61-8530-000D8761F58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3757" y="1979186"/>
            <a:ext cx="12192000" cy="4824595"/>
          </a:xfrm>
          <a:noFill/>
          <a:effectLst/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4800" b="1" spc="50" dirty="0">
                <a:ln w="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228600">
                    <a:schemeClr val="bg1">
                      <a:alpha val="2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Since 1985, more than 750 Texans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4800" b="1" spc="50" dirty="0">
                <a:ln w="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228600">
                    <a:schemeClr val="bg1">
                      <a:alpha val="2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Aged 60 and over have served as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4800" b="1" spc="50" dirty="0">
                <a:ln w="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228600">
                    <a:schemeClr val="bg1">
                      <a:alpha val="2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Texas Silver-Haired Legislators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4800" b="1" spc="50" dirty="0">
                <a:ln w="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228600">
                    <a:schemeClr val="bg1">
                      <a:alpha val="2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advocating for over 900 issues and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4800" b="1" spc="50" dirty="0">
                <a:ln w="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228600">
                    <a:schemeClr val="bg1">
                      <a:alpha val="2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influencing over 275 bills of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4800" b="1" spc="50" dirty="0">
                <a:ln w="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228600">
                    <a:schemeClr val="bg1">
                      <a:alpha val="2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concern to aging Texans</a:t>
            </a:r>
          </a:p>
        </p:txBody>
      </p:sp>
      <p:pic>
        <p:nvPicPr>
          <p:cNvPr id="2" name="Picture 1" descr="Logo, calendar&#10;&#10;Description automatically generated">
            <a:extLst>
              <a:ext uri="{FF2B5EF4-FFF2-40B4-BE49-F238E27FC236}">
                <a16:creationId xmlns:a16="http://schemas.microsoft.com/office/drawing/2014/main" id="{4789F3E7-E31B-5317-7A6D-DDDA9A8F0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09" y="151524"/>
            <a:ext cx="1030839" cy="1030839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826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03724A0-F72A-4059-A8CF-DBA06D5DD2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64721" y="172876"/>
            <a:ext cx="10020475" cy="1517650"/>
          </a:xfr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S.C.R. No. 37 Mandate</a:t>
            </a:r>
            <a:endParaRPr lang="en-US" sz="60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6B841-4FDD-4487-A4DE-7CDC95AEBF5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0393" y="1628236"/>
            <a:ext cx="11618752" cy="4579937"/>
          </a:xfrm>
        </p:spPr>
        <p:txBody>
          <a:bodyPr>
            <a:normAutofit fontScale="92500" lnSpcReduction="10000"/>
          </a:bodyPr>
          <a:lstStyle/>
          <a:p>
            <a:pPr marL="0" marR="840" indent="0">
              <a:buNone/>
            </a:pPr>
            <a:r>
              <a:rPr lang="en-US" sz="2800" b="1" i="0" u="none" strike="noStrike" baseline="0" dirty="0">
                <a:latin typeface="Arial" panose="020B0604020202020204" pitchFamily="34" charset="0"/>
              </a:rPr>
              <a:t>A Silver-Haired Legislature is:</a:t>
            </a:r>
          </a:p>
          <a:p>
            <a:pPr marR="840"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i="0" u="none" strike="noStrike" baseline="0" dirty="0">
                <a:latin typeface="Arial" panose="020B0604020202020204" pitchFamily="34" charset="0"/>
              </a:rPr>
              <a:t>A </a:t>
            </a:r>
            <a:r>
              <a:rPr lang="en-US" sz="2600" i="0" u="sng" strike="noStrike" baseline="0" dirty="0">
                <a:latin typeface="Arial" panose="020B0604020202020204" pitchFamily="34" charset="0"/>
              </a:rPr>
              <a:t>non-partisan model legislative</a:t>
            </a:r>
            <a:r>
              <a:rPr lang="en-US" sz="2600" i="0" strike="noStrike" baseline="0" dirty="0">
                <a:latin typeface="Arial" panose="020B0604020202020204" pitchFamily="34" charset="0"/>
              </a:rPr>
              <a:t> session.</a:t>
            </a:r>
          </a:p>
          <a:p>
            <a:pPr marR="840"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i="0" u="sng" strike="noStrike" baseline="0" dirty="0">
                <a:latin typeface="Arial" panose="020B0604020202020204" pitchFamily="34" charset="0"/>
              </a:rPr>
              <a:t>Elected by their peers</a:t>
            </a:r>
            <a:r>
              <a:rPr lang="en-US" sz="2600" i="0" strike="noStrike" baseline="0" dirty="0">
                <a:latin typeface="Arial" panose="020B0604020202020204" pitchFamily="34" charset="0"/>
              </a:rPr>
              <a:t> (</a:t>
            </a:r>
            <a:r>
              <a:rPr lang="en-US" sz="2600" dirty="0">
                <a:latin typeface="Arial" panose="020B0604020202020204" pitchFamily="34" charset="0"/>
              </a:rPr>
              <a:t>aged 60+) </a:t>
            </a:r>
            <a:r>
              <a:rPr lang="en-US" sz="2600" i="0" strike="noStrike" baseline="0" dirty="0">
                <a:latin typeface="Arial" panose="020B0604020202020204" pitchFamily="34" charset="0"/>
              </a:rPr>
              <a:t>for</a:t>
            </a:r>
            <a:r>
              <a:rPr lang="en-US" sz="2600" i="0" strike="noStrike" dirty="0">
                <a:latin typeface="Arial" panose="020B0604020202020204" pitchFamily="34" charset="0"/>
              </a:rPr>
              <a:t> two-year terms.</a:t>
            </a:r>
            <a:endParaRPr lang="en-US" sz="2600" i="0" u="sng" strike="noStrike" baseline="0" dirty="0">
              <a:latin typeface="Arial" panose="020B0604020202020204" pitchFamily="34" charset="0"/>
            </a:endParaRPr>
          </a:p>
          <a:p>
            <a:pPr marR="840"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i="0" u="none" strike="noStrike" baseline="0" dirty="0">
                <a:latin typeface="Arial" panose="020B0604020202020204" pitchFamily="34" charset="0"/>
              </a:rPr>
              <a:t>To </a:t>
            </a:r>
            <a:r>
              <a:rPr lang="en-US" sz="2600" i="0" u="sng" strike="noStrike" baseline="0" dirty="0">
                <a:latin typeface="Arial" panose="020B0604020202020204" pitchFamily="34" charset="0"/>
              </a:rPr>
              <a:t>initiate</a:t>
            </a:r>
            <a:r>
              <a:rPr lang="en-US" sz="2600" i="0" strike="noStrike" baseline="0" dirty="0">
                <a:latin typeface="Arial" panose="020B0604020202020204" pitchFamily="34" charset="0"/>
              </a:rPr>
              <a:t> and </a:t>
            </a:r>
            <a:r>
              <a:rPr lang="en-US" sz="2600" i="0" u="sng" strike="noStrike" baseline="0" dirty="0">
                <a:latin typeface="Arial" panose="020B0604020202020204" pitchFamily="34" charset="0"/>
              </a:rPr>
              <a:t>debate</a:t>
            </a:r>
            <a:r>
              <a:rPr lang="en-US" sz="2600" i="0" strike="noStrike" baseline="0" dirty="0">
                <a:latin typeface="Arial" panose="020B0604020202020204" pitchFamily="34" charset="0"/>
              </a:rPr>
              <a:t> policy alternatives that deal with the problems affecting them (aging Texans).</a:t>
            </a:r>
          </a:p>
          <a:p>
            <a:pPr marR="490"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i="0" strike="noStrike" baseline="0" dirty="0">
                <a:latin typeface="Arial" panose="020B0604020202020204" pitchFamily="34" charset="0"/>
              </a:rPr>
              <a:t>Effectively used</a:t>
            </a:r>
            <a:r>
              <a:rPr lang="en-US" sz="2600" i="0" u="none" strike="noStrike" baseline="0" dirty="0">
                <a:latin typeface="Arial" panose="020B0604020202020204" pitchFamily="34" charset="0"/>
              </a:rPr>
              <a:t> to </a:t>
            </a:r>
            <a:r>
              <a:rPr lang="en-US" sz="2600" i="0" strike="noStrike" baseline="0" dirty="0">
                <a:latin typeface="Arial" panose="020B0604020202020204" pitchFamily="34" charset="0"/>
              </a:rPr>
              <a:t>inform aging persons about the legislative process.</a:t>
            </a:r>
          </a:p>
          <a:p>
            <a:pPr marR="490"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i="0" u="sng" strike="noStrike" baseline="0" dirty="0">
                <a:latin typeface="Arial" panose="020B0604020202020204" pitchFamily="34" charset="0"/>
              </a:rPr>
              <a:t>A forum</a:t>
            </a:r>
            <a:r>
              <a:rPr lang="en-US" sz="2600" i="0" u="none" strike="noStrike" baseline="0" dirty="0">
                <a:latin typeface="Arial" panose="020B0604020202020204" pitchFamily="34" charset="0"/>
              </a:rPr>
              <a:t> to </a:t>
            </a:r>
            <a:r>
              <a:rPr lang="en-US" sz="2600" i="0" u="sng" strike="noStrike" baseline="0" dirty="0">
                <a:latin typeface="Arial" panose="020B0604020202020204" pitchFamily="34" charset="0"/>
              </a:rPr>
              <a:t>discuss policy issues</a:t>
            </a:r>
            <a:r>
              <a:rPr lang="en-US" sz="2600" i="0" strike="noStrike" baseline="0" dirty="0">
                <a:latin typeface="Arial" panose="020B0604020202020204" pitchFamily="34" charset="0"/>
              </a:rPr>
              <a:t> on aging</a:t>
            </a:r>
            <a:r>
              <a:rPr lang="en-US" sz="2600" i="0" u="none" strike="noStrike" baseline="0" dirty="0">
                <a:latin typeface="Arial" panose="020B0604020202020204" pitchFamily="34" charset="0"/>
              </a:rPr>
              <a:t> and </a:t>
            </a:r>
            <a:r>
              <a:rPr lang="en-US" sz="2600" i="0" u="sng" strike="noStrike" baseline="0" dirty="0">
                <a:latin typeface="Arial" panose="020B0604020202020204" pitchFamily="34" charset="0"/>
              </a:rPr>
              <a:t>recommend solutions</a:t>
            </a:r>
            <a:r>
              <a:rPr lang="en-US" sz="2600" i="0" u="none" strike="noStrike" baseline="0" dirty="0">
                <a:latin typeface="Arial" panose="020B0604020202020204" pitchFamily="34" charset="0"/>
              </a:rPr>
              <a:t> to those problems.</a:t>
            </a:r>
            <a:endParaRPr lang="en-US" dirty="0"/>
          </a:p>
        </p:txBody>
      </p:sp>
      <p:pic>
        <p:nvPicPr>
          <p:cNvPr id="2" name="Picture 1" descr="Logo, calendar&#10;&#10;Description automatically generated">
            <a:extLst>
              <a:ext uri="{FF2B5EF4-FFF2-40B4-BE49-F238E27FC236}">
                <a16:creationId xmlns:a16="http://schemas.microsoft.com/office/drawing/2014/main" id="{12E74C92-154E-4D3E-23D0-A857589FC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09" y="151524"/>
            <a:ext cx="1030839" cy="1030839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9670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D703F-8B43-46FB-8FD2-88F37052DCD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2763" y="1611006"/>
            <a:ext cx="11526473" cy="4410075"/>
          </a:xfrm>
          <a:effectLst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i="0" strike="noStrike" baseline="0" dirty="0">
                <a:latin typeface="Arial" panose="020B0604020202020204" pitchFamily="34" charset="0"/>
              </a:rPr>
              <a:t>That the Texas Legislature support the development of a biennial Silver-Haired Legislature in Texas.</a:t>
            </a:r>
          </a:p>
          <a:p>
            <a:pPr marL="0" indent="0">
              <a:buNone/>
            </a:pPr>
            <a:endParaRPr lang="en-US" sz="1200" i="0" strike="noStrike" baseline="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000" i="0" u="none" strike="noStrike" baseline="0" dirty="0">
                <a:effectLst/>
                <a:latin typeface="Arial" panose="020B0604020202020204" pitchFamily="34" charset="0"/>
              </a:rPr>
              <a:t>That the </a:t>
            </a:r>
            <a:r>
              <a:rPr lang="en-US" sz="3000" i="0" strike="noStrike" baseline="0" dirty="0">
                <a:effectLst/>
                <a:latin typeface="Arial" panose="020B0604020202020204" pitchFamily="34" charset="0"/>
              </a:rPr>
              <a:t>Texas Legislature allow its chamber and meeting rooms, and other assistance</a:t>
            </a:r>
            <a:r>
              <a:rPr lang="en-US" sz="3000" i="0" strike="noStrike" baseline="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3000" i="0" strike="noStrike" baseline="0" dirty="0">
                <a:effectLst/>
                <a:latin typeface="Arial" panose="020B0604020202020204" pitchFamily="34" charset="0"/>
              </a:rPr>
              <a:t>to be used by the Silver</a:t>
            </a:r>
            <a:r>
              <a:rPr lang="en-US" sz="3000" dirty="0">
                <a:latin typeface="Arial" panose="020B0604020202020204" pitchFamily="34" charset="0"/>
              </a:rPr>
              <a:t>-</a:t>
            </a:r>
            <a:r>
              <a:rPr lang="en-US" sz="3000" i="0" strike="noStrike" baseline="0" dirty="0">
                <a:effectLst/>
                <a:latin typeface="Arial" panose="020B0604020202020204" pitchFamily="34" charset="0"/>
              </a:rPr>
              <a:t>Haired Legislature</a:t>
            </a:r>
            <a:r>
              <a:rPr lang="en-US" sz="3000" i="0" u="none" strike="noStrike" baseline="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3000" i="0" u="none" strike="noStrike" baseline="0" dirty="0">
                <a:latin typeface="Arial" panose="020B0604020202020204" pitchFamily="34" charset="0"/>
              </a:rPr>
              <a:t>at a time that does not interfere with any regular, called, or interim legislative activities of the Texas </a:t>
            </a:r>
            <a:r>
              <a:rPr lang="en-US" sz="3000" i="0" strike="noStrike" baseline="0" dirty="0">
                <a:latin typeface="Arial" panose="020B0604020202020204" pitchFamily="34" charset="0"/>
              </a:rPr>
              <a:t>Legislature</a:t>
            </a:r>
            <a:endParaRPr lang="en-US" sz="3000" i="0" u="none" strike="noStrike" baseline="0" dirty="0">
              <a:latin typeface="Arial" panose="020B0604020202020204" pitchFamily="34" charset="0"/>
            </a:endParaRPr>
          </a:p>
          <a:p>
            <a:endParaRPr lang="en-US" sz="3600" i="0" u="none" strike="noStrike" baseline="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03724A0-F72A-4059-A8CF-DBA06D5DD2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3096" y="151524"/>
            <a:ext cx="10062100" cy="1647825"/>
          </a:xfr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sz="6000" dirty="0" err="1">
                <a:solidFill>
                  <a:srgbClr val="FFC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s.c.r.</a:t>
            </a:r>
            <a:r>
              <a:rPr lang="en-US" sz="6000" dirty="0">
                <a:solidFill>
                  <a:srgbClr val="FFC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No. 37 Resolved</a:t>
            </a:r>
            <a:endParaRPr lang="en-US" sz="60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 descr="Logo, calendar&#10;&#10;Description automatically generated">
            <a:extLst>
              <a:ext uri="{FF2B5EF4-FFF2-40B4-BE49-F238E27FC236}">
                <a16:creationId xmlns:a16="http://schemas.microsoft.com/office/drawing/2014/main" id="{DF70C945-DC86-A909-E248-80904AACF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09" y="151524"/>
            <a:ext cx="1030839" cy="1030839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3293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D703F-8B43-46FB-8FD2-88F37052DCD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0727" y="2011364"/>
            <a:ext cx="11442583" cy="4481716"/>
          </a:xfrm>
        </p:spPr>
        <p:txBody>
          <a:bodyPr>
            <a:no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At the close of each Silver-Haired Legislative Session, recommendations formulated by the Silver-Haired Legislature must be submitted to the: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Governor of the State of Texas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Texas Legislature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(Lt. Governor, Speaker of the House, and Legislators)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Directors of the Area Agencies on Aging (AAA) regions</a:t>
            </a:r>
          </a:p>
        </p:txBody>
      </p:sp>
      <p:pic>
        <p:nvPicPr>
          <p:cNvPr id="2" name="Picture 1" descr="Logo, calendar&#10;&#10;Description automatically generated">
            <a:extLst>
              <a:ext uri="{FF2B5EF4-FFF2-40B4-BE49-F238E27FC236}">
                <a16:creationId xmlns:a16="http://schemas.microsoft.com/office/drawing/2014/main" id="{4EEC10F6-9842-55BD-0F31-8ADEFD3E9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09" y="151524"/>
            <a:ext cx="1030839" cy="1030839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7D74C4B0-09AE-E48C-7B4C-4FE11742ECF8}"/>
              </a:ext>
            </a:extLst>
          </p:cNvPr>
          <p:cNvSpPr txBox="1">
            <a:spLocks/>
          </p:cNvSpPr>
          <p:nvPr/>
        </p:nvSpPr>
        <p:spPr>
          <a:xfrm>
            <a:off x="1526796" y="192102"/>
            <a:ext cx="10058400" cy="1647825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FFC000"/>
                </a:solidFill>
                <a:latin typeface="Arial Black" panose="020B0A04020102020204" pitchFamily="34" charset="0"/>
              </a:rPr>
              <a:t>Tshl responsibilities under </a:t>
            </a:r>
            <a:r>
              <a:rPr lang="en-US" sz="6000" dirty="0" err="1">
                <a:solidFill>
                  <a:srgbClr val="FFC000"/>
                </a:solidFill>
                <a:latin typeface="Arial Black" panose="020B0A04020102020204" pitchFamily="34" charset="0"/>
              </a:rPr>
              <a:t>s.c.r.</a:t>
            </a:r>
            <a:r>
              <a:rPr lang="en-US" sz="6000" dirty="0">
                <a:solidFill>
                  <a:srgbClr val="FFC000"/>
                </a:solidFill>
                <a:latin typeface="Arial Black" panose="020B0A04020102020204" pitchFamily="34" charset="0"/>
              </a:rPr>
              <a:t> No. 37</a:t>
            </a:r>
          </a:p>
        </p:txBody>
      </p:sp>
    </p:spTree>
    <p:extLst>
      <p:ext uri="{BB962C8B-B14F-4D97-AF65-F5344CB8AC3E}">
        <p14:creationId xmlns:p14="http://schemas.microsoft.com/office/powerpoint/2010/main" val="442989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DB9CD2-096C-4597-54F6-2B41928AD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153D2-F8FC-0C72-FB17-FFA2B649472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0727" y="2011363"/>
            <a:ext cx="11442583" cy="4515272"/>
          </a:xfrm>
        </p:spPr>
        <p:txBody>
          <a:bodyPr>
            <a:noAutofit/>
          </a:bodyPr>
          <a:lstStyle/>
          <a:p>
            <a:r>
              <a:rPr lang="en-US" sz="3000" u="sng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sz="3000" u="sng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3000" u="sng" dirty="0">
                <a:latin typeface="Arial" panose="020B0604020202020204" pitchFamily="34" charset="0"/>
                <a:cs typeface="Arial" panose="020B0604020202020204" pitchFamily="34" charset="0"/>
              </a:rPr>
              <a:t> TSHL Biennial Session restructuring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Adopted a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TSHL Biennial Calendar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establishing fixed dates for the biennial sessions and the following interim sessions contained within:</a:t>
            </a:r>
          </a:p>
          <a:p>
            <a:pPr marL="742950" lvl="1" indent="-514350">
              <a:buFont typeface="+mj-lt"/>
              <a:buAutoNum type="arabicPeriod"/>
            </a:pPr>
            <a:r>
              <a:rPr lang="en-US" sz="28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Legislator Development Session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Capitol, Austin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(Combined Orientation &amp; Training Sessions)</a:t>
            </a:r>
          </a:p>
          <a:p>
            <a:pPr marL="742950" lvl="1" indent="-514350">
              <a:buFont typeface="+mj-lt"/>
              <a:buAutoNum type="arabicPeriod"/>
            </a:pPr>
            <a:r>
              <a:rPr lang="en-US" sz="28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Legislative Session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Capitol, Austin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(Legislators adopt resolutions for TSHL Legislative Report)</a:t>
            </a:r>
          </a:p>
          <a:p>
            <a:pPr marL="742950" lvl="1" indent="-514350">
              <a:buFont typeface="+mj-lt"/>
              <a:buAutoNum type="arabicPeriod"/>
            </a:pPr>
            <a:r>
              <a:rPr lang="en-US" sz="28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Advocacy Session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Capitol, Austin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(New session to provide hands-on education and experience to TSHL legislators by meeting with Texas Legislators and staff and attending and testifying in committee meetings during the Texas Legislative session)</a:t>
            </a:r>
          </a:p>
        </p:txBody>
      </p:sp>
      <p:pic>
        <p:nvPicPr>
          <p:cNvPr id="2" name="Picture 1" descr="Logo, calendar&#10;&#10;Description automatically generated">
            <a:extLst>
              <a:ext uri="{FF2B5EF4-FFF2-40B4-BE49-F238E27FC236}">
                <a16:creationId xmlns:a16="http://schemas.microsoft.com/office/drawing/2014/main" id="{ECC01BEF-3751-ED37-2086-ABEBF91AF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09" y="151524"/>
            <a:ext cx="1030839" cy="1030839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B0F4A383-E68C-3D80-DE62-D877FEDD20AB}"/>
              </a:ext>
            </a:extLst>
          </p:cNvPr>
          <p:cNvSpPr txBox="1">
            <a:spLocks/>
          </p:cNvSpPr>
          <p:nvPr/>
        </p:nvSpPr>
        <p:spPr>
          <a:xfrm>
            <a:off x="1526796" y="192102"/>
            <a:ext cx="10058400" cy="1647825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FFC000"/>
                </a:solidFill>
                <a:latin typeface="Arial Black" panose="020B0A04020102020204" pitchFamily="34" charset="0"/>
              </a:rPr>
              <a:t>changes to the </a:t>
            </a:r>
          </a:p>
          <a:p>
            <a:pPr algn="ctr"/>
            <a:r>
              <a:rPr lang="en-US" sz="4800" dirty="0">
                <a:solidFill>
                  <a:srgbClr val="FFC000"/>
                </a:solidFill>
                <a:latin typeface="Arial Black" panose="020B0A04020102020204" pitchFamily="34" charset="0"/>
              </a:rPr>
              <a:t>21</a:t>
            </a:r>
            <a:r>
              <a:rPr lang="en-US" sz="4800" baseline="30000" dirty="0">
                <a:solidFill>
                  <a:srgbClr val="FFC000"/>
                </a:solidFill>
                <a:latin typeface="Arial Black" panose="020B0A04020102020204" pitchFamily="34" charset="0"/>
              </a:rPr>
              <a:t>st</a:t>
            </a:r>
            <a:r>
              <a:rPr lang="en-US" sz="4800" dirty="0">
                <a:solidFill>
                  <a:srgbClr val="FFC000"/>
                </a:solidFill>
                <a:latin typeface="Arial Black" panose="020B0A04020102020204" pitchFamily="34" charset="0"/>
              </a:rPr>
              <a:t> Tshl session</a:t>
            </a:r>
          </a:p>
        </p:txBody>
      </p:sp>
    </p:spTree>
    <p:extLst>
      <p:ext uri="{BB962C8B-B14F-4D97-AF65-F5344CB8AC3E}">
        <p14:creationId xmlns:p14="http://schemas.microsoft.com/office/powerpoint/2010/main" val="472485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5027</TotalTime>
  <Words>1135</Words>
  <Application>Microsoft Office PowerPoint</Application>
  <PresentationFormat>Widescreen</PresentationFormat>
  <Paragraphs>137</Paragraphs>
  <Slides>22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Black</vt:lpstr>
      <vt:lpstr>Arial Narrow</vt:lpstr>
      <vt:lpstr>Calibri</vt:lpstr>
      <vt:lpstr>Corbel</vt:lpstr>
      <vt:lpstr>Wingdings</vt:lpstr>
      <vt:lpstr>Banded</vt:lpstr>
      <vt:lpstr>CorelDRAW</vt:lpstr>
      <vt:lpstr>Texas silver-haired legislature</vt:lpstr>
      <vt:lpstr>What is tshl?</vt:lpstr>
      <vt:lpstr>PowerPoint Presentation</vt:lpstr>
      <vt:lpstr>WHY A TSHL?</vt:lpstr>
      <vt:lpstr>PowerPoint Presentation</vt:lpstr>
      <vt:lpstr>S.C.R. No. 37 Mandate</vt:lpstr>
      <vt:lpstr>s.c.r. No. 37 Resolved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TSHL does nOt do…</vt:lpstr>
      <vt:lpstr>PowerPoint Presentation</vt:lpstr>
      <vt:lpstr>TSHL Election timeline</vt:lpstr>
      <vt:lpstr>TSHL responsibilities for elections</vt:lpstr>
      <vt:lpstr>aaa responsibilities for elections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Taylor</dc:creator>
  <cp:lastModifiedBy>Mike Taylor</cp:lastModifiedBy>
  <cp:revision>254</cp:revision>
  <dcterms:created xsi:type="dcterms:W3CDTF">2019-07-25T21:36:20Z</dcterms:created>
  <dcterms:modified xsi:type="dcterms:W3CDTF">2025-02-03T20:06:18Z</dcterms:modified>
</cp:coreProperties>
</file>