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notesMasterIdLst>
    <p:notesMasterId r:id="rId14"/>
  </p:notesMasterIdLst>
  <p:sldIdLst>
    <p:sldId id="694" r:id="rId2"/>
    <p:sldId id="788" r:id="rId3"/>
    <p:sldId id="723" r:id="rId4"/>
    <p:sldId id="823" r:id="rId5"/>
    <p:sldId id="821" r:id="rId6"/>
    <p:sldId id="798" r:id="rId7"/>
    <p:sldId id="824" r:id="rId8"/>
    <p:sldId id="825" r:id="rId9"/>
    <p:sldId id="822" r:id="rId10"/>
    <p:sldId id="826" r:id="rId11"/>
    <p:sldId id="800" r:id="rId12"/>
    <p:sldId id="702" r:id="rId13"/>
  </p:sldIdLst>
  <p:sldSz cx="9144000" cy="6858000" type="screen4x3"/>
  <p:notesSz cx="6858000" cy="914400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12" userDrawn="1">
          <p15:clr>
            <a:srgbClr val="A4A3A4"/>
          </p15:clr>
        </p15:guide>
        <p15:guide id="2" pos="14830" userDrawn="1">
          <p15:clr>
            <a:srgbClr val="A4A3A4"/>
          </p15:clr>
        </p15:guide>
        <p15:guide id="3" pos="526" userDrawn="1">
          <p15:clr>
            <a:srgbClr val="A4A3A4"/>
          </p15:clr>
        </p15:guide>
        <p15:guide id="5" orient="horz" pos="528" userDrawn="1">
          <p15:clr>
            <a:srgbClr val="A4A3A4"/>
          </p15:clr>
        </p15:guide>
        <p15:guide id="41" pos="7678" userDrawn="1">
          <p15:clr>
            <a:srgbClr val="A4A3A4"/>
          </p15:clr>
        </p15:guide>
        <p15:guide id="46" orient="horz" pos="4320" userDrawn="1">
          <p15:clr>
            <a:srgbClr val="A4A3A4"/>
          </p15:clr>
        </p15:guide>
        <p15:guide id="47" orient="horz" pos="4056">
          <p15:clr>
            <a:srgbClr val="A4A3A4"/>
          </p15:clr>
        </p15:guide>
        <p15:guide id="48" orient="horz" pos="264">
          <p15:clr>
            <a:srgbClr val="A4A3A4"/>
          </p15:clr>
        </p15:guide>
        <p15:guide id="49" orient="horz" pos="2160">
          <p15:clr>
            <a:srgbClr val="A4A3A4"/>
          </p15:clr>
        </p15:guide>
        <p15:guide id="50" pos="5563">
          <p15:clr>
            <a:srgbClr val="A4A3A4"/>
          </p15:clr>
        </p15:guide>
        <p15:guide id="51" pos="197">
          <p15:clr>
            <a:srgbClr val="A4A3A4"/>
          </p15:clr>
        </p15:guide>
        <p15:guide id="5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18D"/>
    <a:srgbClr val="21993E"/>
    <a:srgbClr val="99CCFF"/>
    <a:srgbClr val="0099FF"/>
    <a:srgbClr val="945B52"/>
    <a:srgbClr val="F1CB16"/>
    <a:srgbClr val="54AEC9"/>
    <a:srgbClr val="06919A"/>
    <a:srgbClr val="242C35"/>
    <a:srgbClr val="B8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95995" autoAdjust="0"/>
  </p:normalViewPr>
  <p:slideViewPr>
    <p:cSldViewPr snapToGrid="0" snapToObjects="1">
      <p:cViewPr varScale="1">
        <p:scale>
          <a:sx n="100" d="100"/>
          <a:sy n="100" d="100"/>
        </p:scale>
        <p:origin x="90" y="972"/>
      </p:cViewPr>
      <p:guideLst>
        <p:guide orient="horz" pos="8112"/>
        <p:guide pos="14830"/>
        <p:guide pos="526"/>
        <p:guide orient="horz" pos="528"/>
        <p:guide pos="7678"/>
        <p:guide orient="horz" pos="4320"/>
        <p:guide orient="horz" pos="4056"/>
        <p:guide orient="horz" pos="264"/>
        <p:guide orient="horz" pos="2160"/>
        <p:guide pos="5563"/>
        <p:guide pos="1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5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b="0" i="0" kern="1200">
        <a:solidFill>
          <a:schemeClr val="tx1"/>
        </a:solidFill>
        <a:latin typeface="Lato Regular" charset="0"/>
        <a:ea typeface="+mn-ea"/>
        <a:cs typeface="+mn-cs"/>
      </a:defRPr>
    </a:lvl1pPr>
    <a:lvl2pPr marL="383971" algn="l" defTabSz="383971" rtl="0" eaLnBrk="1" latinLnBrk="0" hangingPunct="1">
      <a:defRPr sz="1000" b="0" i="0" kern="1200">
        <a:solidFill>
          <a:schemeClr val="tx1"/>
        </a:solidFill>
        <a:latin typeface="Lato Regular" charset="0"/>
        <a:ea typeface="+mn-ea"/>
        <a:cs typeface="+mn-cs"/>
      </a:defRPr>
    </a:lvl2pPr>
    <a:lvl3pPr marL="767942" algn="l" defTabSz="383971" rtl="0" eaLnBrk="1" latinLnBrk="0" hangingPunct="1">
      <a:defRPr sz="1000" b="0" i="0" kern="1200">
        <a:solidFill>
          <a:schemeClr val="tx1"/>
        </a:solidFill>
        <a:latin typeface="Lato Regular" charset="0"/>
        <a:ea typeface="+mn-ea"/>
        <a:cs typeface="+mn-cs"/>
      </a:defRPr>
    </a:lvl3pPr>
    <a:lvl4pPr marL="1151913" algn="l" defTabSz="383971" rtl="0" eaLnBrk="1" latinLnBrk="0" hangingPunct="1">
      <a:defRPr sz="1000" b="0" i="0" kern="1200">
        <a:solidFill>
          <a:schemeClr val="tx1"/>
        </a:solidFill>
        <a:latin typeface="Lato Regular" charset="0"/>
        <a:ea typeface="+mn-ea"/>
        <a:cs typeface="+mn-cs"/>
      </a:defRPr>
    </a:lvl4pPr>
    <a:lvl5pPr marL="1535885" algn="l" defTabSz="383971" rtl="0" eaLnBrk="1" latinLnBrk="0" hangingPunct="1">
      <a:defRPr sz="1000" b="0" i="0" kern="1200">
        <a:solidFill>
          <a:schemeClr val="tx1"/>
        </a:solidFill>
        <a:latin typeface="Lato Regular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1B886-8946-4D9C-BABD-17B13655BA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28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F03C9-2C91-D0E8-AEA6-64FF171A1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8F2E5C-028E-82D9-8C79-BE39C49642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121816-21A9-9834-4517-B7DFCA96C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6B875-4B49-E50D-5B5A-792E0D62D1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1B886-8946-4D9C-BABD-17B13655BA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2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BE677-5929-067D-6728-A8741770A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F7F15E-E49A-9A01-BC5B-F07B2EC65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EC1934-C68E-25A8-13B4-5D5AA43804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75107-6180-B1B3-C756-0EA7D66A22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1B886-8946-4D9C-BABD-17B13655BA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2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F23A7-EE78-6F4B-9C00-7C1B543C4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C0837D-AAC4-90A4-AB21-AC9120EC49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2AE85A-8405-ABCB-560A-C2546FAC35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717E9A-5DD5-ED33-A4CE-098125262F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1B886-8946-4D9C-BABD-17B13655BA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21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1B886-8946-4D9C-BABD-17B13655BA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2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43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04374" y="1633187"/>
            <a:ext cx="1511787" cy="35719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13216" y="2898496"/>
            <a:ext cx="8517568" cy="32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19980" y="2285354"/>
            <a:ext cx="1343514" cy="31743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765321" y="2229369"/>
            <a:ext cx="1881096" cy="3328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40513" y="2542338"/>
            <a:ext cx="2890124" cy="24231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5B2E8C-8F2B-42F6-939E-179B4C34678C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A16CCC6-14F3-4CE3-B8D9-9B1F218C74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0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38405" tIns="19202" rIns="38405" bIns="1920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38405" tIns="19202" rIns="38405" bIns="1920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21A69-CE6F-2440-BAE4-5A4B3040CF2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AD81-3AD4-9C46-856E-C08CF1183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8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</p:sldLayoutIdLst>
  <p:hf hdr="0" ftr="0" dt="0"/>
  <p:txStyles>
    <p:titleStyle>
      <a:lvl1pPr algn="l" defTabSz="767904" rtl="0" eaLnBrk="1" latinLnBrk="0" hangingPunct="1">
        <a:lnSpc>
          <a:spcPct val="90000"/>
        </a:lnSpc>
        <a:spcBef>
          <a:spcPct val="0"/>
        </a:spcBef>
        <a:buNone/>
        <a:defRPr sz="2500" b="0" i="0" kern="1200">
          <a:solidFill>
            <a:schemeClr val="tx1"/>
          </a:solidFill>
          <a:latin typeface="Lato Regular" charset="0"/>
          <a:ea typeface="Lato Regular" charset="0"/>
          <a:cs typeface="Lato Regular" charset="0"/>
        </a:defRPr>
      </a:lvl1pPr>
    </p:titleStyle>
    <p:bodyStyle>
      <a:lvl1pPr marL="0" indent="0" algn="l" defTabSz="767904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None/>
        <a:defRPr sz="1700" b="0" i="0" kern="1200">
          <a:solidFill>
            <a:schemeClr val="tx1"/>
          </a:solidFill>
          <a:latin typeface="Lato Regular" charset="0"/>
          <a:ea typeface="Lato Regular" charset="0"/>
          <a:cs typeface="Lato Regular" charset="0"/>
        </a:defRPr>
      </a:lvl1pPr>
      <a:lvl2pPr marL="383952" indent="0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1300" b="0" i="0" kern="1200">
          <a:solidFill>
            <a:schemeClr val="tx1"/>
          </a:solidFill>
          <a:latin typeface="Lato Regular" charset="0"/>
          <a:ea typeface="Lato Regular" charset="0"/>
          <a:cs typeface="Lato Regular" charset="0"/>
        </a:defRPr>
      </a:lvl2pPr>
      <a:lvl3pPr marL="767904" indent="0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1000" b="0" i="0" kern="1200">
          <a:solidFill>
            <a:schemeClr val="tx1"/>
          </a:solidFill>
          <a:latin typeface="Lato Regular" charset="0"/>
          <a:ea typeface="Lato Regular" charset="0"/>
          <a:cs typeface="Lato Regular" charset="0"/>
        </a:defRPr>
      </a:lvl3pPr>
      <a:lvl4pPr marL="1151856" indent="0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800" b="0" i="0" kern="1200">
          <a:solidFill>
            <a:schemeClr val="tx1"/>
          </a:solidFill>
          <a:latin typeface="Lato Regular" charset="0"/>
          <a:ea typeface="Lato Regular" charset="0"/>
          <a:cs typeface="Lato Regular" charset="0"/>
        </a:defRPr>
      </a:lvl4pPr>
      <a:lvl5pPr marL="1535808" indent="0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None/>
        <a:defRPr sz="800" b="0" i="0" kern="1200">
          <a:solidFill>
            <a:schemeClr val="tx1"/>
          </a:solidFill>
          <a:latin typeface="Lato Regular" charset="0"/>
          <a:ea typeface="Lato Regular" charset="0"/>
          <a:cs typeface="Lato Regular" charset="0"/>
        </a:defRPr>
      </a:lvl5pPr>
      <a:lvl6pPr marL="2111736" indent="-191976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5688" indent="-191976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79640" indent="-191976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592" indent="-191976" algn="l" defTabSz="767904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952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7904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1856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808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760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3712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7664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1616" algn="l" defTabSz="76790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" y="42333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307306"/>
            <a:ext cx="9144000" cy="2550695"/>
          </a:xfrm>
          <a:prstGeom prst="rect">
            <a:avLst/>
          </a:prstGeom>
          <a:solidFill>
            <a:srgbClr val="2C31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2" y="4305348"/>
            <a:ext cx="9144002" cy="611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33" y="677335"/>
            <a:ext cx="8121931" cy="261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8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AF3C0-49E2-52FF-B418-5313F1572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BE4E7-5222-7EAF-4479-C021D5573A04}"/>
              </a:ext>
            </a:extLst>
          </p:cNvPr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0849C9-22C2-E159-FD2C-E502A76B02F5}"/>
              </a:ext>
            </a:extLst>
          </p:cNvPr>
          <p:cNvSpPr txBox="1"/>
          <p:nvPr/>
        </p:nvSpPr>
        <p:spPr>
          <a:xfrm>
            <a:off x="915063" y="393708"/>
            <a:ext cx="6069939" cy="515833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100" b="1" dirty="0">
                <a:solidFill>
                  <a:srgbClr val="1E3C78"/>
                </a:solidFill>
                <a:latin typeface="Playfair Display" charset="0"/>
                <a:ea typeface="Playfair Display" charset="0"/>
                <a:cs typeface="Playfair Display" charset="0"/>
              </a:rPr>
              <a:t>Community Development Fund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DF35B0-298E-7211-8AA9-593C2E9826F0}"/>
              </a:ext>
            </a:extLst>
          </p:cNvPr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03568B8C-2FA0-0D54-0116-DAD39251767C}"/>
                </a:ext>
              </a:extLst>
            </p:cNvPr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4873C80-3D03-56B4-5AFB-5DF93E106FC9}"/>
                </a:ext>
              </a:extLst>
            </p:cNvPr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B4C5529-5FF6-0618-6B2E-B41175832EC7}"/>
              </a:ext>
            </a:extLst>
          </p:cNvPr>
          <p:cNvSpPr/>
          <p:nvPr/>
        </p:nvSpPr>
        <p:spPr>
          <a:xfrm>
            <a:off x="0" y="1140597"/>
            <a:ext cx="6553200" cy="4571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134C054-3E14-C671-F450-D28412AE04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63200" y="176431"/>
            <a:ext cx="1024847" cy="95038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3AA6F2-2523-6AA2-C260-90781C8E5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5105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Rider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LAR 2026-27 recommended deletion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Funding would restore 2 FTEs for TDA to provide technical assistance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31CF10-9B7D-2CC2-4DCC-0F80D3467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960" y="3449575"/>
            <a:ext cx="8554079" cy="9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7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5063" y="393708"/>
            <a:ext cx="6069939" cy="515833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100" b="1" dirty="0">
                <a:solidFill>
                  <a:srgbClr val="1E3C78"/>
                </a:solidFill>
                <a:latin typeface="Playfair Display" charset="0"/>
                <a:ea typeface="Playfair Display" charset="0"/>
                <a:cs typeface="Playfair Display" charset="0"/>
              </a:rPr>
              <a:t>Community Development Fund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1140597"/>
            <a:ext cx="6553200" cy="4571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63200" y="176431"/>
            <a:ext cx="1024847" cy="950388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5105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2024 CEDAF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buAutoNum type="alphaUcParenR"/>
            </a:pPr>
            <a:r>
              <a:rPr lang="en-US" sz="2000" dirty="0">
                <a:solidFill>
                  <a:schemeClr val="tx2"/>
                </a:solidFill>
              </a:rPr>
              <a:t>Dissemination of Program Information</a:t>
            </a:r>
          </a:p>
          <a:p>
            <a:pPr marL="457200" indent="-457200">
              <a:buAutoNum type="alphaUcParenR"/>
            </a:pPr>
            <a:endParaRPr lang="en-US" sz="2000" dirty="0">
              <a:solidFill>
                <a:schemeClr val="tx2"/>
              </a:solidFill>
            </a:endParaRPr>
          </a:p>
          <a:p>
            <a:pPr marL="457200" indent="-457200">
              <a:buAutoNum type="alphaUcParenR"/>
            </a:pPr>
            <a:r>
              <a:rPr lang="en-US" sz="2000" dirty="0">
                <a:solidFill>
                  <a:schemeClr val="tx2"/>
                </a:solidFill>
              </a:rPr>
              <a:t>Grant Kick-Off Meeting</a:t>
            </a:r>
          </a:p>
          <a:p>
            <a:pPr marL="457200" indent="-457200">
              <a:buAutoNum type="alphaUcParenR"/>
            </a:pPr>
            <a:endParaRPr lang="en-US" sz="2000" dirty="0">
              <a:solidFill>
                <a:schemeClr val="tx2"/>
              </a:solidFill>
            </a:endParaRPr>
          </a:p>
          <a:p>
            <a:pPr marL="457200" indent="-457200">
              <a:buAutoNum type="alphaUcParenR"/>
            </a:pPr>
            <a:r>
              <a:rPr lang="en-US" sz="2000" dirty="0">
                <a:solidFill>
                  <a:schemeClr val="tx2"/>
                </a:solidFill>
              </a:rPr>
              <a:t>Fair Housing and other Outreach Events</a:t>
            </a:r>
          </a:p>
          <a:p>
            <a:pPr marL="342900" indent="-342900">
              <a:buAutoNum type="arabicParenR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2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0" y="1"/>
            <a:ext cx="9144000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14786" y="2134107"/>
            <a:ext cx="9029214" cy="3707945"/>
            <a:chOff x="3663794" y="8507032"/>
            <a:chExt cx="17057716" cy="5316614"/>
          </a:xfrm>
        </p:grpSpPr>
        <p:sp>
          <p:nvSpPr>
            <p:cNvPr id="10" name="TextBox 9"/>
            <p:cNvSpPr txBox="1"/>
            <p:nvPr/>
          </p:nvSpPr>
          <p:spPr>
            <a:xfrm>
              <a:off x="5502294" y="8507032"/>
              <a:ext cx="13163860" cy="661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ea typeface="Playfair Display" charset="0"/>
                  <a:cs typeface="Playfair Display" charset="0"/>
                </a:rPr>
                <a:t>CDBGApps@TexasAgriculture.gov</a:t>
              </a:r>
              <a:endParaRPr lang="en-US" sz="1800" dirty="0">
                <a:solidFill>
                  <a:schemeClr val="bg1"/>
                </a:solidFill>
                <a:ea typeface="Playfair Display" charset="0"/>
                <a:cs typeface="Playfair Display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63794" y="13719735"/>
              <a:ext cx="17057716" cy="1039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-1" y="5702969"/>
            <a:ext cx="9144001" cy="1155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r>
              <a:rPr lang="en-US" dirty="0"/>
              <a:t>https://www.nhaustin.com/training-and-certifications/course-outline/id/1000401014/c/adobe-indesign-cc-part-1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020" y="5212559"/>
            <a:ext cx="4809068" cy="154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0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313216" y="419100"/>
            <a:ext cx="8517568" cy="60388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2C318D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13216" y="409574"/>
            <a:ext cx="8517568" cy="6038851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726201" y="829552"/>
            <a:ext cx="5952294" cy="1676171"/>
            <a:chOff x="6498289" y="1541826"/>
            <a:chExt cx="13398849" cy="6883350"/>
          </a:xfrm>
        </p:grpSpPr>
        <p:sp>
          <p:nvSpPr>
            <p:cNvPr id="9" name="TextBox 8"/>
            <p:cNvSpPr txBox="1"/>
            <p:nvPr/>
          </p:nvSpPr>
          <p:spPr>
            <a:xfrm>
              <a:off x="6498289" y="1541826"/>
              <a:ext cx="13398849" cy="2769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0" dirty="0">
                  <a:solidFill>
                    <a:schemeClr val="bg1"/>
                  </a:solidFill>
                  <a:latin typeface="Playfair Display" charset="0"/>
                  <a:ea typeface="Playfair Display" charset="0"/>
                  <a:cs typeface="Playfair Display" charset="0"/>
                </a:rPr>
                <a:t>TEXAS DEPARTMENT </a:t>
              </a:r>
            </a:p>
            <a:p>
              <a:r>
                <a:rPr lang="en-US" sz="4200" dirty="0">
                  <a:solidFill>
                    <a:schemeClr val="bg1"/>
                  </a:solidFill>
                  <a:latin typeface="Playfair Display" charset="0"/>
                  <a:ea typeface="Playfair Display" charset="0"/>
                  <a:cs typeface="Playfair Display" charset="0"/>
                </a:rPr>
                <a:t>OF AGRICULTURE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6837271" y="8379457"/>
              <a:ext cx="1047787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643716" y="2570788"/>
            <a:ext cx="6417799" cy="191621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200" i="1" dirty="0">
                <a:ln>
                  <a:solidFill>
                    <a:schemeClr val="bg1"/>
                  </a:solidFill>
                </a:ln>
                <a:solidFill>
                  <a:schemeClr val="accent2"/>
                </a:solidFill>
                <a:latin typeface="Playfair Display" charset="0"/>
                <a:ea typeface="Playfair Display" charset="0"/>
                <a:cs typeface="Playfair Display" charset="0"/>
              </a:rPr>
              <a:t>2025 -2026 CDV</a:t>
            </a:r>
          </a:p>
          <a:p>
            <a:endParaRPr lang="en-US" sz="3000" i="1" dirty="0">
              <a:solidFill>
                <a:schemeClr val="accent2"/>
              </a:solidFill>
            </a:endParaRPr>
          </a:p>
          <a:p>
            <a:endParaRPr lang="en-US" sz="3000" i="1" dirty="0">
              <a:solidFill>
                <a:schemeClr val="accent2"/>
              </a:solidFill>
            </a:endParaRPr>
          </a:p>
          <a:p>
            <a:endParaRPr lang="en-US" sz="3000" dirty="0">
              <a:solidFill>
                <a:schemeClr val="accent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522239" y="538378"/>
            <a:ext cx="2121477" cy="196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6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 flipH="1">
            <a:off x="39538" y="0"/>
            <a:ext cx="774993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5063" y="478347"/>
            <a:ext cx="6069939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Playfair Display" charset="0"/>
                <a:ea typeface="Playfair Display" charset="0"/>
                <a:cs typeface="Playfair Display" charset="0"/>
              </a:rPr>
              <a:t>Two Phase Application 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1098139"/>
            <a:ext cx="3840951" cy="5636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16616" y="219631"/>
            <a:ext cx="931679" cy="86398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2035" y="1310481"/>
            <a:ext cx="7117832" cy="3662503"/>
          </a:xfrm>
          <a:prstGeom prst="rect">
            <a:avLst/>
          </a:prstGeom>
          <a:noFill/>
        </p:spPr>
        <p:txBody>
          <a:bodyPr wrap="square" lIns="91406" tIns="45701" rIns="91406" bIns="45701" rtlCol="0">
            <a:spAutoFit/>
          </a:bodyPr>
          <a:lstStyle/>
          <a:p>
            <a:r>
              <a:rPr lang="en-US" sz="2400" b="1" dirty="0">
                <a:solidFill>
                  <a:srgbClr val="2C318D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Overall Success!</a:t>
            </a:r>
          </a:p>
          <a:p>
            <a:endParaRPr lang="en-US" sz="1600" dirty="0">
              <a:solidFill>
                <a:srgbClr val="2C318D"/>
              </a:solidFill>
              <a:latin typeface="Lato Regular" panose="020F05020202040302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  <a:p>
            <a:endParaRPr lang="en-US" sz="1600" dirty="0">
              <a:solidFill>
                <a:srgbClr val="2C318D"/>
              </a:solidFill>
              <a:latin typeface="Lato Regular" panose="020F05020202040302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  <a:p>
            <a:r>
              <a:rPr lang="en-US" sz="2400" b="1" dirty="0">
                <a:solidFill>
                  <a:srgbClr val="2C318D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Areas for Improvement: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C318D"/>
              </a:solidFill>
              <a:latin typeface="Lato Regular" panose="020F05020202040302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C318D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Communication for Regional 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C318D"/>
              </a:solidFill>
              <a:latin typeface="Lato Regular" panose="020F05020202040302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C318D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Communication of USC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C318D"/>
              </a:solidFill>
              <a:latin typeface="Lato Regular" panose="020F05020202040302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C318D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Expectations for Professional Services</a:t>
            </a:r>
          </a:p>
          <a:p>
            <a:endParaRPr lang="en-US" sz="1600" dirty="0">
              <a:solidFill>
                <a:srgbClr val="2C318D"/>
              </a:solidFill>
            </a:endParaRPr>
          </a:p>
          <a:p>
            <a:endParaRPr lang="en-US" sz="1600" dirty="0">
              <a:solidFill>
                <a:srgbClr val="2C31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05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4502B-A68F-C73C-C63F-4D05BEA22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8BE235-4B38-1D25-2669-A34BCC310B57}"/>
              </a:ext>
            </a:extLst>
          </p:cNvPr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85A50C-A59E-7020-A005-6517F1AD88AA}"/>
              </a:ext>
            </a:extLst>
          </p:cNvPr>
          <p:cNvSpPr/>
          <p:nvPr/>
        </p:nvSpPr>
        <p:spPr>
          <a:xfrm flipH="1">
            <a:off x="39538" y="0"/>
            <a:ext cx="774993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7686EE-951F-EB3C-0327-49E34D9577A3}"/>
              </a:ext>
            </a:extLst>
          </p:cNvPr>
          <p:cNvSpPr txBox="1"/>
          <p:nvPr/>
        </p:nvSpPr>
        <p:spPr>
          <a:xfrm>
            <a:off x="915063" y="478347"/>
            <a:ext cx="6069939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Playfair Display" charset="0"/>
                <a:ea typeface="Playfair Display" charset="0"/>
                <a:cs typeface="Playfair Display" charset="0"/>
              </a:rPr>
              <a:t>Two Phase Application Process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54B1319-3ADF-5348-7C54-D60823424094}"/>
              </a:ext>
            </a:extLst>
          </p:cNvPr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51B0EEA5-75C9-5295-8452-5E1A542BE4D1}"/>
                </a:ext>
              </a:extLst>
            </p:cNvPr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B816B03-D8A7-BFC1-936F-F1BD61EC8B43}"/>
                </a:ext>
              </a:extLst>
            </p:cNvPr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DD94E58-2D1F-0480-966A-4D6BD7B5CB43}"/>
              </a:ext>
            </a:extLst>
          </p:cNvPr>
          <p:cNvSpPr/>
          <p:nvPr/>
        </p:nvSpPr>
        <p:spPr>
          <a:xfrm>
            <a:off x="0" y="1098139"/>
            <a:ext cx="3840951" cy="5636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DD3914-38BA-0393-4DC3-A80B4F65C5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16616" y="219631"/>
            <a:ext cx="931679" cy="8639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2A50A9-B756-305E-8872-21B211F3C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47" y="1579228"/>
            <a:ext cx="7045683" cy="418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5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95082-0B38-849A-5DE0-F253F643D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48E513-3652-2130-CBE5-B56048DADAFA}"/>
              </a:ext>
            </a:extLst>
          </p:cNvPr>
          <p:cNvSpPr/>
          <p:nvPr/>
        </p:nvSpPr>
        <p:spPr>
          <a:xfrm flipH="1">
            <a:off x="313216" y="419100"/>
            <a:ext cx="8517568" cy="60388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2C318D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1D2F03-8740-574F-9385-FB1A2A1C2E0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B4023E-23F4-C8A2-4390-ADE583CA13B4}"/>
              </a:ext>
            </a:extLst>
          </p:cNvPr>
          <p:cNvSpPr/>
          <p:nvPr/>
        </p:nvSpPr>
        <p:spPr>
          <a:xfrm>
            <a:off x="313216" y="409574"/>
            <a:ext cx="8517568" cy="6038851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7306923-8A60-192A-CE37-27341D1E02B5}"/>
              </a:ext>
            </a:extLst>
          </p:cNvPr>
          <p:cNvGrpSpPr/>
          <p:nvPr/>
        </p:nvGrpSpPr>
        <p:grpSpPr>
          <a:xfrm>
            <a:off x="2726201" y="829552"/>
            <a:ext cx="5952294" cy="1676171"/>
            <a:chOff x="6498289" y="1541826"/>
            <a:chExt cx="13398849" cy="688335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90DC29F-0962-54CD-01BC-8CF1DC909EEA}"/>
                </a:ext>
              </a:extLst>
            </p:cNvPr>
            <p:cNvSpPr txBox="1"/>
            <p:nvPr/>
          </p:nvSpPr>
          <p:spPr>
            <a:xfrm>
              <a:off x="6498289" y="1541826"/>
              <a:ext cx="13398849" cy="2769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0" dirty="0">
                  <a:solidFill>
                    <a:schemeClr val="bg1"/>
                  </a:solidFill>
                  <a:latin typeface="Playfair Display" charset="0"/>
                  <a:ea typeface="Playfair Display" charset="0"/>
                  <a:cs typeface="Playfair Display" charset="0"/>
                </a:rPr>
                <a:t>TEXAS DEPARTMENT </a:t>
              </a:r>
            </a:p>
            <a:p>
              <a:r>
                <a:rPr lang="en-US" sz="4200" dirty="0">
                  <a:solidFill>
                    <a:schemeClr val="bg1"/>
                  </a:solidFill>
                  <a:latin typeface="Playfair Display" charset="0"/>
                  <a:ea typeface="Playfair Display" charset="0"/>
                  <a:cs typeface="Playfair Display" charset="0"/>
                </a:rPr>
                <a:t>OF AGRICULTURE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05B4928-B34B-3145-547A-A9CA79D2F892}"/>
                </a:ext>
              </a:extLst>
            </p:cNvPr>
            <p:cNvSpPr/>
            <p:nvPr/>
          </p:nvSpPr>
          <p:spPr>
            <a:xfrm>
              <a:off x="6837271" y="8379457"/>
              <a:ext cx="1047787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1F5F92A-8701-9F4A-32BF-EA618BFE85EA}"/>
              </a:ext>
            </a:extLst>
          </p:cNvPr>
          <p:cNvSpPr txBox="1"/>
          <p:nvPr/>
        </p:nvSpPr>
        <p:spPr>
          <a:xfrm>
            <a:off x="2643716" y="2570788"/>
            <a:ext cx="6417799" cy="191621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200" i="1" dirty="0">
                <a:ln>
                  <a:solidFill>
                    <a:schemeClr val="bg1"/>
                  </a:solidFill>
                </a:ln>
                <a:solidFill>
                  <a:schemeClr val="accent2"/>
                </a:solidFill>
                <a:latin typeface="Playfair Display" charset="0"/>
                <a:ea typeface="Playfair Display" charset="0"/>
                <a:cs typeface="Playfair Display" charset="0"/>
              </a:rPr>
              <a:t>2025 CDM (DRP)</a:t>
            </a:r>
          </a:p>
          <a:p>
            <a:endParaRPr lang="en-US" sz="3000" i="1" dirty="0">
              <a:solidFill>
                <a:schemeClr val="accent2"/>
              </a:solidFill>
            </a:endParaRPr>
          </a:p>
          <a:p>
            <a:endParaRPr lang="en-US" sz="3000" i="1" dirty="0">
              <a:solidFill>
                <a:schemeClr val="accent2"/>
              </a:solidFill>
            </a:endParaRPr>
          </a:p>
          <a:p>
            <a:endParaRPr lang="en-US" sz="3000" dirty="0">
              <a:solidFill>
                <a:schemeClr val="accent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11E299-6943-E990-C179-CD915DE918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522239" y="538378"/>
            <a:ext cx="2121477" cy="196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1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5063" y="393708"/>
            <a:ext cx="6069939" cy="515833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100" b="1" dirty="0">
                <a:solidFill>
                  <a:srgbClr val="1E3C78"/>
                </a:solidFill>
                <a:latin typeface="Playfair Display" charset="0"/>
                <a:ea typeface="Playfair Display" charset="0"/>
                <a:cs typeface="Playfair Display" charset="0"/>
              </a:rPr>
              <a:t>Downtown Revitalization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1140597"/>
            <a:ext cx="6553200" cy="4571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63200" y="176431"/>
            <a:ext cx="1024847" cy="950388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5105400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rgbClr val="2C318D"/>
                </a:solidFill>
              </a:rPr>
              <a:t>Community Application due April 3</a:t>
            </a:r>
            <a:endParaRPr lang="en-US" sz="1800" dirty="0">
              <a:solidFill>
                <a:srgbClr val="2C318D"/>
              </a:solidFill>
            </a:endParaRPr>
          </a:p>
          <a:p>
            <a:endParaRPr lang="en-US" sz="2000" b="1" dirty="0">
              <a:solidFill>
                <a:srgbClr val="2C318D"/>
              </a:solidFill>
            </a:endParaRPr>
          </a:p>
          <a:p>
            <a:r>
              <a:rPr lang="en-US" sz="2200" b="1" dirty="0">
                <a:solidFill>
                  <a:srgbClr val="2C318D"/>
                </a:solidFill>
              </a:rPr>
              <a:t>Funding:  </a:t>
            </a:r>
          </a:p>
          <a:p>
            <a:pPr marL="726852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C318D"/>
                </a:solidFill>
              </a:rPr>
              <a:t>Grant Amount: $1 million</a:t>
            </a:r>
          </a:p>
          <a:p>
            <a:pPr marL="726852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C318D"/>
                </a:solidFill>
              </a:rPr>
              <a:t>Match Amount: $20,000 minimum </a:t>
            </a:r>
          </a:p>
          <a:p>
            <a:pPr lvl="1"/>
            <a:r>
              <a:rPr lang="en-US" sz="1800" dirty="0">
                <a:solidFill>
                  <a:srgbClr val="2C318D"/>
                </a:solidFill>
              </a:rPr>
              <a:t>	($50,000 for maximum points)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1600" b="1" dirty="0">
              <a:solidFill>
                <a:srgbClr val="2C318D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2C318D"/>
                </a:solidFill>
              </a:rPr>
              <a:t>HUD National Objective </a:t>
            </a:r>
          </a:p>
          <a:p>
            <a:pPr marL="726852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C318D"/>
                </a:solidFill>
                <a:latin typeface="Lato Regular"/>
              </a:rPr>
              <a:t>Elimination of slum and blight conditions</a:t>
            </a:r>
          </a:p>
          <a:p>
            <a:pPr marL="726852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C318D"/>
                </a:solidFill>
                <a:latin typeface="Lato Regular"/>
              </a:rPr>
              <a:t>Benefit to low- to moderate-income (LMI) persons</a:t>
            </a:r>
          </a:p>
          <a:p>
            <a:pPr algn="ctr"/>
            <a:endParaRPr lang="en-US" sz="2000" b="1" dirty="0">
              <a:solidFill>
                <a:srgbClr val="2C318D"/>
              </a:solidFill>
              <a:latin typeface="+mn-lt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2C318D"/>
                </a:solidFill>
              </a:rPr>
              <a:t>Downtown District</a:t>
            </a:r>
          </a:p>
          <a:p>
            <a:pPr marL="726852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C318D"/>
                </a:solidFill>
                <a:latin typeface="Lato Regular"/>
              </a:rPr>
              <a:t>Pedestrian-centered economic activity</a:t>
            </a:r>
          </a:p>
          <a:p>
            <a:pPr marL="726852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C318D"/>
                </a:solidFill>
                <a:latin typeface="Lato Regular"/>
              </a:rPr>
              <a:t>Map required for Community Application</a:t>
            </a:r>
          </a:p>
          <a:p>
            <a:pPr algn="ctr"/>
            <a:endParaRPr lang="en-US" sz="20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8836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6FE42-FC0C-E767-2607-06EA62C7F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4BCA04-5968-BF45-E85D-95C7BD129100}"/>
              </a:ext>
            </a:extLst>
          </p:cNvPr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0DC7E-3168-D251-7FA6-8A44A5436FF9}"/>
              </a:ext>
            </a:extLst>
          </p:cNvPr>
          <p:cNvSpPr txBox="1"/>
          <p:nvPr/>
        </p:nvSpPr>
        <p:spPr>
          <a:xfrm>
            <a:off x="915063" y="393708"/>
            <a:ext cx="6069939" cy="515833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100" b="1" dirty="0">
                <a:solidFill>
                  <a:srgbClr val="1E3C78"/>
                </a:solidFill>
                <a:latin typeface="Playfair Display" charset="0"/>
                <a:ea typeface="Playfair Display" charset="0"/>
                <a:cs typeface="Playfair Display" charset="0"/>
              </a:rPr>
              <a:t>Downtown Revitalization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8963A4-2F60-AC01-C048-706BB7B4FE1B}"/>
              </a:ext>
            </a:extLst>
          </p:cNvPr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54ADCABD-BAA4-F6FB-44A5-4EF062E45A3D}"/>
                </a:ext>
              </a:extLst>
            </p:cNvPr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E288E94-4CFE-561D-B5C5-7A55B0B7E8DC}"/>
                </a:ext>
              </a:extLst>
            </p:cNvPr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79BBA8E7-B155-D1F2-4988-E8EEBBF96A84}"/>
              </a:ext>
            </a:extLst>
          </p:cNvPr>
          <p:cNvSpPr/>
          <p:nvPr/>
        </p:nvSpPr>
        <p:spPr>
          <a:xfrm>
            <a:off x="0" y="1140597"/>
            <a:ext cx="6553200" cy="4571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97A9E6F-3E6F-A40C-0357-D76EBC54A96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63200" y="176431"/>
            <a:ext cx="1024847" cy="9503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697DF1-F87E-F8FF-E492-906CFA3734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279"/>
          <a:stretch/>
        </p:blipFill>
        <p:spPr>
          <a:xfrm>
            <a:off x="172173" y="1688531"/>
            <a:ext cx="7343504" cy="399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11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D1DB1-EE8C-31C4-32A2-D79564E9D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D6F7AA5-B7C9-A656-B50F-93D03E291B52}"/>
              </a:ext>
            </a:extLst>
          </p:cNvPr>
          <p:cNvSpPr/>
          <p:nvPr/>
        </p:nvSpPr>
        <p:spPr>
          <a:xfrm>
            <a:off x="7789468" y="0"/>
            <a:ext cx="1354532" cy="6858000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C12379-A21E-125A-BF54-091DDC3B0A9A}"/>
              </a:ext>
            </a:extLst>
          </p:cNvPr>
          <p:cNvSpPr txBox="1"/>
          <p:nvPr/>
        </p:nvSpPr>
        <p:spPr>
          <a:xfrm>
            <a:off x="915063" y="393708"/>
            <a:ext cx="6069939" cy="515833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100" b="1" dirty="0">
                <a:solidFill>
                  <a:srgbClr val="1E3C78"/>
                </a:solidFill>
                <a:latin typeface="Playfair Display" charset="0"/>
                <a:ea typeface="Playfair Display" charset="0"/>
                <a:cs typeface="Playfair Display" charset="0"/>
              </a:rPr>
              <a:t>Downtown Revitalization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2A487AF-8276-923B-0CE5-F141CF6A3887}"/>
              </a:ext>
            </a:extLst>
          </p:cNvPr>
          <p:cNvGrpSpPr/>
          <p:nvPr/>
        </p:nvGrpSpPr>
        <p:grpSpPr>
          <a:xfrm>
            <a:off x="282035" y="1805616"/>
            <a:ext cx="5180698" cy="2306547"/>
            <a:chOff x="751897" y="4484466"/>
            <a:chExt cx="13811597" cy="4613094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D82E1575-90A3-60EC-42C3-BA98E6B41637}"/>
                </a:ext>
              </a:extLst>
            </p:cNvPr>
            <p:cNvSpPr txBox="1">
              <a:spLocks/>
            </p:cNvSpPr>
            <p:nvPr/>
          </p:nvSpPr>
          <p:spPr>
            <a:xfrm>
              <a:off x="751897" y="8196776"/>
              <a:ext cx="12839410" cy="900784"/>
            </a:xfrm>
            <a:prstGeom prst="rect">
              <a:avLst/>
            </a:prstGeom>
          </p:spPr>
          <p:txBody>
            <a:bodyPr vert="horz" wrap="square" lIns="217433" tIns="108718" rIns="217433" bIns="108718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806"/>
                </a:lnSpc>
              </a:pPr>
              <a:endParaRPr lang="en-US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2F988B-7757-ADB9-3B94-41366F185A15}"/>
                </a:ext>
              </a:extLst>
            </p:cNvPr>
            <p:cNvSpPr/>
            <p:nvPr/>
          </p:nvSpPr>
          <p:spPr>
            <a:xfrm>
              <a:off x="855807" y="4484466"/>
              <a:ext cx="1370768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2000" dirty="0">
                <a:latin typeface="Lato" charset="0"/>
                <a:ea typeface="Lato" charset="0"/>
                <a:cs typeface="Lato" charset="0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919FDD40-0971-F390-4D55-A3C9EDF35533}"/>
              </a:ext>
            </a:extLst>
          </p:cNvPr>
          <p:cNvSpPr/>
          <p:nvPr/>
        </p:nvSpPr>
        <p:spPr>
          <a:xfrm>
            <a:off x="0" y="1140597"/>
            <a:ext cx="6553200" cy="45719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1618E27-D73E-614F-A723-6890F5B74C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-63200" y="176431"/>
            <a:ext cx="1024847" cy="9503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D333CC-5BF0-32FA-9BAE-FD971F82B7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" y="1890498"/>
            <a:ext cx="7325169" cy="354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6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63FA0-5610-8C67-D1CB-4C33C22FB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01EE62-E473-521E-5ED4-31809FF614DF}"/>
              </a:ext>
            </a:extLst>
          </p:cNvPr>
          <p:cNvSpPr/>
          <p:nvPr/>
        </p:nvSpPr>
        <p:spPr>
          <a:xfrm flipH="1">
            <a:off x="313216" y="419100"/>
            <a:ext cx="8517568" cy="60388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2C318D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556846-7D37-FEDE-CDD2-11F781F0E90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9FB709-F7A4-6B4F-FCBF-335330D5E75B}"/>
              </a:ext>
            </a:extLst>
          </p:cNvPr>
          <p:cNvSpPr/>
          <p:nvPr/>
        </p:nvSpPr>
        <p:spPr>
          <a:xfrm>
            <a:off x="313216" y="409574"/>
            <a:ext cx="8517568" cy="6038851"/>
          </a:xfrm>
          <a:prstGeom prst="rect">
            <a:avLst/>
          </a:prstGeom>
          <a:solidFill>
            <a:srgbClr val="2C3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DF042D4-7ADA-8E41-32AF-829C8AAE48A0}"/>
              </a:ext>
            </a:extLst>
          </p:cNvPr>
          <p:cNvGrpSpPr/>
          <p:nvPr/>
        </p:nvGrpSpPr>
        <p:grpSpPr>
          <a:xfrm>
            <a:off x="2726201" y="829552"/>
            <a:ext cx="5952294" cy="1676171"/>
            <a:chOff x="6498289" y="1541826"/>
            <a:chExt cx="13398849" cy="688335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78DF4C5-E769-5F46-16C8-08AF76E8EC76}"/>
                </a:ext>
              </a:extLst>
            </p:cNvPr>
            <p:cNvSpPr txBox="1"/>
            <p:nvPr/>
          </p:nvSpPr>
          <p:spPr>
            <a:xfrm>
              <a:off x="6498289" y="1541826"/>
              <a:ext cx="13398849" cy="2769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0" dirty="0">
                  <a:solidFill>
                    <a:schemeClr val="bg1"/>
                  </a:solidFill>
                  <a:latin typeface="Playfair Display" charset="0"/>
                  <a:ea typeface="Playfair Display" charset="0"/>
                  <a:cs typeface="Playfair Display" charset="0"/>
                </a:rPr>
                <a:t>TEXAS DEPARTMENT </a:t>
              </a:r>
            </a:p>
            <a:p>
              <a:r>
                <a:rPr lang="en-US" sz="4200" dirty="0">
                  <a:solidFill>
                    <a:schemeClr val="bg1"/>
                  </a:solidFill>
                  <a:latin typeface="Playfair Display" charset="0"/>
                  <a:ea typeface="Playfair Display" charset="0"/>
                  <a:cs typeface="Playfair Display" charset="0"/>
                </a:rPr>
                <a:t>OF AGRICULTURE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756844B-F06E-FDEE-F1C0-F9556F6353E3}"/>
                </a:ext>
              </a:extLst>
            </p:cNvPr>
            <p:cNvSpPr/>
            <p:nvPr/>
          </p:nvSpPr>
          <p:spPr>
            <a:xfrm>
              <a:off x="6837271" y="8379457"/>
              <a:ext cx="10477877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E262C8E-D090-F858-1879-4CA3E2F9210C}"/>
              </a:ext>
            </a:extLst>
          </p:cNvPr>
          <p:cNvSpPr txBox="1"/>
          <p:nvPr/>
        </p:nvSpPr>
        <p:spPr>
          <a:xfrm>
            <a:off x="2643716" y="2570788"/>
            <a:ext cx="6417799" cy="1454551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en-US" sz="3200" i="1" dirty="0">
                <a:ln>
                  <a:solidFill>
                    <a:schemeClr val="bg1"/>
                  </a:solidFill>
                </a:ln>
                <a:solidFill>
                  <a:schemeClr val="accent2"/>
                </a:solidFill>
                <a:latin typeface="Playfair Display" charset="0"/>
                <a:ea typeface="Playfair Display" charset="0"/>
                <a:cs typeface="Playfair Display" charset="0"/>
              </a:rPr>
              <a:t>2025 CEDAF</a:t>
            </a:r>
            <a:endParaRPr lang="en-US" sz="3000" i="1" dirty="0">
              <a:solidFill>
                <a:schemeClr val="accent2"/>
              </a:solidFill>
            </a:endParaRPr>
          </a:p>
          <a:p>
            <a:endParaRPr lang="en-US" sz="3000" i="1" dirty="0">
              <a:solidFill>
                <a:schemeClr val="accent2"/>
              </a:solidFill>
            </a:endParaRPr>
          </a:p>
          <a:p>
            <a:endParaRPr lang="en-US" sz="3000" dirty="0">
              <a:solidFill>
                <a:schemeClr val="accent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E10D6A-9BBD-1F11-513B-3FFD77A678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3" r="39019" b="35272"/>
          <a:stretch/>
        </p:blipFill>
        <p:spPr>
          <a:xfrm>
            <a:off x="522239" y="538378"/>
            <a:ext cx="2121477" cy="196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5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6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334366"/>
      </a:accent1>
      <a:accent2>
        <a:srgbClr val="BF994A"/>
      </a:accent2>
      <a:accent3>
        <a:srgbClr val="F3F6F6"/>
      </a:accent3>
      <a:accent4>
        <a:srgbClr val="363E48"/>
      </a:accent4>
      <a:accent5>
        <a:srgbClr val="FBFFFF"/>
      </a:accent5>
      <a:accent6>
        <a:srgbClr val="91969B"/>
      </a:accent6>
      <a:hlink>
        <a:srgbClr val="4B5050"/>
      </a:hlink>
      <a:folHlink>
        <a:srgbClr val="19BB9B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34233</TotalTime>
  <Words>177</Words>
  <Application>Microsoft Office PowerPoint</Application>
  <PresentationFormat>On-screen Show (4:3)</PresentationFormat>
  <Paragraphs>59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Lato</vt:lpstr>
      <vt:lpstr>Lato Regular</vt:lpstr>
      <vt:lpstr>Playfair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Presentations</dc:title>
  <dc:creator>Lindsay Baerwald</dc:creator>
  <cp:lastModifiedBy>Suzanne Barnard</cp:lastModifiedBy>
  <cp:revision>7495</cp:revision>
  <dcterms:created xsi:type="dcterms:W3CDTF">2014-11-12T21:47:38Z</dcterms:created>
  <dcterms:modified xsi:type="dcterms:W3CDTF">2025-02-04T14:52:03Z</dcterms:modified>
</cp:coreProperties>
</file>