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00" r:id="rId2"/>
    <p:sldId id="257" r:id="rId3"/>
    <p:sldId id="256" r:id="rId4"/>
    <p:sldId id="302" r:id="rId5"/>
    <p:sldId id="291" r:id="rId6"/>
    <p:sldId id="301" r:id="rId7"/>
    <p:sldId id="266" r:id="rId8"/>
    <p:sldId id="267" r:id="rId9"/>
    <p:sldId id="268" r:id="rId10"/>
    <p:sldId id="273" r:id="rId11"/>
    <p:sldId id="265" r:id="rId12"/>
    <p:sldId id="296" r:id="rId13"/>
    <p:sldId id="298" r:id="rId14"/>
    <p:sldId id="297" r:id="rId15"/>
    <p:sldId id="260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7C26A-B8A7-F6F0-CE60-FD7B71EF3D10}" name="Kelley Abell" initials="KA" userId="S::kelleya@woollardnicholstorres.com::15bc6965-2d49-4b3f-bcf7-a42cdec210bf" providerId="AD"/>
  <p188:author id="{184FDBC2-C9B0-21F4-3B31-A1ACBA2A0D4A}" name="Andrea Torres" initials="AT" userId="S::Andrea@woollardnicholstorres.com::df77e963-480f-4dac-9e11-c82a4756f3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BF3A0-F5B1-47BA-9CE5-4CDA9ACBA546}" v="77" dt="2025-01-30T21:16:40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87678" autoAdjust="0"/>
  </p:normalViewPr>
  <p:slideViewPr>
    <p:cSldViewPr snapToGrid="0">
      <p:cViewPr varScale="1">
        <p:scale>
          <a:sx n="98" d="100"/>
          <a:sy n="98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C2CE5-6DD4-405B-87FF-B2C81B8CD92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022403-61F6-4799-83B2-F892E5A6294C}">
      <dgm:prSet/>
      <dgm:spPr/>
      <dgm:t>
        <a:bodyPr/>
        <a:lstStyle/>
        <a:p>
          <a:r>
            <a:rPr lang="en-US"/>
            <a:t>Stand-alone 501(c)(3)s</a:t>
          </a:r>
        </a:p>
      </dgm:t>
    </dgm:pt>
    <dgm:pt modelId="{39743CB5-A83B-4EF7-ADB6-F909527F03B1}" type="parTrans" cxnId="{24F23F7E-359B-4599-A134-0FA502A65371}">
      <dgm:prSet/>
      <dgm:spPr/>
      <dgm:t>
        <a:bodyPr/>
        <a:lstStyle/>
        <a:p>
          <a:endParaRPr lang="en-US"/>
        </a:p>
      </dgm:t>
    </dgm:pt>
    <dgm:pt modelId="{3C44284C-A976-4F1F-A888-019A5E24CBD8}" type="sibTrans" cxnId="{24F23F7E-359B-4599-A134-0FA502A65371}">
      <dgm:prSet/>
      <dgm:spPr/>
      <dgm:t>
        <a:bodyPr/>
        <a:lstStyle/>
        <a:p>
          <a:endParaRPr lang="en-US"/>
        </a:p>
      </dgm:t>
    </dgm:pt>
    <dgm:pt modelId="{8E5A6386-EA63-4A20-89C7-302B9A8FECB0}">
      <dgm:prSet/>
      <dgm:spPr/>
      <dgm:t>
        <a:bodyPr/>
        <a:lstStyle/>
        <a:p>
          <a:r>
            <a:rPr lang="en-US"/>
            <a:t>Department of local or county government</a:t>
          </a:r>
        </a:p>
      </dgm:t>
    </dgm:pt>
    <dgm:pt modelId="{3619FA9B-6105-4B29-BE78-910D0D125820}" type="parTrans" cxnId="{E93852E5-27B3-4B37-95D5-7C76321E2DF6}">
      <dgm:prSet/>
      <dgm:spPr/>
      <dgm:t>
        <a:bodyPr/>
        <a:lstStyle/>
        <a:p>
          <a:endParaRPr lang="en-US"/>
        </a:p>
      </dgm:t>
    </dgm:pt>
    <dgm:pt modelId="{497583D0-E614-4F0F-AD01-78A14CDB331B}" type="sibTrans" cxnId="{E93852E5-27B3-4B37-95D5-7C76321E2DF6}">
      <dgm:prSet/>
      <dgm:spPr/>
      <dgm:t>
        <a:bodyPr/>
        <a:lstStyle/>
        <a:p>
          <a:endParaRPr lang="en-US"/>
        </a:p>
      </dgm:t>
    </dgm:pt>
    <dgm:pt modelId="{BE217BDB-2906-44C2-BE54-DCB7A180E6CB}">
      <dgm:prSet/>
      <dgm:spPr/>
      <dgm:t>
        <a:bodyPr/>
        <a:lstStyle/>
        <a:p>
          <a:r>
            <a:rPr lang="en-US"/>
            <a:t>Ministry of a local church or religious institution</a:t>
          </a:r>
        </a:p>
      </dgm:t>
    </dgm:pt>
    <dgm:pt modelId="{FCD56E2A-5568-4D3F-9902-D890C27D21D6}" type="parTrans" cxnId="{263E6756-8CD9-477E-8EBF-95D490990D74}">
      <dgm:prSet/>
      <dgm:spPr/>
      <dgm:t>
        <a:bodyPr/>
        <a:lstStyle/>
        <a:p>
          <a:endParaRPr lang="en-US"/>
        </a:p>
      </dgm:t>
    </dgm:pt>
    <dgm:pt modelId="{0A92F8BD-265B-4905-8307-F79E26D5433C}" type="sibTrans" cxnId="{263E6756-8CD9-477E-8EBF-95D490990D74}">
      <dgm:prSet/>
      <dgm:spPr/>
      <dgm:t>
        <a:bodyPr/>
        <a:lstStyle/>
        <a:p>
          <a:endParaRPr lang="en-US"/>
        </a:p>
      </dgm:t>
    </dgm:pt>
    <dgm:pt modelId="{83C1D9EA-7A99-4BC4-A5A1-1EA3CE8F0AD7}">
      <dgm:prSet/>
      <dgm:spPr/>
      <dgm:t>
        <a:bodyPr/>
        <a:lstStyle/>
        <a:p>
          <a:r>
            <a:rPr lang="en-US" i="1"/>
            <a:t>For-profit companies</a:t>
          </a:r>
          <a:endParaRPr lang="en-US"/>
        </a:p>
      </dgm:t>
    </dgm:pt>
    <dgm:pt modelId="{C69FE210-4212-45D1-9BFD-6D0EF919266A}" type="parTrans" cxnId="{83FB3FD0-599D-4625-BCF1-B57550DF1B54}">
      <dgm:prSet/>
      <dgm:spPr/>
      <dgm:t>
        <a:bodyPr/>
        <a:lstStyle/>
        <a:p>
          <a:endParaRPr lang="en-US"/>
        </a:p>
      </dgm:t>
    </dgm:pt>
    <dgm:pt modelId="{F6C1CAA7-FEBC-447A-96D4-22202ECF10BA}" type="sibTrans" cxnId="{83FB3FD0-599D-4625-BCF1-B57550DF1B54}">
      <dgm:prSet/>
      <dgm:spPr/>
      <dgm:t>
        <a:bodyPr/>
        <a:lstStyle/>
        <a:p>
          <a:endParaRPr lang="en-US"/>
        </a:p>
      </dgm:t>
    </dgm:pt>
    <dgm:pt modelId="{D91A1B2C-59F0-45C9-866E-4EB7602049C3}" type="pres">
      <dgm:prSet presAssocID="{ED7C2CE5-6DD4-405B-87FF-B2C81B8CD922}" presName="matrix" presStyleCnt="0">
        <dgm:presLayoutVars>
          <dgm:chMax val="1"/>
          <dgm:dir/>
          <dgm:resizeHandles val="exact"/>
        </dgm:presLayoutVars>
      </dgm:prSet>
      <dgm:spPr/>
    </dgm:pt>
    <dgm:pt modelId="{FA3929B7-B673-49FB-A1DD-EA5AC2B01B93}" type="pres">
      <dgm:prSet presAssocID="{ED7C2CE5-6DD4-405B-87FF-B2C81B8CD922}" presName="diamond" presStyleLbl="bgShp" presStyleIdx="0" presStyleCnt="1"/>
      <dgm:spPr/>
    </dgm:pt>
    <dgm:pt modelId="{42E90B57-8176-4B65-B3E0-4C4056AC1764}" type="pres">
      <dgm:prSet presAssocID="{ED7C2CE5-6DD4-405B-87FF-B2C81B8CD92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1F3F9D-4AC0-4E53-85BF-661354FC4484}" type="pres">
      <dgm:prSet presAssocID="{ED7C2CE5-6DD4-405B-87FF-B2C81B8CD92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7D0464-556A-4CA6-977E-FB71F3998299}" type="pres">
      <dgm:prSet presAssocID="{ED7C2CE5-6DD4-405B-87FF-B2C81B8CD92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0CCDC6-B50C-48D9-9D99-D4169B1587F4}" type="pres">
      <dgm:prSet presAssocID="{ED7C2CE5-6DD4-405B-87FF-B2C81B8CD92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97CC33-2469-49B2-8570-8E2B5A81AF79}" type="presOf" srcId="{83C1D9EA-7A99-4BC4-A5A1-1EA3CE8F0AD7}" destId="{DC0CCDC6-B50C-48D9-9D99-D4169B1587F4}" srcOrd="0" destOrd="0" presId="urn:microsoft.com/office/officeart/2005/8/layout/matrix3"/>
    <dgm:cxn modelId="{40E34B3C-7DF8-46B9-929E-19315B18739A}" type="presOf" srcId="{95022403-61F6-4799-83B2-F892E5A6294C}" destId="{42E90B57-8176-4B65-B3E0-4C4056AC1764}" srcOrd="0" destOrd="0" presId="urn:microsoft.com/office/officeart/2005/8/layout/matrix3"/>
    <dgm:cxn modelId="{27792469-6C1B-44A3-A89E-2F4783963C2E}" type="presOf" srcId="{8E5A6386-EA63-4A20-89C7-302B9A8FECB0}" destId="{B01F3F9D-4AC0-4E53-85BF-661354FC4484}" srcOrd="0" destOrd="0" presId="urn:microsoft.com/office/officeart/2005/8/layout/matrix3"/>
    <dgm:cxn modelId="{263E6756-8CD9-477E-8EBF-95D490990D74}" srcId="{ED7C2CE5-6DD4-405B-87FF-B2C81B8CD922}" destId="{BE217BDB-2906-44C2-BE54-DCB7A180E6CB}" srcOrd="2" destOrd="0" parTransId="{FCD56E2A-5568-4D3F-9902-D890C27D21D6}" sibTransId="{0A92F8BD-265B-4905-8307-F79E26D5433C}"/>
    <dgm:cxn modelId="{24F23F7E-359B-4599-A134-0FA502A65371}" srcId="{ED7C2CE5-6DD4-405B-87FF-B2C81B8CD922}" destId="{95022403-61F6-4799-83B2-F892E5A6294C}" srcOrd="0" destOrd="0" parTransId="{39743CB5-A83B-4EF7-ADB6-F909527F03B1}" sibTransId="{3C44284C-A976-4F1F-A888-019A5E24CBD8}"/>
    <dgm:cxn modelId="{83FB3FD0-599D-4625-BCF1-B57550DF1B54}" srcId="{ED7C2CE5-6DD4-405B-87FF-B2C81B8CD922}" destId="{83C1D9EA-7A99-4BC4-A5A1-1EA3CE8F0AD7}" srcOrd="3" destOrd="0" parTransId="{C69FE210-4212-45D1-9BFD-6D0EF919266A}" sibTransId="{F6C1CAA7-FEBC-447A-96D4-22202ECF10BA}"/>
    <dgm:cxn modelId="{E93852E5-27B3-4B37-95D5-7C76321E2DF6}" srcId="{ED7C2CE5-6DD4-405B-87FF-B2C81B8CD922}" destId="{8E5A6386-EA63-4A20-89C7-302B9A8FECB0}" srcOrd="1" destOrd="0" parTransId="{3619FA9B-6105-4B29-BE78-910D0D125820}" sibTransId="{497583D0-E614-4F0F-AD01-78A14CDB331B}"/>
    <dgm:cxn modelId="{473842EF-360B-4407-A2AA-D9FB8BBEBA2C}" type="presOf" srcId="{ED7C2CE5-6DD4-405B-87FF-B2C81B8CD922}" destId="{D91A1B2C-59F0-45C9-866E-4EB7602049C3}" srcOrd="0" destOrd="0" presId="urn:microsoft.com/office/officeart/2005/8/layout/matrix3"/>
    <dgm:cxn modelId="{FFF446FE-1CE0-4BBB-9EC3-3ACF034A2F70}" type="presOf" srcId="{BE217BDB-2906-44C2-BE54-DCB7A180E6CB}" destId="{237D0464-556A-4CA6-977E-FB71F3998299}" srcOrd="0" destOrd="0" presId="urn:microsoft.com/office/officeart/2005/8/layout/matrix3"/>
    <dgm:cxn modelId="{9ACE6292-D554-4B68-B98E-1EE42DDD8FB2}" type="presParOf" srcId="{D91A1B2C-59F0-45C9-866E-4EB7602049C3}" destId="{FA3929B7-B673-49FB-A1DD-EA5AC2B01B93}" srcOrd="0" destOrd="0" presId="urn:microsoft.com/office/officeart/2005/8/layout/matrix3"/>
    <dgm:cxn modelId="{15335820-450D-4412-B8CB-BAC1079D2AF9}" type="presParOf" srcId="{D91A1B2C-59F0-45C9-866E-4EB7602049C3}" destId="{42E90B57-8176-4B65-B3E0-4C4056AC1764}" srcOrd="1" destOrd="0" presId="urn:microsoft.com/office/officeart/2005/8/layout/matrix3"/>
    <dgm:cxn modelId="{089C2336-CD48-4328-9D82-92BBF25D11C3}" type="presParOf" srcId="{D91A1B2C-59F0-45C9-866E-4EB7602049C3}" destId="{B01F3F9D-4AC0-4E53-85BF-661354FC4484}" srcOrd="2" destOrd="0" presId="urn:microsoft.com/office/officeart/2005/8/layout/matrix3"/>
    <dgm:cxn modelId="{958E033D-0169-4D72-8D1F-3E1A22CCE973}" type="presParOf" srcId="{D91A1B2C-59F0-45C9-866E-4EB7602049C3}" destId="{237D0464-556A-4CA6-977E-FB71F3998299}" srcOrd="3" destOrd="0" presId="urn:microsoft.com/office/officeart/2005/8/layout/matrix3"/>
    <dgm:cxn modelId="{454EB4B1-4299-4BDC-87B3-4C655EBFB82B}" type="presParOf" srcId="{D91A1B2C-59F0-45C9-866E-4EB7602049C3}" destId="{DC0CCDC6-B50C-48D9-9D99-D4169B1587F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BD023-38C2-45A8-AB95-2D7506B3D92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41B8E6-95E9-496E-89D4-FC5FF4421A60}">
      <dgm:prSet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Home-delivered meals ONLY</a:t>
          </a:r>
        </a:p>
      </dgm:t>
    </dgm:pt>
    <dgm:pt modelId="{BB6E7DF4-D002-4107-A415-88C04E3D3752}" type="parTrans" cxnId="{0425342B-BF39-4D3C-A235-7FBE138EFEF7}">
      <dgm:prSet/>
      <dgm:spPr/>
      <dgm:t>
        <a:bodyPr/>
        <a:lstStyle/>
        <a:p>
          <a:endParaRPr lang="en-US"/>
        </a:p>
      </dgm:t>
    </dgm:pt>
    <dgm:pt modelId="{1A850D66-03E0-4F82-9108-39390F436288}" type="sibTrans" cxnId="{0425342B-BF39-4D3C-A235-7FBE138EFEF7}">
      <dgm:prSet phldrT="01" phldr="0"/>
      <dgm:spPr>
        <a:solidFill>
          <a:schemeClr val="accent2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066D8DDA-4BD8-477C-8559-50CE3F4B8C53}">
      <dgm:prSet/>
      <dgm:spPr/>
      <dgm:t>
        <a:bodyPr/>
        <a:lstStyle/>
        <a:p>
          <a:r>
            <a:rPr lang="en-US"/>
            <a:t>Home-delivered meals and congregate services</a:t>
          </a:r>
        </a:p>
      </dgm:t>
    </dgm:pt>
    <dgm:pt modelId="{47DA0B56-17BC-4CE2-8388-1E80F240BF35}" type="parTrans" cxnId="{AA70204E-93B3-486E-B62B-40C069BD2EF1}">
      <dgm:prSet/>
      <dgm:spPr/>
      <dgm:t>
        <a:bodyPr/>
        <a:lstStyle/>
        <a:p>
          <a:endParaRPr lang="en-US"/>
        </a:p>
      </dgm:t>
    </dgm:pt>
    <dgm:pt modelId="{53853F8B-4BCF-488E-9AD2-F23278BB2D9B}" type="sibTrans" cxnId="{AA70204E-93B3-486E-B62B-40C069BD2EF1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C102644F-F886-4159-8976-6AFBD61D702C}">
      <dgm:prSet/>
      <dgm:spPr/>
      <dgm:t>
        <a:bodyPr/>
        <a:lstStyle/>
        <a:p>
          <a:r>
            <a:rPr lang="en-US"/>
            <a:t>Home-delivered meals, congregate services and other services for older adults</a:t>
          </a:r>
        </a:p>
      </dgm:t>
    </dgm:pt>
    <dgm:pt modelId="{3C8EE736-D5C2-471F-A9C2-B6C6166D23F9}" type="parTrans" cxnId="{62D01404-90FD-4420-A02E-C66276CDEED8}">
      <dgm:prSet/>
      <dgm:spPr/>
      <dgm:t>
        <a:bodyPr/>
        <a:lstStyle/>
        <a:p>
          <a:endParaRPr lang="en-US"/>
        </a:p>
      </dgm:t>
    </dgm:pt>
    <dgm:pt modelId="{35DC1324-67DF-460E-BEE9-31FFAF7E3139}" type="sibTrans" cxnId="{62D01404-90FD-4420-A02E-C66276CDEED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AB1BDFB-4C92-44A4-BD3F-93E1E24FB97D}" type="pres">
      <dgm:prSet presAssocID="{6E8BD023-38C2-45A8-AB95-2D7506B3D928}" presName="Name0" presStyleCnt="0">
        <dgm:presLayoutVars>
          <dgm:animLvl val="lvl"/>
          <dgm:resizeHandles val="exact"/>
        </dgm:presLayoutVars>
      </dgm:prSet>
      <dgm:spPr/>
    </dgm:pt>
    <dgm:pt modelId="{8514408E-6259-431A-96BD-612D07667D96}" type="pres">
      <dgm:prSet presAssocID="{6241B8E6-95E9-496E-89D4-FC5FF4421A60}" presName="compositeNode" presStyleCnt="0">
        <dgm:presLayoutVars>
          <dgm:bulletEnabled val="1"/>
        </dgm:presLayoutVars>
      </dgm:prSet>
      <dgm:spPr/>
    </dgm:pt>
    <dgm:pt modelId="{817789C5-ED93-4C87-BD74-6C6575BE6598}" type="pres">
      <dgm:prSet presAssocID="{6241B8E6-95E9-496E-89D4-FC5FF4421A60}" presName="bgRect" presStyleLbl="alignNode1" presStyleIdx="0" presStyleCnt="3" custLinFactNeighborX="-2419" custLinFactNeighborY="-1761"/>
      <dgm:spPr/>
    </dgm:pt>
    <dgm:pt modelId="{E7CA0C61-578D-4A89-AFEF-B0DE6015947B}" type="pres">
      <dgm:prSet presAssocID="{1A850D66-03E0-4F82-9108-39390F43628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8D1784C-C0A2-4677-BC0E-A38A6DA4D4BD}" type="pres">
      <dgm:prSet presAssocID="{6241B8E6-95E9-496E-89D4-FC5FF4421A60}" presName="nodeRect" presStyleLbl="alignNode1" presStyleIdx="0" presStyleCnt="3">
        <dgm:presLayoutVars>
          <dgm:bulletEnabled val="1"/>
        </dgm:presLayoutVars>
      </dgm:prSet>
      <dgm:spPr/>
    </dgm:pt>
    <dgm:pt modelId="{5E4F0948-C4A5-4D89-A921-317E01F07F09}" type="pres">
      <dgm:prSet presAssocID="{1A850D66-03E0-4F82-9108-39390F436288}" presName="sibTrans" presStyleCnt="0"/>
      <dgm:spPr/>
    </dgm:pt>
    <dgm:pt modelId="{A75E38D8-EBD7-487D-894A-4D0F5468BC9C}" type="pres">
      <dgm:prSet presAssocID="{066D8DDA-4BD8-477C-8559-50CE3F4B8C53}" presName="compositeNode" presStyleCnt="0">
        <dgm:presLayoutVars>
          <dgm:bulletEnabled val="1"/>
        </dgm:presLayoutVars>
      </dgm:prSet>
      <dgm:spPr/>
    </dgm:pt>
    <dgm:pt modelId="{693E7DBF-0401-4075-823B-3EDA4C85BC1B}" type="pres">
      <dgm:prSet presAssocID="{066D8DDA-4BD8-477C-8559-50CE3F4B8C53}" presName="bgRect" presStyleLbl="alignNode1" presStyleIdx="1" presStyleCnt="3"/>
      <dgm:spPr/>
    </dgm:pt>
    <dgm:pt modelId="{123E7B36-3009-458C-A2EF-8974821C1691}" type="pres">
      <dgm:prSet presAssocID="{53853F8B-4BCF-488E-9AD2-F23278BB2D9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69BE99F-834B-4E7A-9AD8-81F78E306A88}" type="pres">
      <dgm:prSet presAssocID="{066D8DDA-4BD8-477C-8559-50CE3F4B8C53}" presName="nodeRect" presStyleLbl="alignNode1" presStyleIdx="1" presStyleCnt="3">
        <dgm:presLayoutVars>
          <dgm:bulletEnabled val="1"/>
        </dgm:presLayoutVars>
      </dgm:prSet>
      <dgm:spPr/>
    </dgm:pt>
    <dgm:pt modelId="{FC0EDF64-8309-4269-AA18-86D217613AFF}" type="pres">
      <dgm:prSet presAssocID="{53853F8B-4BCF-488E-9AD2-F23278BB2D9B}" presName="sibTrans" presStyleCnt="0"/>
      <dgm:spPr/>
    </dgm:pt>
    <dgm:pt modelId="{2D5BE0CF-44C3-4D33-AE7A-C9F824B85905}" type="pres">
      <dgm:prSet presAssocID="{C102644F-F886-4159-8976-6AFBD61D702C}" presName="compositeNode" presStyleCnt="0">
        <dgm:presLayoutVars>
          <dgm:bulletEnabled val="1"/>
        </dgm:presLayoutVars>
      </dgm:prSet>
      <dgm:spPr/>
    </dgm:pt>
    <dgm:pt modelId="{EA6491A0-CD8A-477C-950D-27F4230BDC6F}" type="pres">
      <dgm:prSet presAssocID="{C102644F-F886-4159-8976-6AFBD61D702C}" presName="bgRect" presStyleLbl="alignNode1" presStyleIdx="2" presStyleCnt="3"/>
      <dgm:spPr/>
    </dgm:pt>
    <dgm:pt modelId="{7ACCFAB4-11E6-4E2B-910A-849AE89ECC9A}" type="pres">
      <dgm:prSet presAssocID="{35DC1324-67DF-460E-BEE9-31FFAF7E3139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BE2D3D9-E207-4AE9-B9FF-20962088A505}" type="pres">
      <dgm:prSet presAssocID="{C102644F-F886-4159-8976-6AFBD61D702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2D01404-90FD-4420-A02E-C66276CDEED8}" srcId="{6E8BD023-38C2-45A8-AB95-2D7506B3D928}" destId="{C102644F-F886-4159-8976-6AFBD61D702C}" srcOrd="2" destOrd="0" parTransId="{3C8EE736-D5C2-471F-A9C2-B6C6166D23F9}" sibTransId="{35DC1324-67DF-460E-BEE9-31FFAF7E3139}"/>
    <dgm:cxn modelId="{A0362F19-8820-4379-954E-0B196449F728}" type="presOf" srcId="{066D8DDA-4BD8-477C-8559-50CE3F4B8C53}" destId="{C69BE99F-834B-4E7A-9AD8-81F78E306A88}" srcOrd="1" destOrd="0" presId="urn:microsoft.com/office/officeart/2016/7/layout/LinearBlockProcessNumbered"/>
    <dgm:cxn modelId="{D2E7E419-311B-4913-BADC-15518284FA78}" type="presOf" srcId="{6E8BD023-38C2-45A8-AB95-2D7506B3D928}" destId="{1AB1BDFB-4C92-44A4-BD3F-93E1E24FB97D}" srcOrd="0" destOrd="0" presId="urn:microsoft.com/office/officeart/2016/7/layout/LinearBlockProcessNumbered"/>
    <dgm:cxn modelId="{0425342B-BF39-4D3C-A235-7FBE138EFEF7}" srcId="{6E8BD023-38C2-45A8-AB95-2D7506B3D928}" destId="{6241B8E6-95E9-496E-89D4-FC5FF4421A60}" srcOrd="0" destOrd="0" parTransId="{BB6E7DF4-D002-4107-A415-88C04E3D3752}" sibTransId="{1A850D66-03E0-4F82-9108-39390F436288}"/>
    <dgm:cxn modelId="{A8843B45-769A-4DBB-81CF-53B5D5179F51}" type="presOf" srcId="{C102644F-F886-4159-8976-6AFBD61D702C}" destId="{EBE2D3D9-E207-4AE9-B9FF-20962088A505}" srcOrd="1" destOrd="0" presId="urn:microsoft.com/office/officeart/2016/7/layout/LinearBlockProcessNumbered"/>
    <dgm:cxn modelId="{AA70204E-93B3-486E-B62B-40C069BD2EF1}" srcId="{6E8BD023-38C2-45A8-AB95-2D7506B3D928}" destId="{066D8DDA-4BD8-477C-8559-50CE3F4B8C53}" srcOrd="1" destOrd="0" parTransId="{47DA0B56-17BC-4CE2-8388-1E80F240BF35}" sibTransId="{53853F8B-4BCF-488E-9AD2-F23278BB2D9B}"/>
    <dgm:cxn modelId="{D5BBB474-7AC2-4891-86A4-93E05218EA06}" type="presOf" srcId="{35DC1324-67DF-460E-BEE9-31FFAF7E3139}" destId="{7ACCFAB4-11E6-4E2B-910A-849AE89ECC9A}" srcOrd="0" destOrd="0" presId="urn:microsoft.com/office/officeart/2016/7/layout/LinearBlockProcessNumbered"/>
    <dgm:cxn modelId="{18D77059-5CC0-4926-949F-B2EA4B315B6D}" type="presOf" srcId="{066D8DDA-4BD8-477C-8559-50CE3F4B8C53}" destId="{693E7DBF-0401-4075-823B-3EDA4C85BC1B}" srcOrd="0" destOrd="0" presId="urn:microsoft.com/office/officeart/2016/7/layout/LinearBlockProcessNumbered"/>
    <dgm:cxn modelId="{9761977D-FA6A-4713-9063-E89B96740C34}" type="presOf" srcId="{53853F8B-4BCF-488E-9AD2-F23278BB2D9B}" destId="{123E7B36-3009-458C-A2EF-8974821C1691}" srcOrd="0" destOrd="0" presId="urn:microsoft.com/office/officeart/2016/7/layout/LinearBlockProcessNumbered"/>
    <dgm:cxn modelId="{25DD1487-B826-4B9B-98D8-854AF54D1E3B}" type="presOf" srcId="{C102644F-F886-4159-8976-6AFBD61D702C}" destId="{EA6491A0-CD8A-477C-950D-27F4230BDC6F}" srcOrd="0" destOrd="0" presId="urn:microsoft.com/office/officeart/2016/7/layout/LinearBlockProcessNumbered"/>
    <dgm:cxn modelId="{DAD530C5-36FC-4D86-AC79-47138E79A97E}" type="presOf" srcId="{6241B8E6-95E9-496E-89D4-FC5FF4421A60}" destId="{68D1784C-C0A2-4677-BC0E-A38A6DA4D4BD}" srcOrd="1" destOrd="0" presId="urn:microsoft.com/office/officeart/2016/7/layout/LinearBlockProcessNumbered"/>
    <dgm:cxn modelId="{A40B1DF0-CD23-4BF3-B58F-AEACC8A02809}" type="presOf" srcId="{1A850D66-03E0-4F82-9108-39390F436288}" destId="{E7CA0C61-578D-4A89-AFEF-B0DE6015947B}" srcOrd="0" destOrd="0" presId="urn:microsoft.com/office/officeart/2016/7/layout/LinearBlockProcessNumbered"/>
    <dgm:cxn modelId="{2B02A9F2-DDB1-4904-85DA-B4824931E8FA}" type="presOf" srcId="{6241B8E6-95E9-496E-89D4-FC5FF4421A60}" destId="{817789C5-ED93-4C87-BD74-6C6575BE6598}" srcOrd="0" destOrd="0" presId="urn:microsoft.com/office/officeart/2016/7/layout/LinearBlockProcessNumbered"/>
    <dgm:cxn modelId="{F4AFB7DE-F8B8-44D6-A386-0C34E645858B}" type="presParOf" srcId="{1AB1BDFB-4C92-44A4-BD3F-93E1E24FB97D}" destId="{8514408E-6259-431A-96BD-612D07667D96}" srcOrd="0" destOrd="0" presId="urn:microsoft.com/office/officeart/2016/7/layout/LinearBlockProcessNumbered"/>
    <dgm:cxn modelId="{3A5C72DA-F9DF-47C0-8C46-18FD60CBEBF8}" type="presParOf" srcId="{8514408E-6259-431A-96BD-612D07667D96}" destId="{817789C5-ED93-4C87-BD74-6C6575BE6598}" srcOrd="0" destOrd="0" presId="urn:microsoft.com/office/officeart/2016/7/layout/LinearBlockProcessNumbered"/>
    <dgm:cxn modelId="{142532CE-E30B-4A83-AF01-4D513B930C7D}" type="presParOf" srcId="{8514408E-6259-431A-96BD-612D07667D96}" destId="{E7CA0C61-578D-4A89-AFEF-B0DE6015947B}" srcOrd="1" destOrd="0" presId="urn:microsoft.com/office/officeart/2016/7/layout/LinearBlockProcessNumbered"/>
    <dgm:cxn modelId="{3736118E-F911-44D5-AB2C-814108CFA440}" type="presParOf" srcId="{8514408E-6259-431A-96BD-612D07667D96}" destId="{68D1784C-C0A2-4677-BC0E-A38A6DA4D4BD}" srcOrd="2" destOrd="0" presId="urn:microsoft.com/office/officeart/2016/7/layout/LinearBlockProcessNumbered"/>
    <dgm:cxn modelId="{988BC6B1-6D89-4837-A0D6-C4FBF987C610}" type="presParOf" srcId="{1AB1BDFB-4C92-44A4-BD3F-93E1E24FB97D}" destId="{5E4F0948-C4A5-4D89-A921-317E01F07F09}" srcOrd="1" destOrd="0" presId="urn:microsoft.com/office/officeart/2016/7/layout/LinearBlockProcessNumbered"/>
    <dgm:cxn modelId="{9C769EDE-674E-4EA7-A5D5-BD37D8023BF2}" type="presParOf" srcId="{1AB1BDFB-4C92-44A4-BD3F-93E1E24FB97D}" destId="{A75E38D8-EBD7-487D-894A-4D0F5468BC9C}" srcOrd="2" destOrd="0" presId="urn:microsoft.com/office/officeart/2016/7/layout/LinearBlockProcessNumbered"/>
    <dgm:cxn modelId="{2C03C9C0-1322-4BF7-A36F-FAC52FA0CD73}" type="presParOf" srcId="{A75E38D8-EBD7-487D-894A-4D0F5468BC9C}" destId="{693E7DBF-0401-4075-823B-3EDA4C85BC1B}" srcOrd="0" destOrd="0" presId="urn:microsoft.com/office/officeart/2016/7/layout/LinearBlockProcessNumbered"/>
    <dgm:cxn modelId="{F5396330-744F-4A84-8481-65230E890973}" type="presParOf" srcId="{A75E38D8-EBD7-487D-894A-4D0F5468BC9C}" destId="{123E7B36-3009-458C-A2EF-8974821C1691}" srcOrd="1" destOrd="0" presId="urn:microsoft.com/office/officeart/2016/7/layout/LinearBlockProcessNumbered"/>
    <dgm:cxn modelId="{6596711D-4D23-43C4-9E89-8B558EADC1F5}" type="presParOf" srcId="{A75E38D8-EBD7-487D-894A-4D0F5468BC9C}" destId="{C69BE99F-834B-4E7A-9AD8-81F78E306A88}" srcOrd="2" destOrd="0" presId="urn:microsoft.com/office/officeart/2016/7/layout/LinearBlockProcessNumbered"/>
    <dgm:cxn modelId="{378A0924-61D6-4312-8317-1EEBE054101C}" type="presParOf" srcId="{1AB1BDFB-4C92-44A4-BD3F-93E1E24FB97D}" destId="{FC0EDF64-8309-4269-AA18-86D217613AFF}" srcOrd="3" destOrd="0" presId="urn:microsoft.com/office/officeart/2016/7/layout/LinearBlockProcessNumbered"/>
    <dgm:cxn modelId="{80BAE29C-216F-401E-92D2-D5C76F44EFA6}" type="presParOf" srcId="{1AB1BDFB-4C92-44A4-BD3F-93E1E24FB97D}" destId="{2D5BE0CF-44C3-4D33-AE7A-C9F824B85905}" srcOrd="4" destOrd="0" presId="urn:microsoft.com/office/officeart/2016/7/layout/LinearBlockProcessNumbered"/>
    <dgm:cxn modelId="{6A147872-913C-4411-A30C-B0FBC6D4EDC5}" type="presParOf" srcId="{2D5BE0CF-44C3-4D33-AE7A-C9F824B85905}" destId="{EA6491A0-CD8A-477C-950D-27F4230BDC6F}" srcOrd="0" destOrd="0" presId="urn:microsoft.com/office/officeart/2016/7/layout/LinearBlockProcessNumbered"/>
    <dgm:cxn modelId="{BDE2A5AA-C692-47E8-8430-EEA2FBEB6EE3}" type="presParOf" srcId="{2D5BE0CF-44C3-4D33-AE7A-C9F824B85905}" destId="{7ACCFAB4-11E6-4E2B-910A-849AE89ECC9A}" srcOrd="1" destOrd="0" presId="urn:microsoft.com/office/officeart/2016/7/layout/LinearBlockProcessNumbered"/>
    <dgm:cxn modelId="{613CA912-D1C6-4BAE-BD6A-8780AC21002B}" type="presParOf" srcId="{2D5BE0CF-44C3-4D33-AE7A-C9F824B85905}" destId="{EBE2D3D9-E207-4AE9-B9FF-20962088A50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9B723-74C8-4744-82C4-8D2466C4EA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3283F-1F23-44BA-B675-F1609DA1FC04}">
      <dgm:prSet/>
      <dgm:spPr/>
      <dgm:t>
        <a:bodyPr/>
        <a:lstStyle/>
        <a:p>
          <a:r>
            <a:rPr lang="en-US" dirty="0"/>
            <a:t>Amigos Del Valle (ADV)</a:t>
          </a:r>
        </a:p>
      </dgm:t>
    </dgm:pt>
    <dgm:pt modelId="{5952AD80-3F5C-4E84-81EE-DF1702A6885C}" type="parTrans" cxnId="{C9042C34-22A0-4A43-943C-7176F3EC863A}">
      <dgm:prSet/>
      <dgm:spPr/>
      <dgm:t>
        <a:bodyPr/>
        <a:lstStyle/>
        <a:p>
          <a:endParaRPr lang="en-US"/>
        </a:p>
      </dgm:t>
    </dgm:pt>
    <dgm:pt modelId="{D2303237-D78D-4111-AF51-FE00AB2B9B93}" type="sibTrans" cxnId="{C9042C34-22A0-4A43-943C-7176F3EC863A}">
      <dgm:prSet/>
      <dgm:spPr/>
      <dgm:t>
        <a:bodyPr/>
        <a:lstStyle/>
        <a:p>
          <a:endParaRPr lang="en-US"/>
        </a:p>
      </dgm:t>
    </dgm:pt>
    <dgm:pt modelId="{687F5507-CD00-4601-88E1-F240989BE40B}">
      <dgm:prSet/>
      <dgm:spPr/>
      <dgm:t>
        <a:bodyPr/>
        <a:lstStyle/>
        <a:p>
          <a:r>
            <a:rPr lang="en-US"/>
            <a:t>Meals on Wheels</a:t>
          </a:r>
        </a:p>
      </dgm:t>
    </dgm:pt>
    <dgm:pt modelId="{D809AB51-C347-40AD-9B2D-7BD45EFF2AD3}" type="parTrans" cxnId="{B68DE120-DBC4-4C65-86B2-BC57B89F2F2C}">
      <dgm:prSet/>
      <dgm:spPr/>
      <dgm:t>
        <a:bodyPr/>
        <a:lstStyle/>
        <a:p>
          <a:endParaRPr lang="en-US"/>
        </a:p>
      </dgm:t>
    </dgm:pt>
    <dgm:pt modelId="{0CE65DBF-5A6F-4E66-B5EE-8B0E28A27383}" type="sibTrans" cxnId="{B68DE120-DBC4-4C65-86B2-BC57B89F2F2C}">
      <dgm:prSet/>
      <dgm:spPr/>
      <dgm:t>
        <a:bodyPr/>
        <a:lstStyle/>
        <a:p>
          <a:endParaRPr lang="en-US"/>
        </a:p>
      </dgm:t>
    </dgm:pt>
    <dgm:pt modelId="{F95F452C-E96F-470A-807A-693A862FEE8C}">
      <dgm:prSet/>
      <dgm:spPr/>
      <dgm:t>
        <a:bodyPr/>
        <a:lstStyle/>
        <a:p>
          <a:r>
            <a:rPr lang="en-US"/>
            <a:t>Housing</a:t>
          </a:r>
        </a:p>
      </dgm:t>
    </dgm:pt>
    <dgm:pt modelId="{0FC820C3-4135-473A-A1EB-99F2E71E1E2E}" type="parTrans" cxnId="{3ADFD7CA-D427-4B26-8343-822C4B977E66}">
      <dgm:prSet/>
      <dgm:spPr/>
      <dgm:t>
        <a:bodyPr/>
        <a:lstStyle/>
        <a:p>
          <a:endParaRPr lang="en-US"/>
        </a:p>
      </dgm:t>
    </dgm:pt>
    <dgm:pt modelId="{BCD82DBF-C19F-402B-9D88-137FFA3E889C}" type="sibTrans" cxnId="{3ADFD7CA-D427-4B26-8343-822C4B977E66}">
      <dgm:prSet/>
      <dgm:spPr/>
      <dgm:t>
        <a:bodyPr/>
        <a:lstStyle/>
        <a:p>
          <a:endParaRPr lang="en-US"/>
        </a:p>
      </dgm:t>
    </dgm:pt>
    <dgm:pt modelId="{D50D14EF-CE48-47C5-B269-077A5A7C6566}">
      <dgm:prSet/>
      <dgm:spPr/>
      <dgm:t>
        <a:bodyPr/>
        <a:lstStyle/>
        <a:p>
          <a:r>
            <a:rPr lang="en-US"/>
            <a:t>Transportation</a:t>
          </a:r>
        </a:p>
      </dgm:t>
    </dgm:pt>
    <dgm:pt modelId="{E7336DEB-2245-49C6-8984-9C29D0E4C358}" type="parTrans" cxnId="{1F6E4E09-0978-49ED-B2E1-058C365182CB}">
      <dgm:prSet/>
      <dgm:spPr/>
      <dgm:t>
        <a:bodyPr/>
        <a:lstStyle/>
        <a:p>
          <a:endParaRPr lang="en-US"/>
        </a:p>
      </dgm:t>
    </dgm:pt>
    <dgm:pt modelId="{9BACD1B5-45EF-4B57-9171-4F4B942DE1BA}" type="sibTrans" cxnId="{1F6E4E09-0978-49ED-B2E1-058C365182CB}">
      <dgm:prSet/>
      <dgm:spPr/>
      <dgm:t>
        <a:bodyPr/>
        <a:lstStyle/>
        <a:p>
          <a:endParaRPr lang="en-US"/>
        </a:p>
      </dgm:t>
    </dgm:pt>
    <dgm:pt modelId="{804B60B5-83C3-4F77-A99D-AD40208117B4}">
      <dgm:prSet/>
      <dgm:spPr/>
      <dgm:t>
        <a:bodyPr/>
        <a:lstStyle/>
        <a:p>
          <a:r>
            <a:rPr lang="en-US"/>
            <a:t>Visiting Nurse Association (VNA)</a:t>
          </a:r>
        </a:p>
      </dgm:t>
    </dgm:pt>
    <dgm:pt modelId="{2ED74EF5-4261-4E46-BDBE-1D176A7A4E82}" type="parTrans" cxnId="{549E706D-756E-4398-88B1-FBED68DE2B8E}">
      <dgm:prSet/>
      <dgm:spPr/>
      <dgm:t>
        <a:bodyPr/>
        <a:lstStyle/>
        <a:p>
          <a:endParaRPr lang="en-US"/>
        </a:p>
      </dgm:t>
    </dgm:pt>
    <dgm:pt modelId="{CC27DE5F-4E16-4DB7-848C-1EF597934073}" type="sibTrans" cxnId="{549E706D-756E-4398-88B1-FBED68DE2B8E}">
      <dgm:prSet/>
      <dgm:spPr/>
      <dgm:t>
        <a:bodyPr/>
        <a:lstStyle/>
        <a:p>
          <a:endParaRPr lang="en-US"/>
        </a:p>
      </dgm:t>
    </dgm:pt>
    <dgm:pt modelId="{E1B16BF4-17DC-42DD-A92A-C0A229700575}">
      <dgm:prSet/>
      <dgm:spPr/>
      <dgm:t>
        <a:bodyPr/>
        <a:lstStyle/>
        <a:p>
          <a:r>
            <a:rPr lang="en-US"/>
            <a:t>Hospice</a:t>
          </a:r>
        </a:p>
      </dgm:t>
    </dgm:pt>
    <dgm:pt modelId="{59341E3E-DD47-4FB6-8C24-40F23F16C974}" type="parTrans" cxnId="{26A15ACD-5D5C-43C2-BA32-EA32DDFF7885}">
      <dgm:prSet/>
      <dgm:spPr/>
      <dgm:t>
        <a:bodyPr/>
        <a:lstStyle/>
        <a:p>
          <a:endParaRPr lang="en-US"/>
        </a:p>
      </dgm:t>
    </dgm:pt>
    <dgm:pt modelId="{3F1B9E84-0EB7-41AF-A055-722455BFC3D2}" type="sibTrans" cxnId="{26A15ACD-5D5C-43C2-BA32-EA32DDFF7885}">
      <dgm:prSet/>
      <dgm:spPr/>
      <dgm:t>
        <a:bodyPr/>
        <a:lstStyle/>
        <a:p>
          <a:endParaRPr lang="en-US"/>
        </a:p>
      </dgm:t>
    </dgm:pt>
    <dgm:pt modelId="{468AE1C3-FFBE-4344-8A8D-D3FF7F5D0765}">
      <dgm:prSet/>
      <dgm:spPr/>
      <dgm:t>
        <a:bodyPr/>
        <a:lstStyle/>
        <a:p>
          <a:r>
            <a:rPr lang="en-US"/>
            <a:t>Meals on Wheels</a:t>
          </a:r>
        </a:p>
      </dgm:t>
    </dgm:pt>
    <dgm:pt modelId="{56A4A555-598D-498E-9400-8EA60A2C814E}" type="parTrans" cxnId="{BCD736A0-A22D-4889-9775-04A55C174EF4}">
      <dgm:prSet/>
      <dgm:spPr/>
      <dgm:t>
        <a:bodyPr/>
        <a:lstStyle/>
        <a:p>
          <a:endParaRPr lang="en-US"/>
        </a:p>
      </dgm:t>
    </dgm:pt>
    <dgm:pt modelId="{5EBD4F97-CB55-450C-B182-39A54FFE4693}" type="sibTrans" cxnId="{BCD736A0-A22D-4889-9775-04A55C174EF4}">
      <dgm:prSet/>
      <dgm:spPr/>
      <dgm:t>
        <a:bodyPr/>
        <a:lstStyle/>
        <a:p>
          <a:endParaRPr lang="en-US"/>
        </a:p>
      </dgm:t>
    </dgm:pt>
    <dgm:pt modelId="{EFEAE07B-CAAF-42B1-A275-49FD9362FD77}">
      <dgm:prSet/>
      <dgm:spPr/>
      <dgm:t>
        <a:bodyPr/>
        <a:lstStyle/>
        <a:p>
          <a:r>
            <a:rPr lang="en-US"/>
            <a:t>Pediatric Hospice</a:t>
          </a:r>
        </a:p>
      </dgm:t>
    </dgm:pt>
    <dgm:pt modelId="{8E53E4F8-B7C2-42DE-8131-A395946506BE}" type="parTrans" cxnId="{AF76F7F7-4D49-467E-B26E-6102CB2C5546}">
      <dgm:prSet/>
      <dgm:spPr/>
      <dgm:t>
        <a:bodyPr/>
        <a:lstStyle/>
        <a:p>
          <a:endParaRPr lang="en-US"/>
        </a:p>
      </dgm:t>
    </dgm:pt>
    <dgm:pt modelId="{6F12ED7F-EE91-46DA-88C8-86DC1ACAF59F}" type="sibTrans" cxnId="{AF76F7F7-4D49-467E-B26E-6102CB2C5546}">
      <dgm:prSet/>
      <dgm:spPr/>
      <dgm:t>
        <a:bodyPr/>
        <a:lstStyle/>
        <a:p>
          <a:endParaRPr lang="en-US"/>
        </a:p>
      </dgm:t>
    </dgm:pt>
    <dgm:pt modelId="{0FAA8FA0-B30F-43E2-B301-AF6A18BC2B9B}">
      <dgm:prSet/>
      <dgm:spPr/>
      <dgm:t>
        <a:bodyPr/>
        <a:lstStyle/>
        <a:p>
          <a:r>
            <a:rPr lang="en-US" dirty="0"/>
            <a:t>Supportive Palliative Care</a:t>
          </a:r>
        </a:p>
      </dgm:t>
    </dgm:pt>
    <dgm:pt modelId="{32B77229-2585-4A50-B61C-516643977C0D}" type="parTrans" cxnId="{180C4F2E-8CF1-4E1C-800C-00816250180C}">
      <dgm:prSet/>
      <dgm:spPr/>
      <dgm:t>
        <a:bodyPr/>
        <a:lstStyle/>
        <a:p>
          <a:endParaRPr lang="en-US"/>
        </a:p>
      </dgm:t>
    </dgm:pt>
    <dgm:pt modelId="{94629509-CE42-40BF-880D-F65E50A37D9E}" type="sibTrans" cxnId="{180C4F2E-8CF1-4E1C-800C-00816250180C}">
      <dgm:prSet/>
      <dgm:spPr/>
      <dgm:t>
        <a:bodyPr/>
        <a:lstStyle/>
        <a:p>
          <a:endParaRPr lang="en-US"/>
        </a:p>
      </dgm:t>
    </dgm:pt>
    <dgm:pt modelId="{11E414BB-A678-4C9C-BC9F-580983587A64}">
      <dgm:prSet/>
      <dgm:spPr/>
      <dgm:t>
        <a:bodyPr/>
        <a:lstStyle/>
        <a:p>
          <a:r>
            <a:rPr lang="en-US"/>
            <a:t>Interfaith Ministries of Greater Houston (IMGH)</a:t>
          </a:r>
        </a:p>
      </dgm:t>
    </dgm:pt>
    <dgm:pt modelId="{CEDBAB80-384B-44BB-843D-CD6897415362}" type="parTrans" cxnId="{7BFBDB5C-0546-4CE1-8488-C8C10AE72967}">
      <dgm:prSet/>
      <dgm:spPr/>
      <dgm:t>
        <a:bodyPr/>
        <a:lstStyle/>
        <a:p>
          <a:endParaRPr lang="en-US"/>
        </a:p>
      </dgm:t>
    </dgm:pt>
    <dgm:pt modelId="{8A36387C-9828-4062-9740-5C2751A59FCC}" type="sibTrans" cxnId="{7BFBDB5C-0546-4CE1-8488-C8C10AE72967}">
      <dgm:prSet/>
      <dgm:spPr/>
      <dgm:t>
        <a:bodyPr/>
        <a:lstStyle/>
        <a:p>
          <a:endParaRPr lang="en-US"/>
        </a:p>
      </dgm:t>
    </dgm:pt>
    <dgm:pt modelId="{4D9A0D9F-3D85-4286-BF3A-76792FD4B9DA}">
      <dgm:prSet/>
      <dgm:spPr/>
      <dgm:t>
        <a:bodyPr/>
        <a:lstStyle/>
        <a:p>
          <a:r>
            <a:rPr lang="en-US"/>
            <a:t>Meals on Wheels</a:t>
          </a:r>
        </a:p>
      </dgm:t>
    </dgm:pt>
    <dgm:pt modelId="{4EC7391B-843A-4263-9D90-EBC4C297EC10}" type="parTrans" cxnId="{8C7DBB88-F78A-4868-AA14-16F2337F918D}">
      <dgm:prSet/>
      <dgm:spPr/>
      <dgm:t>
        <a:bodyPr/>
        <a:lstStyle/>
        <a:p>
          <a:endParaRPr lang="en-US"/>
        </a:p>
      </dgm:t>
    </dgm:pt>
    <dgm:pt modelId="{F672DB72-CB99-47CC-9D83-6C0EE2243890}" type="sibTrans" cxnId="{8C7DBB88-F78A-4868-AA14-16F2337F918D}">
      <dgm:prSet/>
      <dgm:spPr/>
      <dgm:t>
        <a:bodyPr/>
        <a:lstStyle/>
        <a:p>
          <a:endParaRPr lang="en-US"/>
        </a:p>
      </dgm:t>
    </dgm:pt>
    <dgm:pt modelId="{94E26712-E083-4D69-B2D4-6DA77241757D}">
      <dgm:prSet/>
      <dgm:spPr/>
      <dgm:t>
        <a:bodyPr/>
        <a:lstStyle/>
        <a:p>
          <a:r>
            <a:rPr lang="en-US"/>
            <a:t>Refugee Services</a:t>
          </a:r>
        </a:p>
      </dgm:t>
    </dgm:pt>
    <dgm:pt modelId="{004EB114-FB98-4CF5-A3A8-DF1DACAEEAD4}" type="parTrans" cxnId="{F2CD043F-3369-4942-A4CA-F6586F437267}">
      <dgm:prSet/>
      <dgm:spPr/>
      <dgm:t>
        <a:bodyPr/>
        <a:lstStyle/>
        <a:p>
          <a:endParaRPr lang="en-US"/>
        </a:p>
      </dgm:t>
    </dgm:pt>
    <dgm:pt modelId="{ADA3CF09-2B5D-472B-B172-E690CF32CC6C}" type="sibTrans" cxnId="{F2CD043F-3369-4942-A4CA-F6586F437267}">
      <dgm:prSet/>
      <dgm:spPr/>
      <dgm:t>
        <a:bodyPr/>
        <a:lstStyle/>
        <a:p>
          <a:endParaRPr lang="en-US"/>
        </a:p>
      </dgm:t>
    </dgm:pt>
    <dgm:pt modelId="{7D6832DF-C873-4A9F-96FE-0E454C3E87B2}">
      <dgm:prSet/>
      <dgm:spPr/>
      <dgm:t>
        <a:bodyPr/>
        <a:lstStyle/>
        <a:p>
          <a:r>
            <a:rPr lang="en-US"/>
            <a:t>Interfaith Relations and Community Partnerships</a:t>
          </a:r>
        </a:p>
      </dgm:t>
    </dgm:pt>
    <dgm:pt modelId="{17868FD4-CC17-4577-913D-92584E50C6F7}" type="parTrans" cxnId="{FCFE7229-6AB8-412D-A944-91F7C8760F0A}">
      <dgm:prSet/>
      <dgm:spPr/>
      <dgm:t>
        <a:bodyPr/>
        <a:lstStyle/>
        <a:p>
          <a:endParaRPr lang="en-US"/>
        </a:p>
      </dgm:t>
    </dgm:pt>
    <dgm:pt modelId="{5B129AFA-1AD1-446A-BC4E-4A52F8B10E3B}" type="sibTrans" cxnId="{FCFE7229-6AB8-412D-A944-91F7C8760F0A}">
      <dgm:prSet/>
      <dgm:spPr/>
      <dgm:t>
        <a:bodyPr/>
        <a:lstStyle/>
        <a:p>
          <a:endParaRPr lang="en-US"/>
        </a:p>
      </dgm:t>
    </dgm:pt>
    <dgm:pt modelId="{A819189F-1AE3-4EFD-AF50-5EEACBCD6D49}">
      <dgm:prSet/>
      <dgm:spPr/>
      <dgm:t>
        <a:bodyPr/>
        <a:lstStyle/>
        <a:p>
          <a:r>
            <a:rPr lang="en-US"/>
            <a:t>Volunteer Houston &amp; Serve Houston</a:t>
          </a:r>
        </a:p>
      </dgm:t>
    </dgm:pt>
    <dgm:pt modelId="{B396C161-C6A4-49A9-A90D-BA1A0E463FC8}" type="parTrans" cxnId="{2642F6F2-2B73-4CA9-A116-83D3FFA2BCAF}">
      <dgm:prSet/>
      <dgm:spPr/>
      <dgm:t>
        <a:bodyPr/>
        <a:lstStyle/>
        <a:p>
          <a:endParaRPr lang="en-US"/>
        </a:p>
      </dgm:t>
    </dgm:pt>
    <dgm:pt modelId="{EDC5B51D-178B-401F-9E3E-DEAB969B1A83}" type="sibTrans" cxnId="{2642F6F2-2B73-4CA9-A116-83D3FFA2BCAF}">
      <dgm:prSet/>
      <dgm:spPr/>
      <dgm:t>
        <a:bodyPr/>
        <a:lstStyle/>
        <a:p>
          <a:endParaRPr lang="en-US"/>
        </a:p>
      </dgm:t>
    </dgm:pt>
    <dgm:pt modelId="{994ADA08-6C79-44C1-AF3F-6BAF22E76560}">
      <dgm:prSet/>
      <dgm:spPr/>
      <dgm:t>
        <a:bodyPr/>
        <a:lstStyle/>
        <a:p>
          <a:r>
            <a:rPr lang="en-US" dirty="0"/>
            <a:t>Adult Hospice </a:t>
          </a:r>
        </a:p>
      </dgm:t>
    </dgm:pt>
    <dgm:pt modelId="{4F915971-F6B3-47E5-9127-B5CB492FC539}" type="parTrans" cxnId="{DFCB9A19-9097-4B39-817A-5B627F5364ED}">
      <dgm:prSet/>
      <dgm:spPr/>
    </dgm:pt>
    <dgm:pt modelId="{2ADA8878-E92A-4D41-A0F1-415166BC13F0}" type="sibTrans" cxnId="{DFCB9A19-9097-4B39-817A-5B627F5364ED}">
      <dgm:prSet/>
      <dgm:spPr/>
    </dgm:pt>
    <dgm:pt modelId="{356720A0-9872-42A1-84DA-8EB39FEE4854}" type="pres">
      <dgm:prSet presAssocID="{D789B723-74C8-4744-82C4-8D2466C4EAD5}" presName="Name0" presStyleCnt="0">
        <dgm:presLayoutVars>
          <dgm:dir/>
          <dgm:animLvl val="lvl"/>
          <dgm:resizeHandles val="exact"/>
        </dgm:presLayoutVars>
      </dgm:prSet>
      <dgm:spPr/>
    </dgm:pt>
    <dgm:pt modelId="{6035B535-8F2B-4EEC-87DC-C8D9118793BF}" type="pres">
      <dgm:prSet presAssocID="{30E3283F-1F23-44BA-B675-F1609DA1FC04}" presName="composite" presStyleCnt="0"/>
      <dgm:spPr/>
    </dgm:pt>
    <dgm:pt modelId="{C029A0E5-D8A6-4F13-A97A-253B83461A4D}" type="pres">
      <dgm:prSet presAssocID="{30E3283F-1F23-44BA-B675-F1609DA1FC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BD4613F-AB9E-4C93-9169-C8E5497C84B3}" type="pres">
      <dgm:prSet presAssocID="{30E3283F-1F23-44BA-B675-F1609DA1FC04}" presName="desTx" presStyleLbl="alignAccFollowNode1" presStyleIdx="0" presStyleCnt="3">
        <dgm:presLayoutVars>
          <dgm:bulletEnabled val="1"/>
        </dgm:presLayoutVars>
      </dgm:prSet>
      <dgm:spPr/>
    </dgm:pt>
    <dgm:pt modelId="{EE4D052F-5DDA-4713-BA53-7E9B481E8334}" type="pres">
      <dgm:prSet presAssocID="{D2303237-D78D-4111-AF51-FE00AB2B9B93}" presName="space" presStyleCnt="0"/>
      <dgm:spPr/>
    </dgm:pt>
    <dgm:pt modelId="{117965C4-0E1F-45F8-BA36-94970F8F3806}" type="pres">
      <dgm:prSet presAssocID="{804B60B5-83C3-4F77-A99D-AD40208117B4}" presName="composite" presStyleCnt="0"/>
      <dgm:spPr/>
    </dgm:pt>
    <dgm:pt modelId="{47DDBEF7-E387-4879-8E6B-4205C7AE4B0C}" type="pres">
      <dgm:prSet presAssocID="{804B60B5-83C3-4F77-A99D-AD40208117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C698541-BEAE-425E-BF0A-5316CE7EA786}" type="pres">
      <dgm:prSet presAssocID="{804B60B5-83C3-4F77-A99D-AD40208117B4}" presName="desTx" presStyleLbl="alignAccFollowNode1" presStyleIdx="1" presStyleCnt="3">
        <dgm:presLayoutVars>
          <dgm:bulletEnabled val="1"/>
        </dgm:presLayoutVars>
      </dgm:prSet>
      <dgm:spPr/>
    </dgm:pt>
    <dgm:pt modelId="{E3D472C3-70E4-47B6-A24A-D586EFDD3323}" type="pres">
      <dgm:prSet presAssocID="{CC27DE5F-4E16-4DB7-848C-1EF597934073}" presName="space" presStyleCnt="0"/>
      <dgm:spPr/>
    </dgm:pt>
    <dgm:pt modelId="{C485D0DB-6486-4DD1-BA61-3E1A53095A72}" type="pres">
      <dgm:prSet presAssocID="{11E414BB-A678-4C9C-BC9F-580983587A64}" presName="composite" presStyleCnt="0"/>
      <dgm:spPr/>
    </dgm:pt>
    <dgm:pt modelId="{170CDDD8-5E86-4122-83BD-C0BB549D2283}" type="pres">
      <dgm:prSet presAssocID="{11E414BB-A678-4C9C-BC9F-580983587A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B40E1F-2E3F-4187-B104-40B48A78E8C0}" type="pres">
      <dgm:prSet presAssocID="{11E414BB-A678-4C9C-BC9F-580983587A6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C136903-3500-444C-AE12-BC48AACE54DF}" type="presOf" srcId="{94E26712-E083-4D69-B2D4-6DA77241757D}" destId="{59B40E1F-2E3F-4187-B104-40B48A78E8C0}" srcOrd="0" destOrd="1" presId="urn:microsoft.com/office/officeart/2005/8/layout/hList1"/>
    <dgm:cxn modelId="{1F6E4E09-0978-49ED-B2E1-058C365182CB}" srcId="{30E3283F-1F23-44BA-B675-F1609DA1FC04}" destId="{D50D14EF-CE48-47C5-B269-077A5A7C6566}" srcOrd="2" destOrd="0" parTransId="{E7336DEB-2245-49C6-8984-9C29D0E4C358}" sibTransId="{9BACD1B5-45EF-4B57-9171-4F4B942DE1BA}"/>
    <dgm:cxn modelId="{59FAE10E-B5B8-4CC2-8D38-B5FB41230933}" type="presOf" srcId="{994ADA08-6C79-44C1-AF3F-6BAF22E76560}" destId="{CC698541-BEAE-425E-BF0A-5316CE7EA786}" srcOrd="0" destOrd="4" presId="urn:microsoft.com/office/officeart/2005/8/layout/hList1"/>
    <dgm:cxn modelId="{DFCB9A19-9097-4B39-817A-5B627F5364ED}" srcId="{804B60B5-83C3-4F77-A99D-AD40208117B4}" destId="{994ADA08-6C79-44C1-AF3F-6BAF22E76560}" srcOrd="4" destOrd="0" parTransId="{4F915971-F6B3-47E5-9127-B5CB492FC539}" sibTransId="{2ADA8878-E92A-4D41-A0F1-415166BC13F0}"/>
    <dgm:cxn modelId="{B68DE120-DBC4-4C65-86B2-BC57B89F2F2C}" srcId="{30E3283F-1F23-44BA-B675-F1609DA1FC04}" destId="{687F5507-CD00-4601-88E1-F240989BE40B}" srcOrd="0" destOrd="0" parTransId="{D809AB51-C347-40AD-9B2D-7BD45EFF2AD3}" sibTransId="{0CE65DBF-5A6F-4E66-B5EE-8B0E28A27383}"/>
    <dgm:cxn modelId="{FCFE7229-6AB8-412D-A944-91F7C8760F0A}" srcId="{11E414BB-A678-4C9C-BC9F-580983587A64}" destId="{7D6832DF-C873-4A9F-96FE-0E454C3E87B2}" srcOrd="2" destOrd="0" parTransId="{17868FD4-CC17-4577-913D-92584E50C6F7}" sibTransId="{5B129AFA-1AD1-446A-BC4E-4A52F8B10E3B}"/>
    <dgm:cxn modelId="{5B24A22D-A544-4154-8C6E-0F3E75BA66AD}" type="presOf" srcId="{804B60B5-83C3-4F77-A99D-AD40208117B4}" destId="{47DDBEF7-E387-4879-8E6B-4205C7AE4B0C}" srcOrd="0" destOrd="0" presId="urn:microsoft.com/office/officeart/2005/8/layout/hList1"/>
    <dgm:cxn modelId="{180C4F2E-8CF1-4E1C-800C-00816250180C}" srcId="{804B60B5-83C3-4F77-A99D-AD40208117B4}" destId="{0FAA8FA0-B30F-43E2-B301-AF6A18BC2B9B}" srcOrd="3" destOrd="0" parTransId="{32B77229-2585-4A50-B61C-516643977C0D}" sibTransId="{94629509-CE42-40BF-880D-F65E50A37D9E}"/>
    <dgm:cxn modelId="{C9042C34-22A0-4A43-943C-7176F3EC863A}" srcId="{D789B723-74C8-4744-82C4-8D2466C4EAD5}" destId="{30E3283F-1F23-44BA-B675-F1609DA1FC04}" srcOrd="0" destOrd="0" parTransId="{5952AD80-3F5C-4E84-81EE-DF1702A6885C}" sibTransId="{D2303237-D78D-4111-AF51-FE00AB2B9B93}"/>
    <dgm:cxn modelId="{F2CD043F-3369-4942-A4CA-F6586F437267}" srcId="{11E414BB-A678-4C9C-BC9F-580983587A64}" destId="{94E26712-E083-4D69-B2D4-6DA77241757D}" srcOrd="1" destOrd="0" parTransId="{004EB114-FB98-4CF5-A3A8-DF1DACAEEAD4}" sibTransId="{ADA3CF09-2B5D-472B-B172-E690CF32CC6C}"/>
    <dgm:cxn modelId="{7BFBDB5C-0546-4CE1-8488-C8C10AE72967}" srcId="{D789B723-74C8-4744-82C4-8D2466C4EAD5}" destId="{11E414BB-A678-4C9C-BC9F-580983587A64}" srcOrd="2" destOrd="0" parTransId="{CEDBAB80-384B-44BB-843D-CD6897415362}" sibTransId="{8A36387C-9828-4062-9740-5C2751A59FCC}"/>
    <dgm:cxn modelId="{549E706D-756E-4398-88B1-FBED68DE2B8E}" srcId="{D789B723-74C8-4744-82C4-8D2466C4EAD5}" destId="{804B60B5-83C3-4F77-A99D-AD40208117B4}" srcOrd="1" destOrd="0" parTransId="{2ED74EF5-4261-4E46-BDBE-1D176A7A4E82}" sibTransId="{CC27DE5F-4E16-4DB7-848C-1EF597934073}"/>
    <dgm:cxn modelId="{0EA81574-7EE8-4919-B672-D4EE02AE51E4}" type="presOf" srcId="{468AE1C3-FFBE-4344-8A8D-D3FF7F5D0765}" destId="{CC698541-BEAE-425E-BF0A-5316CE7EA786}" srcOrd="0" destOrd="1" presId="urn:microsoft.com/office/officeart/2005/8/layout/hList1"/>
    <dgm:cxn modelId="{4A9F5054-6F6F-4260-9437-CA55C46A4C4A}" type="presOf" srcId="{E1B16BF4-17DC-42DD-A92A-C0A229700575}" destId="{CC698541-BEAE-425E-BF0A-5316CE7EA786}" srcOrd="0" destOrd="0" presId="urn:microsoft.com/office/officeart/2005/8/layout/hList1"/>
    <dgm:cxn modelId="{F0991A56-644C-4BA9-8835-08266238546F}" type="presOf" srcId="{687F5507-CD00-4601-88E1-F240989BE40B}" destId="{ABD4613F-AB9E-4C93-9169-C8E5497C84B3}" srcOrd="0" destOrd="0" presId="urn:microsoft.com/office/officeart/2005/8/layout/hList1"/>
    <dgm:cxn modelId="{47632F7A-CE18-48BE-A663-EC93FF184EBE}" type="presOf" srcId="{A819189F-1AE3-4EFD-AF50-5EEACBCD6D49}" destId="{59B40E1F-2E3F-4187-B104-40B48A78E8C0}" srcOrd="0" destOrd="3" presId="urn:microsoft.com/office/officeart/2005/8/layout/hList1"/>
    <dgm:cxn modelId="{FC147D7C-AC99-4B8B-BB8F-6822576CED6A}" type="presOf" srcId="{30E3283F-1F23-44BA-B675-F1609DA1FC04}" destId="{C029A0E5-D8A6-4F13-A97A-253B83461A4D}" srcOrd="0" destOrd="0" presId="urn:microsoft.com/office/officeart/2005/8/layout/hList1"/>
    <dgm:cxn modelId="{8EA16782-E80D-4BAB-B67D-3C393832F770}" type="presOf" srcId="{F95F452C-E96F-470A-807A-693A862FEE8C}" destId="{ABD4613F-AB9E-4C93-9169-C8E5497C84B3}" srcOrd="0" destOrd="1" presId="urn:microsoft.com/office/officeart/2005/8/layout/hList1"/>
    <dgm:cxn modelId="{0E629A87-2DAD-46E5-9B16-D9DBB093EF48}" type="presOf" srcId="{7D6832DF-C873-4A9F-96FE-0E454C3E87B2}" destId="{59B40E1F-2E3F-4187-B104-40B48A78E8C0}" srcOrd="0" destOrd="2" presId="urn:microsoft.com/office/officeart/2005/8/layout/hList1"/>
    <dgm:cxn modelId="{8C7DBB88-F78A-4868-AA14-16F2337F918D}" srcId="{11E414BB-A678-4C9C-BC9F-580983587A64}" destId="{4D9A0D9F-3D85-4286-BF3A-76792FD4B9DA}" srcOrd="0" destOrd="0" parTransId="{4EC7391B-843A-4263-9D90-EBC4C297EC10}" sibTransId="{F672DB72-CB99-47CC-9D83-6C0EE2243890}"/>
    <dgm:cxn modelId="{089F399D-A138-4080-825F-5F9A363A5189}" type="presOf" srcId="{D789B723-74C8-4744-82C4-8D2466C4EAD5}" destId="{356720A0-9872-42A1-84DA-8EB39FEE4854}" srcOrd="0" destOrd="0" presId="urn:microsoft.com/office/officeart/2005/8/layout/hList1"/>
    <dgm:cxn modelId="{BCD736A0-A22D-4889-9775-04A55C174EF4}" srcId="{804B60B5-83C3-4F77-A99D-AD40208117B4}" destId="{468AE1C3-FFBE-4344-8A8D-D3FF7F5D0765}" srcOrd="1" destOrd="0" parTransId="{56A4A555-598D-498E-9400-8EA60A2C814E}" sibTransId="{5EBD4F97-CB55-450C-B182-39A54FFE4693}"/>
    <dgm:cxn modelId="{C22097B7-964F-4C40-A77D-53ACFB7AADB5}" type="presOf" srcId="{D50D14EF-CE48-47C5-B269-077A5A7C6566}" destId="{ABD4613F-AB9E-4C93-9169-C8E5497C84B3}" srcOrd="0" destOrd="2" presId="urn:microsoft.com/office/officeart/2005/8/layout/hList1"/>
    <dgm:cxn modelId="{3ADFD7CA-D427-4B26-8343-822C4B977E66}" srcId="{30E3283F-1F23-44BA-B675-F1609DA1FC04}" destId="{F95F452C-E96F-470A-807A-693A862FEE8C}" srcOrd="1" destOrd="0" parTransId="{0FC820C3-4135-473A-A1EB-99F2E71E1E2E}" sibTransId="{BCD82DBF-C19F-402B-9D88-137FFA3E889C}"/>
    <dgm:cxn modelId="{26A15ACD-5D5C-43C2-BA32-EA32DDFF7885}" srcId="{804B60B5-83C3-4F77-A99D-AD40208117B4}" destId="{E1B16BF4-17DC-42DD-A92A-C0A229700575}" srcOrd="0" destOrd="0" parTransId="{59341E3E-DD47-4FB6-8C24-40F23F16C974}" sibTransId="{3F1B9E84-0EB7-41AF-A055-722455BFC3D2}"/>
    <dgm:cxn modelId="{2323DCD0-49BC-452F-8618-71975B62AD19}" type="presOf" srcId="{11E414BB-A678-4C9C-BC9F-580983587A64}" destId="{170CDDD8-5E86-4122-83BD-C0BB549D2283}" srcOrd="0" destOrd="0" presId="urn:microsoft.com/office/officeart/2005/8/layout/hList1"/>
    <dgm:cxn modelId="{737164D1-C3F8-413E-94F1-1F14078ADB47}" type="presOf" srcId="{0FAA8FA0-B30F-43E2-B301-AF6A18BC2B9B}" destId="{CC698541-BEAE-425E-BF0A-5316CE7EA786}" srcOrd="0" destOrd="3" presId="urn:microsoft.com/office/officeart/2005/8/layout/hList1"/>
    <dgm:cxn modelId="{7E537AE3-159D-45A0-BD7E-B67156BAFB49}" type="presOf" srcId="{EFEAE07B-CAAF-42B1-A275-49FD9362FD77}" destId="{CC698541-BEAE-425E-BF0A-5316CE7EA786}" srcOrd="0" destOrd="2" presId="urn:microsoft.com/office/officeart/2005/8/layout/hList1"/>
    <dgm:cxn modelId="{9E57E9F2-65AA-449C-B950-1C9B8A5292FB}" type="presOf" srcId="{4D9A0D9F-3D85-4286-BF3A-76792FD4B9DA}" destId="{59B40E1F-2E3F-4187-B104-40B48A78E8C0}" srcOrd="0" destOrd="0" presId="urn:microsoft.com/office/officeart/2005/8/layout/hList1"/>
    <dgm:cxn modelId="{2642F6F2-2B73-4CA9-A116-83D3FFA2BCAF}" srcId="{11E414BB-A678-4C9C-BC9F-580983587A64}" destId="{A819189F-1AE3-4EFD-AF50-5EEACBCD6D49}" srcOrd="3" destOrd="0" parTransId="{B396C161-C6A4-49A9-A90D-BA1A0E463FC8}" sibTransId="{EDC5B51D-178B-401F-9E3E-DEAB969B1A83}"/>
    <dgm:cxn modelId="{AF76F7F7-4D49-467E-B26E-6102CB2C5546}" srcId="{804B60B5-83C3-4F77-A99D-AD40208117B4}" destId="{EFEAE07B-CAAF-42B1-A275-49FD9362FD77}" srcOrd="2" destOrd="0" parTransId="{8E53E4F8-B7C2-42DE-8131-A395946506BE}" sibTransId="{6F12ED7F-EE91-46DA-88C8-86DC1ACAF59F}"/>
    <dgm:cxn modelId="{E4B34EBC-6C56-4C62-B8EC-50FE9ACB2C0C}" type="presParOf" srcId="{356720A0-9872-42A1-84DA-8EB39FEE4854}" destId="{6035B535-8F2B-4EEC-87DC-C8D9118793BF}" srcOrd="0" destOrd="0" presId="urn:microsoft.com/office/officeart/2005/8/layout/hList1"/>
    <dgm:cxn modelId="{155C95A4-C79B-494F-B51B-A50C2E33CD16}" type="presParOf" srcId="{6035B535-8F2B-4EEC-87DC-C8D9118793BF}" destId="{C029A0E5-D8A6-4F13-A97A-253B83461A4D}" srcOrd="0" destOrd="0" presId="urn:microsoft.com/office/officeart/2005/8/layout/hList1"/>
    <dgm:cxn modelId="{6D463EC7-373F-47D0-BA03-8F9D45CFE65C}" type="presParOf" srcId="{6035B535-8F2B-4EEC-87DC-C8D9118793BF}" destId="{ABD4613F-AB9E-4C93-9169-C8E5497C84B3}" srcOrd="1" destOrd="0" presId="urn:microsoft.com/office/officeart/2005/8/layout/hList1"/>
    <dgm:cxn modelId="{B16D277D-D562-4979-A8CA-7D3BC7726AF5}" type="presParOf" srcId="{356720A0-9872-42A1-84DA-8EB39FEE4854}" destId="{EE4D052F-5DDA-4713-BA53-7E9B481E8334}" srcOrd="1" destOrd="0" presId="urn:microsoft.com/office/officeart/2005/8/layout/hList1"/>
    <dgm:cxn modelId="{9634D477-B5B9-4721-B2B9-F9B8EF43D863}" type="presParOf" srcId="{356720A0-9872-42A1-84DA-8EB39FEE4854}" destId="{117965C4-0E1F-45F8-BA36-94970F8F3806}" srcOrd="2" destOrd="0" presId="urn:microsoft.com/office/officeart/2005/8/layout/hList1"/>
    <dgm:cxn modelId="{EABD1505-6BBD-4A84-8536-890D52083C0D}" type="presParOf" srcId="{117965C4-0E1F-45F8-BA36-94970F8F3806}" destId="{47DDBEF7-E387-4879-8E6B-4205C7AE4B0C}" srcOrd="0" destOrd="0" presId="urn:microsoft.com/office/officeart/2005/8/layout/hList1"/>
    <dgm:cxn modelId="{217D7104-5B33-41FB-A894-D07C44C7B03E}" type="presParOf" srcId="{117965C4-0E1F-45F8-BA36-94970F8F3806}" destId="{CC698541-BEAE-425E-BF0A-5316CE7EA786}" srcOrd="1" destOrd="0" presId="urn:microsoft.com/office/officeart/2005/8/layout/hList1"/>
    <dgm:cxn modelId="{9D16627F-E9FD-4D4E-B851-3ECFFAB04825}" type="presParOf" srcId="{356720A0-9872-42A1-84DA-8EB39FEE4854}" destId="{E3D472C3-70E4-47B6-A24A-D586EFDD3323}" srcOrd="3" destOrd="0" presId="urn:microsoft.com/office/officeart/2005/8/layout/hList1"/>
    <dgm:cxn modelId="{A177FF1A-AA4F-468B-A004-988AC53FE84F}" type="presParOf" srcId="{356720A0-9872-42A1-84DA-8EB39FEE4854}" destId="{C485D0DB-6486-4DD1-BA61-3E1A53095A72}" srcOrd="4" destOrd="0" presId="urn:microsoft.com/office/officeart/2005/8/layout/hList1"/>
    <dgm:cxn modelId="{256FAE92-9611-4377-8509-18D7222D22FD}" type="presParOf" srcId="{C485D0DB-6486-4DD1-BA61-3E1A53095A72}" destId="{170CDDD8-5E86-4122-83BD-C0BB549D2283}" srcOrd="0" destOrd="0" presId="urn:microsoft.com/office/officeart/2005/8/layout/hList1"/>
    <dgm:cxn modelId="{794DAE49-9F5C-4368-9E2B-D8520B24EEE4}" type="presParOf" srcId="{C485D0DB-6486-4DD1-BA61-3E1A53095A72}" destId="{59B40E1F-2E3F-4187-B104-40B48A78E8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27902-7B20-45D3-AB4D-5F8607FEEA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9937F4-FA5D-42F0-9896-1F0F67DCC78B}">
      <dgm:prSet/>
      <dgm:spPr/>
      <dgm:t>
        <a:bodyPr/>
        <a:lstStyle/>
        <a:p>
          <a:pPr>
            <a:defRPr b="1"/>
          </a:pPr>
          <a:r>
            <a:rPr lang="en-US"/>
            <a:t>Private funding</a:t>
          </a:r>
        </a:p>
      </dgm:t>
    </dgm:pt>
    <dgm:pt modelId="{DAE1DAC2-A398-4930-BD04-2EFC5BFD1E7A}" type="parTrans" cxnId="{7FAA32EE-A0EC-4D44-9A68-681231E1E9E8}">
      <dgm:prSet/>
      <dgm:spPr/>
      <dgm:t>
        <a:bodyPr/>
        <a:lstStyle/>
        <a:p>
          <a:endParaRPr lang="en-US"/>
        </a:p>
      </dgm:t>
    </dgm:pt>
    <dgm:pt modelId="{DD1BFE53-2571-4F1D-A79F-A4E74DC6875F}" type="sibTrans" cxnId="{7FAA32EE-A0EC-4D44-9A68-681231E1E9E8}">
      <dgm:prSet/>
      <dgm:spPr/>
      <dgm:t>
        <a:bodyPr/>
        <a:lstStyle/>
        <a:p>
          <a:endParaRPr lang="en-US"/>
        </a:p>
      </dgm:t>
    </dgm:pt>
    <dgm:pt modelId="{06DA888D-5EFF-461A-AD64-B37B76FC017D}">
      <dgm:prSet/>
      <dgm:spPr/>
      <dgm:t>
        <a:bodyPr/>
        <a:lstStyle/>
        <a:p>
          <a:r>
            <a:rPr lang="en-US" dirty="0"/>
            <a:t>Individual donations</a:t>
          </a:r>
        </a:p>
      </dgm:t>
    </dgm:pt>
    <dgm:pt modelId="{25A4B8A5-64D7-46EE-AB95-17B15F1CA768}" type="parTrans" cxnId="{2377001F-5C15-4AF9-A90A-21EC0F84BAAD}">
      <dgm:prSet/>
      <dgm:spPr/>
      <dgm:t>
        <a:bodyPr/>
        <a:lstStyle/>
        <a:p>
          <a:endParaRPr lang="en-US"/>
        </a:p>
      </dgm:t>
    </dgm:pt>
    <dgm:pt modelId="{53E2B601-4F8A-4562-A25D-F6BC30D4E41D}" type="sibTrans" cxnId="{2377001F-5C15-4AF9-A90A-21EC0F84BAAD}">
      <dgm:prSet/>
      <dgm:spPr/>
      <dgm:t>
        <a:bodyPr/>
        <a:lstStyle/>
        <a:p>
          <a:endParaRPr lang="en-US"/>
        </a:p>
      </dgm:t>
    </dgm:pt>
    <dgm:pt modelId="{5BBD22A9-6753-4E20-A526-AD5A92E4E320}">
      <dgm:prSet/>
      <dgm:spPr/>
      <dgm:t>
        <a:bodyPr/>
        <a:lstStyle/>
        <a:p>
          <a:r>
            <a:rPr lang="en-US"/>
            <a:t>Corporate gifts</a:t>
          </a:r>
        </a:p>
      </dgm:t>
    </dgm:pt>
    <dgm:pt modelId="{032D6011-20A2-4FB5-B496-25D095931282}" type="parTrans" cxnId="{1C3EAC5E-28F6-4A68-BC7A-EB7BEA5DE97E}">
      <dgm:prSet/>
      <dgm:spPr/>
      <dgm:t>
        <a:bodyPr/>
        <a:lstStyle/>
        <a:p>
          <a:endParaRPr lang="en-US"/>
        </a:p>
      </dgm:t>
    </dgm:pt>
    <dgm:pt modelId="{6886B099-98ED-444E-8572-EB6059FFCA9D}" type="sibTrans" cxnId="{1C3EAC5E-28F6-4A68-BC7A-EB7BEA5DE97E}">
      <dgm:prSet/>
      <dgm:spPr/>
      <dgm:t>
        <a:bodyPr/>
        <a:lstStyle/>
        <a:p>
          <a:endParaRPr lang="en-US"/>
        </a:p>
      </dgm:t>
    </dgm:pt>
    <dgm:pt modelId="{46897920-7945-4481-A435-0DFB2A21DE68}">
      <dgm:prSet/>
      <dgm:spPr/>
      <dgm:t>
        <a:bodyPr/>
        <a:lstStyle/>
        <a:p>
          <a:r>
            <a:rPr lang="en-US"/>
            <a:t>Events</a:t>
          </a:r>
        </a:p>
      </dgm:t>
    </dgm:pt>
    <dgm:pt modelId="{EDB36629-0B31-4896-9127-010E3B984DD7}" type="parTrans" cxnId="{C95EDD3A-26D6-49E1-AA23-9177EAFCF395}">
      <dgm:prSet/>
      <dgm:spPr/>
      <dgm:t>
        <a:bodyPr/>
        <a:lstStyle/>
        <a:p>
          <a:endParaRPr lang="en-US"/>
        </a:p>
      </dgm:t>
    </dgm:pt>
    <dgm:pt modelId="{28DBEE64-9D4E-4A24-9485-BC42A31F6609}" type="sibTrans" cxnId="{C95EDD3A-26D6-49E1-AA23-9177EAFCF395}">
      <dgm:prSet/>
      <dgm:spPr/>
      <dgm:t>
        <a:bodyPr/>
        <a:lstStyle/>
        <a:p>
          <a:endParaRPr lang="en-US"/>
        </a:p>
      </dgm:t>
    </dgm:pt>
    <dgm:pt modelId="{0644D412-D03C-4DE8-A19F-07CC7E3BCD80}">
      <dgm:prSet/>
      <dgm:spPr/>
      <dgm:t>
        <a:bodyPr/>
        <a:lstStyle/>
        <a:p>
          <a:r>
            <a:rPr lang="en-US"/>
            <a:t>Grants</a:t>
          </a:r>
        </a:p>
      </dgm:t>
    </dgm:pt>
    <dgm:pt modelId="{896E0068-5B11-4DC2-988A-6E3DA58C67C7}" type="parTrans" cxnId="{0E3E6A70-B7B6-491C-8A79-E12B5B40B8BD}">
      <dgm:prSet/>
      <dgm:spPr/>
      <dgm:t>
        <a:bodyPr/>
        <a:lstStyle/>
        <a:p>
          <a:endParaRPr lang="en-US"/>
        </a:p>
      </dgm:t>
    </dgm:pt>
    <dgm:pt modelId="{25A0C891-F1FF-493D-915A-1DEE641E1124}" type="sibTrans" cxnId="{0E3E6A70-B7B6-491C-8A79-E12B5B40B8BD}">
      <dgm:prSet/>
      <dgm:spPr/>
      <dgm:t>
        <a:bodyPr/>
        <a:lstStyle/>
        <a:p>
          <a:endParaRPr lang="en-US"/>
        </a:p>
      </dgm:t>
    </dgm:pt>
    <dgm:pt modelId="{8901A2FC-3636-46F0-BFF7-B152F8970768}">
      <dgm:prSet/>
      <dgm:spPr/>
      <dgm:t>
        <a:bodyPr/>
        <a:lstStyle/>
        <a:p>
          <a:r>
            <a:rPr lang="en-US"/>
            <a:t>Major gifts </a:t>
          </a:r>
        </a:p>
      </dgm:t>
    </dgm:pt>
    <dgm:pt modelId="{46210D8A-F17B-4C42-8CC3-D346D2318417}" type="parTrans" cxnId="{113979A1-2054-47C2-953B-D6D6F45AB74C}">
      <dgm:prSet/>
      <dgm:spPr/>
      <dgm:t>
        <a:bodyPr/>
        <a:lstStyle/>
        <a:p>
          <a:endParaRPr lang="en-US"/>
        </a:p>
      </dgm:t>
    </dgm:pt>
    <dgm:pt modelId="{23F4944E-4385-4C3C-89CF-C1A205724C3B}" type="sibTrans" cxnId="{113979A1-2054-47C2-953B-D6D6F45AB74C}">
      <dgm:prSet/>
      <dgm:spPr/>
      <dgm:t>
        <a:bodyPr/>
        <a:lstStyle/>
        <a:p>
          <a:endParaRPr lang="en-US"/>
        </a:p>
      </dgm:t>
    </dgm:pt>
    <dgm:pt modelId="{81AD2251-046C-4879-99E1-3D629AD334B3}">
      <dgm:prSet/>
      <dgm:spPr/>
      <dgm:t>
        <a:bodyPr/>
        <a:lstStyle/>
        <a:p>
          <a:r>
            <a:rPr lang="en-US" dirty="0"/>
            <a:t>Planned giving/bequests</a:t>
          </a:r>
        </a:p>
      </dgm:t>
    </dgm:pt>
    <dgm:pt modelId="{2B7229FC-8B4E-44C0-A734-896B943E429E}" type="parTrans" cxnId="{A3242727-8DFB-497A-85D8-6D7C59169758}">
      <dgm:prSet/>
      <dgm:spPr/>
      <dgm:t>
        <a:bodyPr/>
        <a:lstStyle/>
        <a:p>
          <a:endParaRPr lang="en-US"/>
        </a:p>
      </dgm:t>
    </dgm:pt>
    <dgm:pt modelId="{F6C8261C-BB5B-4382-A282-25D61807F53B}" type="sibTrans" cxnId="{A3242727-8DFB-497A-85D8-6D7C59169758}">
      <dgm:prSet/>
      <dgm:spPr/>
      <dgm:t>
        <a:bodyPr/>
        <a:lstStyle/>
        <a:p>
          <a:endParaRPr lang="en-US"/>
        </a:p>
      </dgm:t>
    </dgm:pt>
    <dgm:pt modelId="{837338FC-B55A-47EA-824E-DF291BEFA862}">
      <dgm:prSet/>
      <dgm:spPr/>
      <dgm:t>
        <a:bodyPr/>
        <a:lstStyle/>
        <a:p>
          <a:pPr>
            <a:defRPr b="1"/>
          </a:pPr>
          <a:r>
            <a:rPr lang="en-US"/>
            <a:t>Government funding/contracts</a:t>
          </a:r>
        </a:p>
      </dgm:t>
    </dgm:pt>
    <dgm:pt modelId="{CC13FEB3-E91E-43D1-92E6-217AD4C10A17}" type="parTrans" cxnId="{901D0BF4-75E4-4FE8-B8BD-C5C8EADAC608}">
      <dgm:prSet/>
      <dgm:spPr/>
      <dgm:t>
        <a:bodyPr/>
        <a:lstStyle/>
        <a:p>
          <a:endParaRPr lang="en-US"/>
        </a:p>
      </dgm:t>
    </dgm:pt>
    <dgm:pt modelId="{942D55A4-F200-491D-9EFC-8815CDD84245}" type="sibTrans" cxnId="{901D0BF4-75E4-4FE8-B8BD-C5C8EADAC608}">
      <dgm:prSet/>
      <dgm:spPr/>
      <dgm:t>
        <a:bodyPr/>
        <a:lstStyle/>
        <a:p>
          <a:endParaRPr lang="en-US"/>
        </a:p>
      </dgm:t>
    </dgm:pt>
    <dgm:pt modelId="{F7021B99-3921-400C-831A-F4340676D5A2}">
      <dgm:prSet/>
      <dgm:spPr/>
      <dgm:t>
        <a:bodyPr/>
        <a:lstStyle/>
        <a:p>
          <a:r>
            <a:rPr lang="en-US" dirty="0"/>
            <a:t>Local – City and County Support </a:t>
          </a:r>
        </a:p>
      </dgm:t>
    </dgm:pt>
    <dgm:pt modelId="{E16ABD3C-840E-4EB5-8DFE-0790CB267DE4}" type="parTrans" cxnId="{7A723CBB-9B22-45A5-9B38-F91D18C1761B}">
      <dgm:prSet/>
      <dgm:spPr/>
      <dgm:t>
        <a:bodyPr/>
        <a:lstStyle/>
        <a:p>
          <a:endParaRPr lang="en-US"/>
        </a:p>
      </dgm:t>
    </dgm:pt>
    <dgm:pt modelId="{738A8FBE-EEDC-4EE6-AF33-BF46A0E0A1AA}" type="sibTrans" cxnId="{7A723CBB-9B22-45A5-9B38-F91D18C1761B}">
      <dgm:prSet/>
      <dgm:spPr/>
      <dgm:t>
        <a:bodyPr/>
        <a:lstStyle/>
        <a:p>
          <a:endParaRPr lang="en-US"/>
        </a:p>
      </dgm:t>
    </dgm:pt>
    <dgm:pt modelId="{47F39C4A-C383-4BE9-A233-3A20E5B1A1E2}">
      <dgm:prSet/>
      <dgm:spPr/>
      <dgm:t>
        <a:bodyPr/>
        <a:lstStyle/>
        <a:p>
          <a:r>
            <a:rPr lang="en-US" dirty="0"/>
            <a:t>State (via Area Agencies on Aging or Health and Human Services Commission) through Title XX, Title III and Title XIX</a:t>
          </a:r>
        </a:p>
      </dgm:t>
    </dgm:pt>
    <dgm:pt modelId="{273F30CF-209C-4C3A-943C-F5F986ABCD8A}" type="parTrans" cxnId="{33FF28E9-6B5A-45E1-9D2C-E8FE2D0FCFB6}">
      <dgm:prSet/>
      <dgm:spPr/>
      <dgm:t>
        <a:bodyPr/>
        <a:lstStyle/>
        <a:p>
          <a:endParaRPr lang="en-US"/>
        </a:p>
      </dgm:t>
    </dgm:pt>
    <dgm:pt modelId="{5AEFD607-9D43-4D74-8E3F-9E1466220A3A}" type="sibTrans" cxnId="{33FF28E9-6B5A-45E1-9D2C-E8FE2D0FCFB6}">
      <dgm:prSet/>
      <dgm:spPr/>
      <dgm:t>
        <a:bodyPr/>
        <a:lstStyle/>
        <a:p>
          <a:endParaRPr lang="en-US"/>
        </a:p>
      </dgm:t>
    </dgm:pt>
    <dgm:pt modelId="{E8586F53-4369-4856-B6BC-CE845CA530B7}" type="pres">
      <dgm:prSet presAssocID="{39C27902-7B20-45D3-AB4D-5F8607FEEAE5}" presName="linear" presStyleCnt="0">
        <dgm:presLayoutVars>
          <dgm:animLvl val="lvl"/>
          <dgm:resizeHandles val="exact"/>
        </dgm:presLayoutVars>
      </dgm:prSet>
      <dgm:spPr/>
    </dgm:pt>
    <dgm:pt modelId="{D2311AF6-4894-4606-8A67-538F97239BED}" type="pres">
      <dgm:prSet presAssocID="{1E9937F4-FA5D-42F0-9896-1F0F67DCC78B}" presName="parentText" presStyleLbl="node1" presStyleIdx="0" presStyleCnt="2" custLinFactNeighborX="429" custLinFactNeighborY="1166">
        <dgm:presLayoutVars>
          <dgm:chMax val="0"/>
          <dgm:bulletEnabled val="1"/>
        </dgm:presLayoutVars>
      </dgm:prSet>
      <dgm:spPr/>
    </dgm:pt>
    <dgm:pt modelId="{AF500C7A-707E-4541-9E8A-784B9F905792}" type="pres">
      <dgm:prSet presAssocID="{1E9937F4-FA5D-42F0-9896-1F0F67DCC78B}" presName="childText" presStyleLbl="revTx" presStyleIdx="0" presStyleCnt="2">
        <dgm:presLayoutVars>
          <dgm:bulletEnabled val="1"/>
        </dgm:presLayoutVars>
      </dgm:prSet>
      <dgm:spPr/>
    </dgm:pt>
    <dgm:pt modelId="{67307DF8-01C8-4FEF-8BFB-F207A87F98B4}" type="pres">
      <dgm:prSet presAssocID="{837338FC-B55A-47EA-824E-DF291BEFA8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ECDBA6-929C-461B-B4D2-EE128BE698ED}" type="pres">
      <dgm:prSet presAssocID="{837338FC-B55A-47EA-824E-DF291BEFA8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377001F-5C15-4AF9-A90A-21EC0F84BAAD}" srcId="{1E9937F4-FA5D-42F0-9896-1F0F67DCC78B}" destId="{06DA888D-5EFF-461A-AD64-B37B76FC017D}" srcOrd="0" destOrd="0" parTransId="{25A4B8A5-64D7-46EE-AB95-17B15F1CA768}" sibTransId="{53E2B601-4F8A-4562-A25D-F6BC30D4E41D}"/>
    <dgm:cxn modelId="{A3242727-8DFB-497A-85D8-6D7C59169758}" srcId="{1E9937F4-FA5D-42F0-9896-1F0F67DCC78B}" destId="{81AD2251-046C-4879-99E1-3D629AD334B3}" srcOrd="5" destOrd="0" parTransId="{2B7229FC-8B4E-44C0-A734-896B943E429E}" sibTransId="{F6C8261C-BB5B-4382-A282-25D61807F53B}"/>
    <dgm:cxn modelId="{C95EDD3A-26D6-49E1-AA23-9177EAFCF395}" srcId="{1E9937F4-FA5D-42F0-9896-1F0F67DCC78B}" destId="{46897920-7945-4481-A435-0DFB2A21DE68}" srcOrd="2" destOrd="0" parTransId="{EDB36629-0B31-4896-9127-010E3B984DD7}" sibTransId="{28DBEE64-9D4E-4A24-9485-BC42A31F6609}"/>
    <dgm:cxn modelId="{F5A84240-DC50-4DBF-A14D-7F8869E511F5}" type="presOf" srcId="{837338FC-B55A-47EA-824E-DF291BEFA862}" destId="{67307DF8-01C8-4FEF-8BFB-F207A87F98B4}" srcOrd="0" destOrd="0" presId="urn:microsoft.com/office/officeart/2005/8/layout/vList2"/>
    <dgm:cxn modelId="{1C3EAC5E-28F6-4A68-BC7A-EB7BEA5DE97E}" srcId="{1E9937F4-FA5D-42F0-9896-1F0F67DCC78B}" destId="{5BBD22A9-6753-4E20-A526-AD5A92E4E320}" srcOrd="1" destOrd="0" parTransId="{032D6011-20A2-4FB5-B496-25D095931282}" sibTransId="{6886B099-98ED-444E-8572-EB6059FFCA9D}"/>
    <dgm:cxn modelId="{44D90E69-ECAC-4564-AA90-C48309B1A403}" type="presOf" srcId="{06DA888D-5EFF-461A-AD64-B37B76FC017D}" destId="{AF500C7A-707E-4541-9E8A-784B9F905792}" srcOrd="0" destOrd="0" presId="urn:microsoft.com/office/officeart/2005/8/layout/vList2"/>
    <dgm:cxn modelId="{0E3E6A70-B7B6-491C-8A79-E12B5B40B8BD}" srcId="{1E9937F4-FA5D-42F0-9896-1F0F67DCC78B}" destId="{0644D412-D03C-4DE8-A19F-07CC7E3BCD80}" srcOrd="3" destOrd="0" parTransId="{896E0068-5B11-4DC2-988A-6E3DA58C67C7}" sibTransId="{25A0C891-F1FF-493D-915A-1DEE641E1124}"/>
    <dgm:cxn modelId="{1AE12659-12A0-4DA2-A85A-BDED88A7DC63}" type="presOf" srcId="{47F39C4A-C383-4BE9-A233-3A20E5B1A1E2}" destId="{72ECDBA6-929C-461B-B4D2-EE128BE698ED}" srcOrd="0" destOrd="1" presId="urn:microsoft.com/office/officeart/2005/8/layout/vList2"/>
    <dgm:cxn modelId="{F3E21C88-E6F5-47F1-8583-A586EA84D733}" type="presOf" srcId="{F7021B99-3921-400C-831A-F4340676D5A2}" destId="{72ECDBA6-929C-461B-B4D2-EE128BE698ED}" srcOrd="0" destOrd="0" presId="urn:microsoft.com/office/officeart/2005/8/layout/vList2"/>
    <dgm:cxn modelId="{9F596399-85C1-46AC-B2A9-E98E2E8FFC75}" type="presOf" srcId="{5BBD22A9-6753-4E20-A526-AD5A92E4E320}" destId="{AF500C7A-707E-4541-9E8A-784B9F905792}" srcOrd="0" destOrd="1" presId="urn:microsoft.com/office/officeart/2005/8/layout/vList2"/>
    <dgm:cxn modelId="{113979A1-2054-47C2-953B-D6D6F45AB74C}" srcId="{1E9937F4-FA5D-42F0-9896-1F0F67DCC78B}" destId="{8901A2FC-3636-46F0-BFF7-B152F8970768}" srcOrd="4" destOrd="0" parTransId="{46210D8A-F17B-4C42-8CC3-D346D2318417}" sibTransId="{23F4944E-4385-4C3C-89CF-C1A205724C3B}"/>
    <dgm:cxn modelId="{FD40DEA5-4128-42FF-AB78-659C526EED42}" type="presOf" srcId="{0644D412-D03C-4DE8-A19F-07CC7E3BCD80}" destId="{AF500C7A-707E-4541-9E8A-784B9F905792}" srcOrd="0" destOrd="3" presId="urn:microsoft.com/office/officeart/2005/8/layout/vList2"/>
    <dgm:cxn modelId="{545F13A6-F2DD-4E26-8184-43BB76678D5A}" type="presOf" srcId="{8901A2FC-3636-46F0-BFF7-B152F8970768}" destId="{AF500C7A-707E-4541-9E8A-784B9F905792}" srcOrd="0" destOrd="4" presId="urn:microsoft.com/office/officeart/2005/8/layout/vList2"/>
    <dgm:cxn modelId="{7A723CBB-9B22-45A5-9B38-F91D18C1761B}" srcId="{837338FC-B55A-47EA-824E-DF291BEFA862}" destId="{F7021B99-3921-400C-831A-F4340676D5A2}" srcOrd="0" destOrd="0" parTransId="{E16ABD3C-840E-4EB5-8DFE-0790CB267DE4}" sibTransId="{738A8FBE-EEDC-4EE6-AF33-BF46A0E0A1AA}"/>
    <dgm:cxn modelId="{D4E444D9-15B2-462A-B616-D9FBEB55ADF3}" type="presOf" srcId="{81AD2251-046C-4879-99E1-3D629AD334B3}" destId="{AF500C7A-707E-4541-9E8A-784B9F905792}" srcOrd="0" destOrd="5" presId="urn:microsoft.com/office/officeart/2005/8/layout/vList2"/>
    <dgm:cxn modelId="{3794CEE8-7464-410E-A702-A8EBAC62FB09}" type="presOf" srcId="{39C27902-7B20-45D3-AB4D-5F8607FEEAE5}" destId="{E8586F53-4369-4856-B6BC-CE845CA530B7}" srcOrd="0" destOrd="0" presId="urn:microsoft.com/office/officeart/2005/8/layout/vList2"/>
    <dgm:cxn modelId="{33FF28E9-6B5A-45E1-9D2C-E8FE2D0FCFB6}" srcId="{837338FC-B55A-47EA-824E-DF291BEFA862}" destId="{47F39C4A-C383-4BE9-A233-3A20E5B1A1E2}" srcOrd="1" destOrd="0" parTransId="{273F30CF-209C-4C3A-943C-F5F986ABCD8A}" sibTransId="{5AEFD607-9D43-4D74-8E3F-9E1466220A3A}"/>
    <dgm:cxn modelId="{839144ED-B1E2-4A35-A87F-7018D249628B}" type="presOf" srcId="{1E9937F4-FA5D-42F0-9896-1F0F67DCC78B}" destId="{D2311AF6-4894-4606-8A67-538F97239BED}" srcOrd="0" destOrd="0" presId="urn:microsoft.com/office/officeart/2005/8/layout/vList2"/>
    <dgm:cxn modelId="{7FAA32EE-A0EC-4D44-9A68-681231E1E9E8}" srcId="{39C27902-7B20-45D3-AB4D-5F8607FEEAE5}" destId="{1E9937F4-FA5D-42F0-9896-1F0F67DCC78B}" srcOrd="0" destOrd="0" parTransId="{DAE1DAC2-A398-4930-BD04-2EFC5BFD1E7A}" sibTransId="{DD1BFE53-2571-4F1D-A79F-A4E74DC6875F}"/>
    <dgm:cxn modelId="{FE2D85EF-3D26-4F35-AFBE-6F5D0D0C8848}" type="presOf" srcId="{46897920-7945-4481-A435-0DFB2A21DE68}" destId="{AF500C7A-707E-4541-9E8A-784B9F905792}" srcOrd="0" destOrd="2" presId="urn:microsoft.com/office/officeart/2005/8/layout/vList2"/>
    <dgm:cxn modelId="{901D0BF4-75E4-4FE8-B8BD-C5C8EADAC608}" srcId="{39C27902-7B20-45D3-AB4D-5F8607FEEAE5}" destId="{837338FC-B55A-47EA-824E-DF291BEFA862}" srcOrd="1" destOrd="0" parTransId="{CC13FEB3-E91E-43D1-92E6-217AD4C10A17}" sibTransId="{942D55A4-F200-491D-9EFC-8815CDD84245}"/>
    <dgm:cxn modelId="{B797C0AD-BAFF-4D66-AD6B-D17CB8CA7BC6}" type="presParOf" srcId="{E8586F53-4369-4856-B6BC-CE845CA530B7}" destId="{D2311AF6-4894-4606-8A67-538F97239BED}" srcOrd="0" destOrd="0" presId="urn:microsoft.com/office/officeart/2005/8/layout/vList2"/>
    <dgm:cxn modelId="{537B4FE8-737F-4F2D-B838-45853D35BAEB}" type="presParOf" srcId="{E8586F53-4369-4856-B6BC-CE845CA530B7}" destId="{AF500C7A-707E-4541-9E8A-784B9F905792}" srcOrd="1" destOrd="0" presId="urn:microsoft.com/office/officeart/2005/8/layout/vList2"/>
    <dgm:cxn modelId="{75E8A623-5B1F-49D8-8461-07931762F222}" type="presParOf" srcId="{E8586F53-4369-4856-B6BC-CE845CA530B7}" destId="{67307DF8-01C8-4FEF-8BFB-F207A87F98B4}" srcOrd="2" destOrd="0" presId="urn:microsoft.com/office/officeart/2005/8/layout/vList2"/>
    <dgm:cxn modelId="{47E0E789-0875-4970-8778-482024D9A6D8}" type="presParOf" srcId="{E8586F53-4369-4856-B6BC-CE845CA530B7}" destId="{72ECDBA6-929C-461B-B4D2-EE128BE698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A63C6C-2C6A-40AC-BF4E-41075D0E8F3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2A33C-2BED-4DD1-A69C-050907FBB3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2683C6"/>
              </a:solidFill>
            </a:rPr>
            <a:t>Advocacy</a:t>
          </a:r>
          <a:endParaRPr lang="en-US" dirty="0">
            <a:solidFill>
              <a:srgbClr val="2683C6"/>
            </a:solidFill>
          </a:endParaRPr>
        </a:p>
      </dgm:t>
    </dgm:pt>
    <dgm:pt modelId="{D5346427-5275-4593-B5C2-3A290E6423A2}" type="parTrans" cxnId="{D0AAEF91-857F-45B8-B17A-D9805CB4EA98}">
      <dgm:prSet/>
      <dgm:spPr/>
      <dgm:t>
        <a:bodyPr/>
        <a:lstStyle/>
        <a:p>
          <a:endParaRPr lang="en-US"/>
        </a:p>
      </dgm:t>
    </dgm:pt>
    <dgm:pt modelId="{46C8BE08-CB52-48AA-9DFE-D4DF16F1D119}" type="sibTrans" cxnId="{D0AAEF91-857F-45B8-B17A-D9805CB4EA98}">
      <dgm:prSet/>
      <dgm:spPr/>
      <dgm:t>
        <a:bodyPr/>
        <a:lstStyle/>
        <a:p>
          <a:endParaRPr lang="en-US"/>
        </a:p>
      </dgm:t>
    </dgm:pt>
    <dgm:pt modelId="{40A8BF33-17A2-4E2F-9294-8B161CB7BE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2683C6"/>
              </a:solidFill>
            </a:rPr>
            <a:t>Education</a:t>
          </a:r>
          <a:endParaRPr lang="en-US" dirty="0">
            <a:solidFill>
              <a:srgbClr val="2683C6"/>
            </a:solidFill>
          </a:endParaRPr>
        </a:p>
      </dgm:t>
    </dgm:pt>
    <dgm:pt modelId="{4C5CC00A-9E3F-4B1C-8B96-2C499E1267F5}" type="parTrans" cxnId="{D62B3A88-769F-4B46-9C43-502FD851C25A}">
      <dgm:prSet/>
      <dgm:spPr/>
      <dgm:t>
        <a:bodyPr/>
        <a:lstStyle/>
        <a:p>
          <a:endParaRPr lang="en-US"/>
        </a:p>
      </dgm:t>
    </dgm:pt>
    <dgm:pt modelId="{E4FCE8E3-8F67-4B08-AF90-A3E443CD1122}" type="sibTrans" cxnId="{D62B3A88-769F-4B46-9C43-502FD851C25A}">
      <dgm:prSet/>
      <dgm:spPr/>
      <dgm:t>
        <a:bodyPr/>
        <a:lstStyle/>
        <a:p>
          <a:endParaRPr lang="en-US"/>
        </a:p>
      </dgm:t>
    </dgm:pt>
    <dgm:pt modelId="{1455CC9A-3F13-4702-B50C-B133353DE5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rgbClr val="2683C6"/>
              </a:solidFill>
            </a:rPr>
            <a:t>Connection</a:t>
          </a:r>
          <a:endParaRPr lang="en-US" dirty="0">
            <a:solidFill>
              <a:srgbClr val="2683C6"/>
            </a:solidFill>
          </a:endParaRPr>
        </a:p>
      </dgm:t>
    </dgm:pt>
    <dgm:pt modelId="{856BE63F-C12E-4927-B573-8B9429555BEF}" type="parTrans" cxnId="{9F0F9F06-2A92-4AD9-9C13-CFE85B74DE61}">
      <dgm:prSet/>
      <dgm:spPr/>
      <dgm:t>
        <a:bodyPr/>
        <a:lstStyle/>
        <a:p>
          <a:endParaRPr lang="en-US"/>
        </a:p>
      </dgm:t>
    </dgm:pt>
    <dgm:pt modelId="{2433836F-89BC-49E8-B961-6ABD8BC6DCEC}" type="sibTrans" cxnId="{9F0F9F06-2A92-4AD9-9C13-CFE85B74DE61}">
      <dgm:prSet/>
      <dgm:spPr/>
      <dgm:t>
        <a:bodyPr/>
        <a:lstStyle/>
        <a:p>
          <a:endParaRPr lang="en-US"/>
        </a:p>
      </dgm:t>
    </dgm:pt>
    <dgm:pt modelId="{91A92CC8-4662-489F-9F35-ADBBE2E25C68}" type="pres">
      <dgm:prSet presAssocID="{55A63C6C-2C6A-40AC-BF4E-41075D0E8F33}" presName="root" presStyleCnt="0">
        <dgm:presLayoutVars>
          <dgm:dir/>
          <dgm:resizeHandles val="exact"/>
        </dgm:presLayoutVars>
      </dgm:prSet>
      <dgm:spPr/>
    </dgm:pt>
    <dgm:pt modelId="{B85DF144-15FD-47D4-8445-8285F16D0803}" type="pres">
      <dgm:prSet presAssocID="{5112A33C-2BED-4DD1-A69C-050907FBB381}" presName="compNode" presStyleCnt="0"/>
      <dgm:spPr/>
    </dgm:pt>
    <dgm:pt modelId="{CEEAAEAE-2222-4FB8-81AE-82FECDDBBA69}" type="pres">
      <dgm:prSet presAssocID="{5112A33C-2BED-4DD1-A69C-050907FBB3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C68D553-9E31-47E5-A70B-E7FAAA130759}" type="pres">
      <dgm:prSet presAssocID="{5112A33C-2BED-4DD1-A69C-050907FBB381}" presName="spaceRect" presStyleCnt="0"/>
      <dgm:spPr/>
    </dgm:pt>
    <dgm:pt modelId="{81280481-1A6F-427F-824A-A10D33489D34}" type="pres">
      <dgm:prSet presAssocID="{5112A33C-2BED-4DD1-A69C-050907FBB381}" presName="textRect" presStyleLbl="revTx" presStyleIdx="0" presStyleCnt="3">
        <dgm:presLayoutVars>
          <dgm:chMax val="1"/>
          <dgm:chPref val="1"/>
        </dgm:presLayoutVars>
      </dgm:prSet>
      <dgm:spPr/>
    </dgm:pt>
    <dgm:pt modelId="{F3B1EE40-CAA2-44D0-8A50-5EAB5CF7DC9C}" type="pres">
      <dgm:prSet presAssocID="{46C8BE08-CB52-48AA-9DFE-D4DF16F1D119}" presName="sibTrans" presStyleCnt="0"/>
      <dgm:spPr/>
    </dgm:pt>
    <dgm:pt modelId="{735C24CE-1D59-4975-8076-0119CDEAA668}" type="pres">
      <dgm:prSet presAssocID="{40A8BF33-17A2-4E2F-9294-8B161CB7BEAC}" presName="compNode" presStyleCnt="0"/>
      <dgm:spPr/>
    </dgm:pt>
    <dgm:pt modelId="{8B57AF2C-1FA2-4B61-A450-BFCCD8614066}" type="pres">
      <dgm:prSet presAssocID="{40A8BF33-17A2-4E2F-9294-8B161CB7BE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96D49F2-58BD-4C93-8E33-A13A95D3E448}" type="pres">
      <dgm:prSet presAssocID="{40A8BF33-17A2-4E2F-9294-8B161CB7BEAC}" presName="spaceRect" presStyleCnt="0"/>
      <dgm:spPr/>
    </dgm:pt>
    <dgm:pt modelId="{917E3B80-112F-41C6-962E-2527751F6F81}" type="pres">
      <dgm:prSet presAssocID="{40A8BF33-17A2-4E2F-9294-8B161CB7BEAC}" presName="textRect" presStyleLbl="revTx" presStyleIdx="1" presStyleCnt="3">
        <dgm:presLayoutVars>
          <dgm:chMax val="1"/>
          <dgm:chPref val="1"/>
        </dgm:presLayoutVars>
      </dgm:prSet>
      <dgm:spPr/>
    </dgm:pt>
    <dgm:pt modelId="{EEAEE268-B5A7-409E-91DE-293D09508393}" type="pres">
      <dgm:prSet presAssocID="{E4FCE8E3-8F67-4B08-AF90-A3E443CD1122}" presName="sibTrans" presStyleCnt="0"/>
      <dgm:spPr/>
    </dgm:pt>
    <dgm:pt modelId="{4DED7925-FCE9-411D-A8B6-489D3867259D}" type="pres">
      <dgm:prSet presAssocID="{1455CC9A-3F13-4702-B50C-B133353DE510}" presName="compNode" presStyleCnt="0"/>
      <dgm:spPr/>
    </dgm:pt>
    <dgm:pt modelId="{9E396237-B288-4337-84FA-32B8C01865E8}" type="pres">
      <dgm:prSet presAssocID="{1455CC9A-3F13-4702-B50C-B133353DE5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F4B9EFFD-F98A-45EF-8BF7-3E950B9175F1}" type="pres">
      <dgm:prSet presAssocID="{1455CC9A-3F13-4702-B50C-B133353DE510}" presName="spaceRect" presStyleCnt="0"/>
      <dgm:spPr/>
    </dgm:pt>
    <dgm:pt modelId="{D44CA8C5-E56E-4168-B2CE-908EE377890C}" type="pres">
      <dgm:prSet presAssocID="{1455CC9A-3F13-4702-B50C-B133353DE51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F0F9F06-2A92-4AD9-9C13-CFE85B74DE61}" srcId="{55A63C6C-2C6A-40AC-BF4E-41075D0E8F33}" destId="{1455CC9A-3F13-4702-B50C-B133353DE510}" srcOrd="2" destOrd="0" parTransId="{856BE63F-C12E-4927-B573-8B9429555BEF}" sibTransId="{2433836F-89BC-49E8-B961-6ABD8BC6DCEC}"/>
    <dgm:cxn modelId="{8B46F512-7048-47EA-9203-DC7B9CDFF680}" type="presOf" srcId="{55A63C6C-2C6A-40AC-BF4E-41075D0E8F33}" destId="{91A92CC8-4662-489F-9F35-ADBBE2E25C68}" srcOrd="0" destOrd="0" presId="urn:microsoft.com/office/officeart/2018/2/layout/IconLabelList"/>
    <dgm:cxn modelId="{1FB7584F-15D4-4EC7-8958-ACEF049B4404}" type="presOf" srcId="{40A8BF33-17A2-4E2F-9294-8B161CB7BEAC}" destId="{917E3B80-112F-41C6-962E-2527751F6F81}" srcOrd="0" destOrd="0" presId="urn:microsoft.com/office/officeart/2018/2/layout/IconLabelList"/>
    <dgm:cxn modelId="{D62B3A88-769F-4B46-9C43-502FD851C25A}" srcId="{55A63C6C-2C6A-40AC-BF4E-41075D0E8F33}" destId="{40A8BF33-17A2-4E2F-9294-8B161CB7BEAC}" srcOrd="1" destOrd="0" parTransId="{4C5CC00A-9E3F-4B1C-8B96-2C499E1267F5}" sibTransId="{E4FCE8E3-8F67-4B08-AF90-A3E443CD1122}"/>
    <dgm:cxn modelId="{00700E8A-04EC-4D5F-95C9-363B045C2BDF}" type="presOf" srcId="{5112A33C-2BED-4DD1-A69C-050907FBB381}" destId="{81280481-1A6F-427F-824A-A10D33489D34}" srcOrd="0" destOrd="0" presId="urn:microsoft.com/office/officeart/2018/2/layout/IconLabelList"/>
    <dgm:cxn modelId="{D0AAEF91-857F-45B8-B17A-D9805CB4EA98}" srcId="{55A63C6C-2C6A-40AC-BF4E-41075D0E8F33}" destId="{5112A33C-2BED-4DD1-A69C-050907FBB381}" srcOrd="0" destOrd="0" parTransId="{D5346427-5275-4593-B5C2-3A290E6423A2}" sibTransId="{46C8BE08-CB52-48AA-9DFE-D4DF16F1D119}"/>
    <dgm:cxn modelId="{9DD88FA0-D2A4-4F16-9732-70D9BB61A0C7}" type="presOf" srcId="{1455CC9A-3F13-4702-B50C-B133353DE510}" destId="{D44CA8C5-E56E-4168-B2CE-908EE377890C}" srcOrd="0" destOrd="0" presId="urn:microsoft.com/office/officeart/2018/2/layout/IconLabelList"/>
    <dgm:cxn modelId="{403E5717-EDA2-45BD-AA68-8CD615837AA6}" type="presParOf" srcId="{91A92CC8-4662-489F-9F35-ADBBE2E25C68}" destId="{B85DF144-15FD-47D4-8445-8285F16D0803}" srcOrd="0" destOrd="0" presId="urn:microsoft.com/office/officeart/2018/2/layout/IconLabelList"/>
    <dgm:cxn modelId="{C2FD5951-5736-45ED-BFBE-A2AEC74655D9}" type="presParOf" srcId="{B85DF144-15FD-47D4-8445-8285F16D0803}" destId="{CEEAAEAE-2222-4FB8-81AE-82FECDDBBA69}" srcOrd="0" destOrd="0" presId="urn:microsoft.com/office/officeart/2018/2/layout/IconLabelList"/>
    <dgm:cxn modelId="{5B1278AC-3924-42F0-89AA-8516A0E958CC}" type="presParOf" srcId="{B85DF144-15FD-47D4-8445-8285F16D0803}" destId="{AC68D553-9E31-47E5-A70B-E7FAAA130759}" srcOrd="1" destOrd="0" presId="urn:microsoft.com/office/officeart/2018/2/layout/IconLabelList"/>
    <dgm:cxn modelId="{0682354B-D649-44EC-9DFB-15515A89CEE0}" type="presParOf" srcId="{B85DF144-15FD-47D4-8445-8285F16D0803}" destId="{81280481-1A6F-427F-824A-A10D33489D34}" srcOrd="2" destOrd="0" presId="urn:microsoft.com/office/officeart/2018/2/layout/IconLabelList"/>
    <dgm:cxn modelId="{0864CBA4-E0E9-46DA-972E-79CC9EDBC9CA}" type="presParOf" srcId="{91A92CC8-4662-489F-9F35-ADBBE2E25C68}" destId="{F3B1EE40-CAA2-44D0-8A50-5EAB5CF7DC9C}" srcOrd="1" destOrd="0" presId="urn:microsoft.com/office/officeart/2018/2/layout/IconLabelList"/>
    <dgm:cxn modelId="{E5C74B03-284F-4B4B-8814-AAA8B83AC37A}" type="presParOf" srcId="{91A92CC8-4662-489F-9F35-ADBBE2E25C68}" destId="{735C24CE-1D59-4975-8076-0119CDEAA668}" srcOrd="2" destOrd="0" presId="urn:microsoft.com/office/officeart/2018/2/layout/IconLabelList"/>
    <dgm:cxn modelId="{D6D40E0B-891D-4818-8501-FBA164A29901}" type="presParOf" srcId="{735C24CE-1D59-4975-8076-0119CDEAA668}" destId="{8B57AF2C-1FA2-4B61-A450-BFCCD8614066}" srcOrd="0" destOrd="0" presId="urn:microsoft.com/office/officeart/2018/2/layout/IconLabelList"/>
    <dgm:cxn modelId="{03EE3BE0-529F-4DE0-986C-AB14F87599BA}" type="presParOf" srcId="{735C24CE-1D59-4975-8076-0119CDEAA668}" destId="{996D49F2-58BD-4C93-8E33-A13A95D3E448}" srcOrd="1" destOrd="0" presId="urn:microsoft.com/office/officeart/2018/2/layout/IconLabelList"/>
    <dgm:cxn modelId="{46957E7A-D7C1-4807-A145-15965BA4D3D1}" type="presParOf" srcId="{735C24CE-1D59-4975-8076-0119CDEAA668}" destId="{917E3B80-112F-41C6-962E-2527751F6F81}" srcOrd="2" destOrd="0" presId="urn:microsoft.com/office/officeart/2018/2/layout/IconLabelList"/>
    <dgm:cxn modelId="{5F8A0B49-271E-41A1-9DD9-E761CB707A6A}" type="presParOf" srcId="{91A92CC8-4662-489F-9F35-ADBBE2E25C68}" destId="{EEAEE268-B5A7-409E-91DE-293D09508393}" srcOrd="3" destOrd="0" presId="urn:microsoft.com/office/officeart/2018/2/layout/IconLabelList"/>
    <dgm:cxn modelId="{40D91E8E-E115-484C-9539-B673C74E3F20}" type="presParOf" srcId="{91A92CC8-4662-489F-9F35-ADBBE2E25C68}" destId="{4DED7925-FCE9-411D-A8B6-489D3867259D}" srcOrd="4" destOrd="0" presId="urn:microsoft.com/office/officeart/2018/2/layout/IconLabelList"/>
    <dgm:cxn modelId="{37BB1B4C-5E11-445B-BA20-41D59CF28D61}" type="presParOf" srcId="{4DED7925-FCE9-411D-A8B6-489D3867259D}" destId="{9E396237-B288-4337-84FA-32B8C01865E8}" srcOrd="0" destOrd="0" presId="urn:microsoft.com/office/officeart/2018/2/layout/IconLabelList"/>
    <dgm:cxn modelId="{CF9747E2-00E2-4308-8A77-25241B0F0829}" type="presParOf" srcId="{4DED7925-FCE9-411D-A8B6-489D3867259D}" destId="{F4B9EFFD-F98A-45EF-8BF7-3E950B9175F1}" srcOrd="1" destOrd="0" presId="urn:microsoft.com/office/officeart/2018/2/layout/IconLabelList"/>
    <dgm:cxn modelId="{AFB34A29-F5DA-49BF-8E5D-4EC857AA3D37}" type="presParOf" srcId="{4DED7925-FCE9-411D-A8B6-489D3867259D}" destId="{D44CA8C5-E56E-4168-B2CE-908EE377890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929B7-B673-49FB-A1DD-EA5AC2B01B93}">
      <dsp:nvSpPr>
        <dsp:cNvPr id="0" name=""/>
        <dsp:cNvSpPr/>
      </dsp:nvSpPr>
      <dsp:spPr>
        <a:xfrm>
          <a:off x="573881" y="0"/>
          <a:ext cx="5649912" cy="564991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90B57-8176-4B65-B3E0-4C4056AC1764}">
      <dsp:nvSpPr>
        <dsp:cNvPr id="0" name=""/>
        <dsp:cNvSpPr/>
      </dsp:nvSpPr>
      <dsp:spPr>
        <a:xfrm>
          <a:off x="1110623" y="536741"/>
          <a:ext cx="2203465" cy="2203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Stand-alone 501(c)(3)s</a:t>
          </a:r>
        </a:p>
      </dsp:txBody>
      <dsp:txXfrm>
        <a:off x="1218187" y="644305"/>
        <a:ext cx="1988337" cy="1988337"/>
      </dsp:txXfrm>
    </dsp:sp>
    <dsp:sp modelId="{B01F3F9D-4AC0-4E53-85BF-661354FC4484}">
      <dsp:nvSpPr>
        <dsp:cNvPr id="0" name=""/>
        <dsp:cNvSpPr/>
      </dsp:nvSpPr>
      <dsp:spPr>
        <a:xfrm>
          <a:off x="3483586" y="536741"/>
          <a:ext cx="2203465" cy="2203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Department of local or county government</a:t>
          </a:r>
        </a:p>
      </dsp:txBody>
      <dsp:txXfrm>
        <a:off x="3591150" y="644305"/>
        <a:ext cx="1988337" cy="1988337"/>
      </dsp:txXfrm>
    </dsp:sp>
    <dsp:sp modelId="{237D0464-556A-4CA6-977E-FB71F3998299}">
      <dsp:nvSpPr>
        <dsp:cNvPr id="0" name=""/>
        <dsp:cNvSpPr/>
      </dsp:nvSpPr>
      <dsp:spPr>
        <a:xfrm>
          <a:off x="1110623" y="2909704"/>
          <a:ext cx="2203465" cy="2203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Ministry of a local church or religious institution</a:t>
          </a:r>
        </a:p>
      </dsp:txBody>
      <dsp:txXfrm>
        <a:off x="1218187" y="3017268"/>
        <a:ext cx="1988337" cy="1988337"/>
      </dsp:txXfrm>
    </dsp:sp>
    <dsp:sp modelId="{DC0CCDC6-B50C-48D9-9D99-D4169B1587F4}">
      <dsp:nvSpPr>
        <dsp:cNvPr id="0" name=""/>
        <dsp:cNvSpPr/>
      </dsp:nvSpPr>
      <dsp:spPr>
        <a:xfrm>
          <a:off x="3483586" y="2909704"/>
          <a:ext cx="2203465" cy="2203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For-profit companies</a:t>
          </a:r>
          <a:endParaRPr lang="en-US" sz="2700" kern="1200"/>
        </a:p>
      </dsp:txBody>
      <dsp:txXfrm>
        <a:off x="3591150" y="3017268"/>
        <a:ext cx="1988337" cy="1988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89C5-ED93-4C87-BD74-6C6575BE6598}">
      <dsp:nvSpPr>
        <dsp:cNvPr id="0" name=""/>
        <dsp:cNvSpPr/>
      </dsp:nvSpPr>
      <dsp:spPr>
        <a:xfrm>
          <a:off x="0" y="0"/>
          <a:ext cx="3182540" cy="3786080"/>
        </a:xfrm>
        <a:prstGeom prst="rect">
          <a:avLst/>
        </a:prstGeom>
        <a:solidFill>
          <a:schemeClr val="accent2">
            <a:hueOff val="0"/>
            <a:satOff val="0"/>
            <a:lum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Home-delivered meals ONLY</a:t>
          </a:r>
        </a:p>
      </dsp:txBody>
      <dsp:txXfrm>
        <a:off x="0" y="1514432"/>
        <a:ext cx="3182540" cy="2271648"/>
      </dsp:txXfrm>
    </dsp:sp>
    <dsp:sp modelId="{E7CA0C61-578D-4A89-AFEF-B0DE6015947B}">
      <dsp:nvSpPr>
        <dsp:cNvPr id="0" name=""/>
        <dsp:cNvSpPr/>
      </dsp:nvSpPr>
      <dsp:spPr>
        <a:xfrm>
          <a:off x="785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85" y="0"/>
        <a:ext cx="3182540" cy="1514432"/>
      </dsp:txXfrm>
    </dsp:sp>
    <dsp:sp modelId="{693E7DBF-0401-4075-823B-3EDA4C85BC1B}">
      <dsp:nvSpPr>
        <dsp:cNvPr id="0" name=""/>
        <dsp:cNvSpPr/>
      </dsp:nvSpPr>
      <dsp:spPr>
        <a:xfrm>
          <a:off x="3437929" y="0"/>
          <a:ext cx="3182540" cy="3786080"/>
        </a:xfrm>
        <a:prstGeom prst="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Home-delivered meals and congregate services</a:t>
          </a:r>
        </a:p>
      </dsp:txBody>
      <dsp:txXfrm>
        <a:off x="3437929" y="1514431"/>
        <a:ext cx="3182540" cy="2271648"/>
      </dsp:txXfrm>
    </dsp:sp>
    <dsp:sp modelId="{123E7B36-3009-458C-A2EF-8974821C1691}">
      <dsp:nvSpPr>
        <dsp:cNvPr id="0" name=""/>
        <dsp:cNvSpPr/>
      </dsp:nvSpPr>
      <dsp:spPr>
        <a:xfrm>
          <a:off x="3437929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437929" y="0"/>
        <a:ext cx="3182540" cy="1514432"/>
      </dsp:txXfrm>
    </dsp:sp>
    <dsp:sp modelId="{EA6491A0-CD8A-477C-950D-27F4230BDC6F}">
      <dsp:nvSpPr>
        <dsp:cNvPr id="0" name=""/>
        <dsp:cNvSpPr/>
      </dsp:nvSpPr>
      <dsp:spPr>
        <a:xfrm>
          <a:off x="6875073" y="0"/>
          <a:ext cx="3182540" cy="3786080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Home-delivered meals, congregate services and other services for older adults</a:t>
          </a:r>
        </a:p>
      </dsp:txBody>
      <dsp:txXfrm>
        <a:off x="6875073" y="1514431"/>
        <a:ext cx="3182540" cy="2271648"/>
      </dsp:txXfrm>
    </dsp:sp>
    <dsp:sp modelId="{7ACCFAB4-11E6-4E2B-910A-849AE89ECC9A}">
      <dsp:nvSpPr>
        <dsp:cNvPr id="0" name=""/>
        <dsp:cNvSpPr/>
      </dsp:nvSpPr>
      <dsp:spPr>
        <a:xfrm>
          <a:off x="6875073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514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9A0E5-D8A6-4F13-A97A-253B83461A4D}">
      <dsp:nvSpPr>
        <dsp:cNvPr id="0" name=""/>
        <dsp:cNvSpPr/>
      </dsp:nvSpPr>
      <dsp:spPr>
        <a:xfrm>
          <a:off x="3143" y="43380"/>
          <a:ext cx="3064668" cy="1153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Amigos Del Valle (ADV)</a:t>
          </a:r>
        </a:p>
      </dsp:txBody>
      <dsp:txXfrm>
        <a:off x="3143" y="43380"/>
        <a:ext cx="3064668" cy="1153233"/>
      </dsp:txXfrm>
    </dsp:sp>
    <dsp:sp modelId="{ABD4613F-AB9E-4C93-9169-C8E5497C84B3}">
      <dsp:nvSpPr>
        <dsp:cNvPr id="0" name=""/>
        <dsp:cNvSpPr/>
      </dsp:nvSpPr>
      <dsp:spPr>
        <a:xfrm>
          <a:off x="3143" y="1196613"/>
          <a:ext cx="3064668" cy="2783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Meals on Wheels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Housing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Transportation</a:t>
          </a:r>
        </a:p>
      </dsp:txBody>
      <dsp:txXfrm>
        <a:off x="3143" y="1196613"/>
        <a:ext cx="3064668" cy="2783365"/>
      </dsp:txXfrm>
    </dsp:sp>
    <dsp:sp modelId="{47DDBEF7-E387-4879-8E6B-4205C7AE4B0C}">
      <dsp:nvSpPr>
        <dsp:cNvPr id="0" name=""/>
        <dsp:cNvSpPr/>
      </dsp:nvSpPr>
      <dsp:spPr>
        <a:xfrm>
          <a:off x="3496865" y="43380"/>
          <a:ext cx="3064668" cy="1153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Visiting Nurse Association (VNA)</a:t>
          </a:r>
        </a:p>
      </dsp:txBody>
      <dsp:txXfrm>
        <a:off x="3496865" y="43380"/>
        <a:ext cx="3064668" cy="1153233"/>
      </dsp:txXfrm>
    </dsp:sp>
    <dsp:sp modelId="{CC698541-BEAE-425E-BF0A-5316CE7EA786}">
      <dsp:nvSpPr>
        <dsp:cNvPr id="0" name=""/>
        <dsp:cNvSpPr/>
      </dsp:nvSpPr>
      <dsp:spPr>
        <a:xfrm>
          <a:off x="3496865" y="1196613"/>
          <a:ext cx="3064668" cy="2783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Hospice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Meals on Wheels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Pediatric Hospice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Supportive Palliative Care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Adult Hospice </a:t>
          </a:r>
        </a:p>
      </dsp:txBody>
      <dsp:txXfrm>
        <a:off x="3496865" y="1196613"/>
        <a:ext cx="3064668" cy="2783365"/>
      </dsp:txXfrm>
    </dsp:sp>
    <dsp:sp modelId="{170CDDD8-5E86-4122-83BD-C0BB549D2283}">
      <dsp:nvSpPr>
        <dsp:cNvPr id="0" name=""/>
        <dsp:cNvSpPr/>
      </dsp:nvSpPr>
      <dsp:spPr>
        <a:xfrm>
          <a:off x="6990588" y="43380"/>
          <a:ext cx="3064668" cy="1153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Interfaith Ministries of Greater Houston (IMGH)</a:t>
          </a:r>
        </a:p>
      </dsp:txBody>
      <dsp:txXfrm>
        <a:off x="6990588" y="43380"/>
        <a:ext cx="3064668" cy="1153233"/>
      </dsp:txXfrm>
    </dsp:sp>
    <dsp:sp modelId="{59B40E1F-2E3F-4187-B104-40B48A78E8C0}">
      <dsp:nvSpPr>
        <dsp:cNvPr id="0" name=""/>
        <dsp:cNvSpPr/>
      </dsp:nvSpPr>
      <dsp:spPr>
        <a:xfrm>
          <a:off x="6990588" y="1196613"/>
          <a:ext cx="3064668" cy="27833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Meals on Wheels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Refugee Services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Interfaith Relations and Community Partnerships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Volunteer Houston &amp; Serve Houston</a:t>
          </a:r>
        </a:p>
      </dsp:txBody>
      <dsp:txXfrm>
        <a:off x="6990588" y="1196613"/>
        <a:ext cx="3064668" cy="2783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11AF6-4894-4606-8A67-538F97239BED}">
      <dsp:nvSpPr>
        <dsp:cNvPr id="0" name=""/>
        <dsp:cNvSpPr/>
      </dsp:nvSpPr>
      <dsp:spPr>
        <a:xfrm>
          <a:off x="0" y="113885"/>
          <a:ext cx="6797675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Private funding</a:t>
          </a:r>
        </a:p>
      </dsp:txBody>
      <dsp:txXfrm>
        <a:off x="36296" y="150181"/>
        <a:ext cx="6725083" cy="670943"/>
      </dsp:txXfrm>
    </dsp:sp>
    <dsp:sp modelId="{AF500C7A-707E-4541-9E8A-784B9F905792}">
      <dsp:nvSpPr>
        <dsp:cNvPr id="0" name=""/>
        <dsp:cNvSpPr/>
      </dsp:nvSpPr>
      <dsp:spPr>
        <a:xfrm>
          <a:off x="0" y="828239"/>
          <a:ext cx="6797675" cy="250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Individual donations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Corporate gifts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Events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Grants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Major gifts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Planned giving/bequests</a:t>
          </a:r>
        </a:p>
      </dsp:txBody>
      <dsp:txXfrm>
        <a:off x="0" y="828239"/>
        <a:ext cx="6797675" cy="2502630"/>
      </dsp:txXfrm>
    </dsp:sp>
    <dsp:sp modelId="{67307DF8-01C8-4FEF-8BFB-F207A87F98B4}">
      <dsp:nvSpPr>
        <dsp:cNvPr id="0" name=""/>
        <dsp:cNvSpPr/>
      </dsp:nvSpPr>
      <dsp:spPr>
        <a:xfrm>
          <a:off x="0" y="3330869"/>
          <a:ext cx="6797675" cy="743535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Government funding/contracts</a:t>
          </a:r>
        </a:p>
      </dsp:txBody>
      <dsp:txXfrm>
        <a:off x="36296" y="3367165"/>
        <a:ext cx="6725083" cy="670943"/>
      </dsp:txXfrm>
    </dsp:sp>
    <dsp:sp modelId="{72ECDBA6-929C-461B-B4D2-EE128BE698ED}">
      <dsp:nvSpPr>
        <dsp:cNvPr id="0" name=""/>
        <dsp:cNvSpPr/>
      </dsp:nvSpPr>
      <dsp:spPr>
        <a:xfrm>
          <a:off x="0" y="4074405"/>
          <a:ext cx="6797675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Local – City and County Support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State (via Area Agencies on Aging or Health and Human Services Commission) through Title XX, Title III and Title XIX</a:t>
          </a:r>
        </a:p>
      </dsp:txBody>
      <dsp:txXfrm>
        <a:off x="0" y="4074405"/>
        <a:ext cx="6797675" cy="1507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AEAE-2222-4FB8-81AE-82FECDDBBA69}">
      <dsp:nvSpPr>
        <dsp:cNvPr id="0" name=""/>
        <dsp:cNvSpPr/>
      </dsp:nvSpPr>
      <dsp:spPr>
        <a:xfrm>
          <a:off x="930746" y="968281"/>
          <a:ext cx="1101822" cy="1101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80481-1A6F-427F-824A-A10D33489D34}">
      <dsp:nvSpPr>
        <dsp:cNvPr id="0" name=""/>
        <dsp:cNvSpPr/>
      </dsp:nvSpPr>
      <dsp:spPr>
        <a:xfrm>
          <a:off x="257410" y="2391636"/>
          <a:ext cx="24484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rgbClr val="2683C6"/>
              </a:solidFill>
            </a:rPr>
            <a:t>Advocacy</a:t>
          </a:r>
          <a:endParaRPr lang="en-US" sz="3600" kern="1200" dirty="0">
            <a:solidFill>
              <a:srgbClr val="2683C6"/>
            </a:solidFill>
          </a:endParaRPr>
        </a:p>
      </dsp:txBody>
      <dsp:txXfrm>
        <a:off x="257410" y="2391636"/>
        <a:ext cx="2448494" cy="720000"/>
      </dsp:txXfrm>
    </dsp:sp>
    <dsp:sp modelId="{8B57AF2C-1FA2-4B61-A450-BFCCD8614066}">
      <dsp:nvSpPr>
        <dsp:cNvPr id="0" name=""/>
        <dsp:cNvSpPr/>
      </dsp:nvSpPr>
      <dsp:spPr>
        <a:xfrm>
          <a:off x="3807728" y="968281"/>
          <a:ext cx="1101822" cy="1101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E3B80-112F-41C6-962E-2527751F6F81}">
      <dsp:nvSpPr>
        <dsp:cNvPr id="0" name=""/>
        <dsp:cNvSpPr/>
      </dsp:nvSpPr>
      <dsp:spPr>
        <a:xfrm>
          <a:off x="3134392" y="2391636"/>
          <a:ext cx="24484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rgbClr val="2683C6"/>
              </a:solidFill>
            </a:rPr>
            <a:t>Education</a:t>
          </a:r>
          <a:endParaRPr lang="en-US" sz="3600" kern="1200" dirty="0">
            <a:solidFill>
              <a:srgbClr val="2683C6"/>
            </a:solidFill>
          </a:endParaRPr>
        </a:p>
      </dsp:txBody>
      <dsp:txXfrm>
        <a:off x="3134392" y="2391636"/>
        <a:ext cx="2448494" cy="720000"/>
      </dsp:txXfrm>
    </dsp:sp>
    <dsp:sp modelId="{9E396237-B288-4337-84FA-32B8C01865E8}">
      <dsp:nvSpPr>
        <dsp:cNvPr id="0" name=""/>
        <dsp:cNvSpPr/>
      </dsp:nvSpPr>
      <dsp:spPr>
        <a:xfrm>
          <a:off x="6684709" y="968281"/>
          <a:ext cx="1101822" cy="1101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A8C5-E56E-4168-B2CE-908EE377890C}">
      <dsp:nvSpPr>
        <dsp:cNvPr id="0" name=""/>
        <dsp:cNvSpPr/>
      </dsp:nvSpPr>
      <dsp:spPr>
        <a:xfrm>
          <a:off x="6011373" y="2391636"/>
          <a:ext cx="24484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rgbClr val="2683C6"/>
              </a:solidFill>
            </a:rPr>
            <a:t>Connection</a:t>
          </a:r>
          <a:endParaRPr lang="en-US" sz="3600" kern="1200" dirty="0">
            <a:solidFill>
              <a:srgbClr val="2683C6"/>
            </a:solidFill>
          </a:endParaRPr>
        </a:p>
      </dsp:txBody>
      <dsp:txXfrm>
        <a:off x="6011373" y="2391636"/>
        <a:ext cx="244849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ECED-0149-4247-B57C-227090EE25A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458E-9C5C-4255-A7C0-46967F53C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 HHSC Regions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58E-9C5C-4255-A7C0-46967F53C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2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 Area Agencies on Aging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58E-9C5C-4255-A7C0-46967F53C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Meals on Wheels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58E-9C5C-4255-A7C0-46967F53C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58E-9C5C-4255-A7C0-46967F53C0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8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association provides education, advocacy and connection to create a unified voice for nutrition providers that improves the lives of older Texans and individuals with disabilities.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58E-9C5C-4255-A7C0-46967F53C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3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983386-DFAC-4966-B7A7-0130F200C8E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45DEBE-042A-4FD5-8F2E-1805048E57A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1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46800" cy="6858000"/>
            <a:chOff x="0" y="0"/>
            <a:chExt cx="2428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8365" cy="2709333"/>
            </a:xfrm>
            <a:custGeom>
              <a:avLst/>
              <a:gdLst/>
              <a:ahLst/>
              <a:cxnLst/>
              <a:rect l="l" t="t" r="r" b="b"/>
              <a:pathLst>
                <a:path w="2428365" h="2709333">
                  <a:moveTo>
                    <a:pt x="0" y="0"/>
                  </a:moveTo>
                  <a:lnTo>
                    <a:pt x="2428365" y="0"/>
                  </a:lnTo>
                  <a:lnTo>
                    <a:pt x="2428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28365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0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2704290" y="1206231"/>
            <a:ext cx="5466944" cy="3598234"/>
          </a:xfrm>
          <a:custGeom>
            <a:avLst/>
            <a:gdLst/>
            <a:ahLst/>
            <a:cxnLst/>
            <a:rect l="l" t="t" r="r" b="b"/>
            <a:pathLst>
              <a:path w="4951913" h="2960885">
                <a:moveTo>
                  <a:pt x="0" y="0"/>
                </a:moveTo>
                <a:lnTo>
                  <a:pt x="4951913" y="0"/>
                </a:lnTo>
                <a:lnTo>
                  <a:pt x="4951913" y="2960884"/>
                </a:lnTo>
                <a:lnTo>
                  <a:pt x="0" y="2960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0A23-9D45-A41A-780F-D43A6A42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Funding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33FE72-1883-F1A1-BB25-D37F5001D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51641"/>
              </p:ext>
            </p:extLst>
          </p:nvPr>
        </p:nvGraphicFramePr>
        <p:xfrm>
          <a:off x="4741863" y="622570"/>
          <a:ext cx="6797675" cy="566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85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63E91-995B-4C1A-8C5C-12832D01F090}"/>
              </a:ext>
            </a:extLst>
          </p:cNvPr>
          <p:cNvSpPr txBox="1"/>
          <p:nvPr/>
        </p:nvSpPr>
        <p:spPr>
          <a:xfrm>
            <a:off x="949047" y="643466"/>
            <a:ext cx="2771273" cy="5225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b="1" i="0" spc="-50" dirty="0">
                <a:solidFill>
                  <a:srgbClr val="0070C0"/>
                </a:solidFill>
                <a:effectLst/>
                <a:latin typeface="Calibri"/>
                <a:ea typeface="+mj-ea"/>
                <a:cs typeface="+mj-cs"/>
              </a:rPr>
              <a:t>Meals on Wheels Texas</a:t>
            </a:r>
            <a:endParaRPr lang="en-US" sz="3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1CF243-D467-4659-38DA-DDC9FC7BF1CF}"/>
              </a:ext>
            </a:extLst>
          </p:cNvPr>
          <p:cNvSpPr txBox="1"/>
          <p:nvPr/>
        </p:nvSpPr>
        <p:spPr>
          <a:xfrm>
            <a:off x="4351019" y="643466"/>
            <a:ext cx="6895973" cy="522562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600" b="0" i="0" dirty="0">
                <a:solidFill>
                  <a:srgbClr val="0070C0"/>
                </a:solidFill>
                <a:effectLst/>
                <a:latin typeface="Calibri"/>
              </a:rPr>
              <a:t>is a 501(c)(3) association of home-delivered and congregate meal programs established to ensure every older person and individual with a disability in Texas is well nourished and has the social supports they need to age in place with dignity.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B8287-B057-B729-503F-17496A954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3EAEF-8F55-A068-591D-9A5C35867A0A}"/>
              </a:ext>
            </a:extLst>
          </p:cNvPr>
          <p:cNvSpPr txBox="1"/>
          <p:nvPr/>
        </p:nvSpPr>
        <p:spPr>
          <a:xfrm>
            <a:off x="1238610" y="4990908"/>
            <a:ext cx="10428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800" b="1" i="0" dirty="0">
                <a:solidFill>
                  <a:srgbClr val="0070C0"/>
                </a:solidFill>
                <a:effectLst/>
                <a:latin typeface="Calibri"/>
              </a:rPr>
              <a:t>We provide a unified voice for nutrition providers 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to improve the lives of older Texans and Texans with disabilities.</a:t>
            </a:r>
            <a:endParaRPr lang="en-US" sz="2800" b="0" i="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TextBox 1">
            <a:extLst>
              <a:ext uri="{FF2B5EF4-FFF2-40B4-BE49-F238E27FC236}">
                <a16:creationId xmlns:a16="http://schemas.microsoft.com/office/drawing/2014/main" id="{31DF04F3-EE17-7616-7544-6E6E03FB0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885923"/>
              </p:ext>
            </p:extLst>
          </p:nvPr>
        </p:nvGraphicFramePr>
        <p:xfrm>
          <a:off x="1737360" y="766536"/>
          <a:ext cx="8717279" cy="407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48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als on Wheels fact sheet">
            <a:extLst>
              <a:ext uri="{FF2B5EF4-FFF2-40B4-BE49-F238E27FC236}">
                <a16:creationId xmlns:a16="http://schemas.microsoft.com/office/drawing/2014/main" id="{17BD8B1F-9171-9E32-5AB7-018F1C75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16" y="1848256"/>
            <a:ext cx="10410132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F7D068-A9F5-1992-9920-C01EC31F3299}"/>
              </a:ext>
            </a:extLst>
          </p:cNvPr>
          <p:cNvSpPr txBox="1"/>
          <p:nvPr/>
        </p:nvSpPr>
        <p:spPr>
          <a:xfrm>
            <a:off x="525294" y="612843"/>
            <a:ext cx="1090470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cap="all" dirty="0">
                <a:solidFill>
                  <a:srgbClr val="ABCF38"/>
                </a:solidFill>
                <a:effectLst/>
                <a:latin typeface="Quicksand"/>
              </a:rPr>
              <a:t>Texas Program Statistics</a:t>
            </a:r>
            <a:br>
              <a:rPr lang="en-US" sz="1800" b="1" i="0" cap="all" dirty="0">
                <a:solidFill>
                  <a:srgbClr val="ABCF38"/>
                </a:solidFill>
                <a:effectLst/>
                <a:latin typeface="Quicksand"/>
              </a:rPr>
            </a:br>
            <a:endParaRPr lang="en-US" sz="1800" b="1" i="0" cap="all" dirty="0">
              <a:solidFill>
                <a:srgbClr val="ABCF38"/>
              </a:solidFill>
              <a:effectLst/>
              <a:latin typeface="Quicksa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There are </a:t>
            </a:r>
            <a:r>
              <a:rPr lang="en-US" sz="1800" b="1" i="1" dirty="0">
                <a:solidFill>
                  <a:srgbClr val="00364F"/>
                </a:solidFill>
                <a:effectLst/>
                <a:latin typeface="inherit"/>
              </a:rPr>
              <a:t>more than 300 home-delivered meal providers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 in Texas.</a:t>
            </a:r>
            <a:b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</a:br>
            <a:endParaRPr lang="en-US" sz="1800" b="0" i="0" dirty="0">
              <a:solidFill>
                <a:srgbClr val="00364F"/>
              </a:solidFill>
              <a:effectLst/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Estimates are that Meals on Wheels organizations in Texas </a:t>
            </a:r>
            <a:r>
              <a:rPr lang="en-US" sz="1800" b="1" i="1" dirty="0">
                <a:solidFill>
                  <a:srgbClr val="00364F"/>
                </a:solidFill>
                <a:effectLst/>
                <a:latin typeface="inherit"/>
              </a:rPr>
              <a:t>employ more than 10,000 dedicated Texans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 and have </a:t>
            </a:r>
            <a:r>
              <a:rPr lang="en-US" sz="1800" b="1" i="1" dirty="0">
                <a:solidFill>
                  <a:srgbClr val="00364F"/>
                </a:solidFill>
                <a:effectLst/>
                <a:latin typeface="inherit"/>
              </a:rPr>
              <a:t>more than 100,000 committed volunteers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.  Every day, they deliver meals to approximately </a:t>
            </a:r>
            <a:r>
              <a:rPr lang="en-US" sz="1800" b="1" i="1" dirty="0">
                <a:solidFill>
                  <a:srgbClr val="00364F"/>
                </a:solidFill>
                <a:effectLst/>
                <a:latin typeface="inherit"/>
              </a:rPr>
              <a:t>100,000 frail Texans. By 2050 there will be more than 16.4 million Texans over the age of 50. – </a:t>
            </a:r>
            <a:r>
              <a:rPr lang="en-US" sz="1200" b="1" i="1" dirty="0">
                <a:solidFill>
                  <a:srgbClr val="00364F"/>
                </a:solidFill>
                <a:effectLst/>
                <a:latin typeface="inherit"/>
              </a:rPr>
              <a:t>Texas Health and Human Services </a:t>
            </a:r>
            <a:b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</a:br>
            <a:endParaRPr lang="en-US" sz="1800" b="0" i="0" dirty="0">
              <a:solidFill>
                <a:srgbClr val="00364F"/>
              </a:solidFill>
              <a:effectLst/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Our surveys indicate that the average age of the people helped by Meals on Wheels programs in Texas is 77; </a:t>
            </a:r>
            <a:r>
              <a:rPr lang="en-US" sz="1800" b="1" i="0" dirty="0">
                <a:solidFill>
                  <a:srgbClr val="00364F"/>
                </a:solidFill>
                <a:effectLst/>
                <a:latin typeface="inherit"/>
              </a:rPr>
              <a:t>more than half live alone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; 70 percent are women; more than 50 percent live at or below the federal poverty line, some on as </a:t>
            </a:r>
            <a:r>
              <a:rPr lang="en-US" sz="1800" b="1" i="0" dirty="0">
                <a:solidFill>
                  <a:srgbClr val="00364F"/>
                </a:solidFill>
                <a:effectLst/>
                <a:latin typeface="inherit"/>
              </a:rPr>
              <a:t>little as $733 or less per month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; and so many of those we help are veterans and their spouses, widows, or widowers. </a:t>
            </a:r>
            <a:r>
              <a:rPr lang="en-US" b="1" dirty="0">
                <a:solidFill>
                  <a:srgbClr val="00364F"/>
                </a:solidFill>
                <a:latin typeface="inherit"/>
              </a:rPr>
              <a:t>MOW Programs provided more than 4,000 health and safety interventions in 2023. </a:t>
            </a:r>
            <a:br>
              <a:rPr lang="en-US" sz="1800" b="1" i="0" dirty="0">
                <a:solidFill>
                  <a:srgbClr val="00364F"/>
                </a:solidFill>
                <a:effectLst/>
                <a:latin typeface="inherit"/>
              </a:rPr>
            </a:br>
            <a:endParaRPr lang="en-US" sz="1800" b="1" i="0" dirty="0">
              <a:solidFill>
                <a:srgbClr val="00364F"/>
              </a:solidFill>
              <a:effectLst/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Funding comes from a range of sources including individuals, corporations, foundations, and various levels of government. All MOW Programs </a:t>
            </a:r>
            <a:r>
              <a:rPr lang="en-US" sz="1800" b="1" i="0" dirty="0">
                <a:solidFill>
                  <a:srgbClr val="00364F"/>
                </a:solidFill>
                <a:effectLst/>
                <a:latin typeface="inherit"/>
              </a:rPr>
              <a:t>leverage local philanthropy funds 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to help cover the fully allocated cost of meals, that is not covered by our government partners, as well as to provide </a:t>
            </a:r>
            <a:r>
              <a:rPr lang="en-US" sz="1800" b="1" i="0" dirty="0">
                <a:solidFill>
                  <a:srgbClr val="00364F"/>
                </a:solidFill>
                <a:effectLst/>
                <a:latin typeface="inherit"/>
              </a:rPr>
              <a:t>even more individuals </a:t>
            </a:r>
            <a:r>
              <a:rPr lang="en-US" sz="1800" b="0" i="0" dirty="0">
                <a:solidFill>
                  <a:srgbClr val="00364F"/>
                </a:solidFill>
                <a:effectLst/>
                <a:latin typeface="inherit"/>
              </a:rPr>
              <a:t>with meals and care. </a:t>
            </a:r>
            <a:r>
              <a:rPr lang="en-US" b="1" dirty="0">
                <a:solidFill>
                  <a:srgbClr val="00364F"/>
                </a:solidFill>
                <a:latin typeface="inherit"/>
              </a:rPr>
              <a:t>From 2020 to 2024, food prices in the U.S. have risen cumulatively by approximately 23% - </a:t>
            </a:r>
            <a:r>
              <a:rPr lang="en-US" sz="1200" b="1" dirty="0">
                <a:solidFill>
                  <a:srgbClr val="00364F"/>
                </a:solidFill>
                <a:latin typeface="inherit"/>
              </a:rPr>
              <a:t>US Bureau of Labor Statistics </a:t>
            </a:r>
            <a:r>
              <a:rPr lang="en-US" sz="1800" b="1" i="0" dirty="0">
                <a:solidFill>
                  <a:srgbClr val="00364F"/>
                </a:solidFill>
                <a:effectLst/>
                <a:latin typeface="inherit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415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12138" y="739223"/>
            <a:ext cx="2385225" cy="2323054"/>
            <a:chOff x="0" y="0"/>
            <a:chExt cx="1508138" cy="1468818"/>
          </a:xfrm>
        </p:grpSpPr>
        <p:sp>
          <p:nvSpPr>
            <p:cNvPr id="3" name="Freeform 3"/>
            <p:cNvSpPr/>
            <p:nvPr/>
          </p:nvSpPr>
          <p:spPr>
            <a:xfrm>
              <a:off x="-4064" y="0"/>
              <a:ext cx="1513967" cy="1469136"/>
            </a:xfrm>
            <a:custGeom>
              <a:avLst/>
              <a:gdLst/>
              <a:ahLst/>
              <a:cxnLst/>
              <a:rect l="l" t="t" r="r" b="b"/>
              <a:pathLst>
                <a:path w="1513967" h="1469136">
                  <a:moveTo>
                    <a:pt x="664464" y="0"/>
                  </a:moveTo>
                  <a:cubicBezTo>
                    <a:pt x="657733" y="0"/>
                    <a:pt x="651891" y="635"/>
                    <a:pt x="648208" y="2032"/>
                  </a:cubicBezTo>
                  <a:cubicBezTo>
                    <a:pt x="640207" y="5207"/>
                    <a:pt x="628650" y="6604"/>
                    <a:pt x="615950" y="6604"/>
                  </a:cubicBezTo>
                  <a:cubicBezTo>
                    <a:pt x="601218" y="6604"/>
                    <a:pt x="585089" y="4826"/>
                    <a:pt x="571246" y="2032"/>
                  </a:cubicBezTo>
                  <a:cubicBezTo>
                    <a:pt x="564007" y="635"/>
                    <a:pt x="553212" y="0"/>
                    <a:pt x="541401" y="0"/>
                  </a:cubicBezTo>
                  <a:cubicBezTo>
                    <a:pt x="511556" y="0"/>
                    <a:pt x="475107" y="4064"/>
                    <a:pt x="473837" y="9017"/>
                  </a:cubicBezTo>
                  <a:cubicBezTo>
                    <a:pt x="472313" y="15621"/>
                    <a:pt x="463550" y="32893"/>
                    <a:pt x="465455" y="56642"/>
                  </a:cubicBezTo>
                  <a:cubicBezTo>
                    <a:pt x="467360" y="80391"/>
                    <a:pt x="457073" y="223647"/>
                    <a:pt x="455168" y="233934"/>
                  </a:cubicBezTo>
                  <a:cubicBezTo>
                    <a:pt x="453263" y="244221"/>
                    <a:pt x="432816" y="256286"/>
                    <a:pt x="429514" y="336423"/>
                  </a:cubicBezTo>
                  <a:cubicBezTo>
                    <a:pt x="426212" y="416560"/>
                    <a:pt x="434594" y="511937"/>
                    <a:pt x="421132" y="524002"/>
                  </a:cubicBezTo>
                  <a:cubicBezTo>
                    <a:pt x="407670" y="536067"/>
                    <a:pt x="402463" y="558038"/>
                    <a:pt x="402463" y="565023"/>
                  </a:cubicBezTo>
                  <a:cubicBezTo>
                    <a:pt x="402463" y="567309"/>
                    <a:pt x="358521" y="568071"/>
                    <a:pt x="299847" y="568071"/>
                  </a:cubicBezTo>
                  <a:cubicBezTo>
                    <a:pt x="182499" y="568071"/>
                    <a:pt x="6604" y="565023"/>
                    <a:pt x="6604" y="565023"/>
                  </a:cubicBezTo>
                  <a:cubicBezTo>
                    <a:pt x="6604" y="565023"/>
                    <a:pt x="0" y="604266"/>
                    <a:pt x="8382" y="612648"/>
                  </a:cubicBezTo>
                  <a:cubicBezTo>
                    <a:pt x="16764" y="621030"/>
                    <a:pt x="37338" y="643382"/>
                    <a:pt x="37338" y="643382"/>
                  </a:cubicBezTo>
                  <a:cubicBezTo>
                    <a:pt x="37338" y="643382"/>
                    <a:pt x="69850" y="672338"/>
                    <a:pt x="76581" y="687705"/>
                  </a:cubicBezTo>
                  <a:cubicBezTo>
                    <a:pt x="83312" y="703072"/>
                    <a:pt x="98552" y="718439"/>
                    <a:pt x="110617" y="728726"/>
                  </a:cubicBezTo>
                  <a:cubicBezTo>
                    <a:pt x="122428" y="739013"/>
                    <a:pt x="127508" y="754380"/>
                    <a:pt x="129286" y="769747"/>
                  </a:cubicBezTo>
                  <a:cubicBezTo>
                    <a:pt x="131064" y="785114"/>
                    <a:pt x="166624" y="816229"/>
                    <a:pt x="173609" y="831215"/>
                  </a:cubicBezTo>
                  <a:cubicBezTo>
                    <a:pt x="180594" y="846201"/>
                    <a:pt x="214630" y="935228"/>
                    <a:pt x="229997" y="943610"/>
                  </a:cubicBezTo>
                  <a:cubicBezTo>
                    <a:pt x="245364" y="951992"/>
                    <a:pt x="299974" y="974344"/>
                    <a:pt x="310261" y="987933"/>
                  </a:cubicBezTo>
                  <a:cubicBezTo>
                    <a:pt x="319786" y="1000506"/>
                    <a:pt x="330835" y="1019048"/>
                    <a:pt x="351409" y="1019048"/>
                  </a:cubicBezTo>
                  <a:cubicBezTo>
                    <a:pt x="353060" y="1019048"/>
                    <a:pt x="354711" y="1018921"/>
                    <a:pt x="356489" y="1018667"/>
                  </a:cubicBezTo>
                  <a:cubicBezTo>
                    <a:pt x="380619" y="1015111"/>
                    <a:pt x="370078" y="987552"/>
                    <a:pt x="378841" y="986155"/>
                  </a:cubicBezTo>
                  <a:cubicBezTo>
                    <a:pt x="387604" y="984758"/>
                    <a:pt x="382397" y="953897"/>
                    <a:pt x="390906" y="952119"/>
                  </a:cubicBezTo>
                  <a:cubicBezTo>
                    <a:pt x="399669" y="950341"/>
                    <a:pt x="399288" y="918083"/>
                    <a:pt x="408051" y="916305"/>
                  </a:cubicBezTo>
                  <a:cubicBezTo>
                    <a:pt x="415671" y="914781"/>
                    <a:pt x="440817" y="877443"/>
                    <a:pt x="450723" y="877443"/>
                  </a:cubicBezTo>
                  <a:cubicBezTo>
                    <a:pt x="452247" y="877443"/>
                    <a:pt x="453390" y="878332"/>
                    <a:pt x="454152" y="880364"/>
                  </a:cubicBezTo>
                  <a:cubicBezTo>
                    <a:pt x="459105" y="895096"/>
                    <a:pt x="538226" y="916305"/>
                    <a:pt x="579120" y="916305"/>
                  </a:cubicBezTo>
                  <a:cubicBezTo>
                    <a:pt x="580771" y="916305"/>
                    <a:pt x="582295" y="916305"/>
                    <a:pt x="583819" y="916178"/>
                  </a:cubicBezTo>
                  <a:cubicBezTo>
                    <a:pt x="586359" y="916051"/>
                    <a:pt x="588899" y="916051"/>
                    <a:pt x="591185" y="916051"/>
                  </a:cubicBezTo>
                  <a:cubicBezTo>
                    <a:pt x="623316" y="916051"/>
                    <a:pt x="624840" y="927862"/>
                    <a:pt x="624840" y="947039"/>
                  </a:cubicBezTo>
                  <a:cubicBezTo>
                    <a:pt x="624840" y="967486"/>
                    <a:pt x="681228" y="1010412"/>
                    <a:pt x="684530" y="1025398"/>
                  </a:cubicBezTo>
                  <a:cubicBezTo>
                    <a:pt x="687832" y="1040384"/>
                    <a:pt x="682752" y="1055878"/>
                    <a:pt x="689610" y="1067943"/>
                  </a:cubicBezTo>
                  <a:cubicBezTo>
                    <a:pt x="696214" y="1080008"/>
                    <a:pt x="728472" y="1117346"/>
                    <a:pt x="732155" y="1137920"/>
                  </a:cubicBezTo>
                  <a:cubicBezTo>
                    <a:pt x="735838" y="1158494"/>
                    <a:pt x="739140" y="1192530"/>
                    <a:pt x="759587" y="1195832"/>
                  </a:cubicBezTo>
                  <a:cubicBezTo>
                    <a:pt x="780034" y="1199134"/>
                    <a:pt x="787019" y="1214501"/>
                    <a:pt x="787019" y="1214501"/>
                  </a:cubicBezTo>
                  <a:cubicBezTo>
                    <a:pt x="787019" y="1214501"/>
                    <a:pt x="789813" y="1213866"/>
                    <a:pt x="793242" y="1213866"/>
                  </a:cubicBezTo>
                  <a:cubicBezTo>
                    <a:pt x="799465" y="1213866"/>
                    <a:pt x="807847" y="1216025"/>
                    <a:pt x="805815" y="1228090"/>
                  </a:cubicBezTo>
                  <a:cubicBezTo>
                    <a:pt x="802513" y="1246759"/>
                    <a:pt x="848614" y="1289558"/>
                    <a:pt x="838327" y="1298067"/>
                  </a:cubicBezTo>
                  <a:cubicBezTo>
                    <a:pt x="828040" y="1306830"/>
                    <a:pt x="815975" y="1332103"/>
                    <a:pt x="831342" y="1344168"/>
                  </a:cubicBezTo>
                  <a:cubicBezTo>
                    <a:pt x="846709" y="1356233"/>
                    <a:pt x="860298" y="1371346"/>
                    <a:pt x="860298" y="1380109"/>
                  </a:cubicBezTo>
                  <a:cubicBezTo>
                    <a:pt x="860298" y="1388872"/>
                    <a:pt x="892810" y="1387094"/>
                    <a:pt x="894334" y="1397254"/>
                  </a:cubicBezTo>
                  <a:cubicBezTo>
                    <a:pt x="895731" y="1406906"/>
                    <a:pt x="918591" y="1443863"/>
                    <a:pt x="934085" y="1443863"/>
                  </a:cubicBezTo>
                  <a:cubicBezTo>
                    <a:pt x="935101" y="1443863"/>
                    <a:pt x="935990" y="1443736"/>
                    <a:pt x="936879" y="1443482"/>
                  </a:cubicBezTo>
                  <a:cubicBezTo>
                    <a:pt x="946785" y="1440180"/>
                    <a:pt x="954405" y="1438402"/>
                    <a:pt x="960628" y="1438402"/>
                  </a:cubicBezTo>
                  <a:cubicBezTo>
                    <a:pt x="964057" y="1438402"/>
                    <a:pt x="966978" y="1438910"/>
                    <a:pt x="969518" y="1440180"/>
                  </a:cubicBezTo>
                  <a:cubicBezTo>
                    <a:pt x="976122" y="1443482"/>
                    <a:pt x="1030986" y="1443482"/>
                    <a:pt x="1047877" y="1445260"/>
                  </a:cubicBezTo>
                  <a:cubicBezTo>
                    <a:pt x="1064768" y="1447038"/>
                    <a:pt x="1071372" y="1462405"/>
                    <a:pt x="1085215" y="1467612"/>
                  </a:cubicBezTo>
                  <a:cubicBezTo>
                    <a:pt x="1088009" y="1468628"/>
                    <a:pt x="1090295" y="1469136"/>
                    <a:pt x="1092327" y="1469136"/>
                  </a:cubicBezTo>
                  <a:cubicBezTo>
                    <a:pt x="1100455" y="1469136"/>
                    <a:pt x="1103503" y="1461389"/>
                    <a:pt x="1107567" y="1450467"/>
                  </a:cubicBezTo>
                  <a:cubicBezTo>
                    <a:pt x="1112647" y="1436878"/>
                    <a:pt x="1111123" y="1418209"/>
                    <a:pt x="1119632" y="1406144"/>
                  </a:cubicBezTo>
                  <a:cubicBezTo>
                    <a:pt x="1128395" y="1394079"/>
                    <a:pt x="1118108" y="1356741"/>
                    <a:pt x="1116330" y="1336167"/>
                  </a:cubicBezTo>
                  <a:cubicBezTo>
                    <a:pt x="1114552" y="1315593"/>
                    <a:pt x="1092454" y="1252601"/>
                    <a:pt x="1116330" y="1245743"/>
                  </a:cubicBezTo>
                  <a:cubicBezTo>
                    <a:pt x="1138809" y="1239139"/>
                    <a:pt x="1115822" y="1225042"/>
                    <a:pt x="1103122" y="1225042"/>
                  </a:cubicBezTo>
                  <a:cubicBezTo>
                    <a:pt x="1102360" y="1225042"/>
                    <a:pt x="1101725" y="1225042"/>
                    <a:pt x="1100963" y="1225169"/>
                  </a:cubicBezTo>
                  <a:cubicBezTo>
                    <a:pt x="1100709" y="1225169"/>
                    <a:pt x="1100455" y="1225169"/>
                    <a:pt x="1100201" y="1225169"/>
                  </a:cubicBezTo>
                  <a:cubicBezTo>
                    <a:pt x="1087501" y="1225169"/>
                    <a:pt x="1053846" y="1185672"/>
                    <a:pt x="1088898" y="1177417"/>
                  </a:cubicBezTo>
                  <a:cubicBezTo>
                    <a:pt x="1124712" y="1169035"/>
                    <a:pt x="1129919" y="1160526"/>
                    <a:pt x="1143508" y="1143381"/>
                  </a:cubicBezTo>
                  <a:cubicBezTo>
                    <a:pt x="1154811" y="1129284"/>
                    <a:pt x="1171067" y="1106424"/>
                    <a:pt x="1176020" y="1106424"/>
                  </a:cubicBezTo>
                  <a:cubicBezTo>
                    <a:pt x="1177036" y="1106424"/>
                    <a:pt x="1177544" y="1107313"/>
                    <a:pt x="1177544" y="1109218"/>
                  </a:cubicBezTo>
                  <a:cubicBezTo>
                    <a:pt x="1177544" y="1121283"/>
                    <a:pt x="1148334" y="1146937"/>
                    <a:pt x="1150112" y="1160526"/>
                  </a:cubicBezTo>
                  <a:cubicBezTo>
                    <a:pt x="1150620" y="1164717"/>
                    <a:pt x="1154049" y="1166368"/>
                    <a:pt x="1158494" y="1166368"/>
                  </a:cubicBezTo>
                  <a:cubicBezTo>
                    <a:pt x="1168400" y="1166368"/>
                    <a:pt x="1183767" y="1158367"/>
                    <a:pt x="1186053" y="1153668"/>
                  </a:cubicBezTo>
                  <a:cubicBezTo>
                    <a:pt x="1189482" y="1147318"/>
                    <a:pt x="1194308" y="1114298"/>
                    <a:pt x="1206627" y="1114298"/>
                  </a:cubicBezTo>
                  <a:cubicBezTo>
                    <a:pt x="1207135" y="1114298"/>
                    <a:pt x="1207770" y="1114425"/>
                    <a:pt x="1208405" y="1114552"/>
                  </a:cubicBezTo>
                  <a:cubicBezTo>
                    <a:pt x="1209040" y="1114679"/>
                    <a:pt x="1209802" y="1114806"/>
                    <a:pt x="1210564" y="1114806"/>
                  </a:cubicBezTo>
                  <a:cubicBezTo>
                    <a:pt x="1223899" y="1114806"/>
                    <a:pt x="1241425" y="1086866"/>
                    <a:pt x="1249426" y="1075309"/>
                  </a:cubicBezTo>
                  <a:cubicBezTo>
                    <a:pt x="1254887" y="1067689"/>
                    <a:pt x="1262634" y="1065022"/>
                    <a:pt x="1269238" y="1065022"/>
                  </a:cubicBezTo>
                  <a:cubicBezTo>
                    <a:pt x="1272794" y="1065022"/>
                    <a:pt x="1275969" y="1065784"/>
                    <a:pt x="1278382" y="1066927"/>
                  </a:cubicBezTo>
                  <a:cubicBezTo>
                    <a:pt x="1278890" y="1067181"/>
                    <a:pt x="1279398" y="1067308"/>
                    <a:pt x="1279906" y="1067308"/>
                  </a:cubicBezTo>
                  <a:cubicBezTo>
                    <a:pt x="1285240" y="1067308"/>
                    <a:pt x="1288669" y="1052576"/>
                    <a:pt x="1297178" y="1052576"/>
                  </a:cubicBezTo>
                  <a:cubicBezTo>
                    <a:pt x="1298194" y="1052576"/>
                    <a:pt x="1299464" y="1052830"/>
                    <a:pt x="1300607" y="1053338"/>
                  </a:cubicBezTo>
                  <a:cubicBezTo>
                    <a:pt x="1304671" y="1055116"/>
                    <a:pt x="1308862" y="1055878"/>
                    <a:pt x="1312926" y="1055878"/>
                  </a:cubicBezTo>
                  <a:cubicBezTo>
                    <a:pt x="1321054" y="1055878"/>
                    <a:pt x="1328547" y="1052830"/>
                    <a:pt x="1333119" y="1048258"/>
                  </a:cubicBezTo>
                  <a:cubicBezTo>
                    <a:pt x="1340104" y="1041654"/>
                    <a:pt x="1356995" y="1010920"/>
                    <a:pt x="1377442" y="1010920"/>
                  </a:cubicBezTo>
                  <a:cubicBezTo>
                    <a:pt x="1397889" y="1010920"/>
                    <a:pt x="1416939" y="981964"/>
                    <a:pt x="1399794" y="959612"/>
                  </a:cubicBezTo>
                  <a:cubicBezTo>
                    <a:pt x="1382649" y="937260"/>
                    <a:pt x="1358773" y="901700"/>
                    <a:pt x="1387729" y="899922"/>
                  </a:cubicBezTo>
                  <a:cubicBezTo>
                    <a:pt x="1388745" y="899922"/>
                    <a:pt x="1389634" y="899795"/>
                    <a:pt x="1390523" y="899795"/>
                  </a:cubicBezTo>
                  <a:cubicBezTo>
                    <a:pt x="1417193" y="899795"/>
                    <a:pt x="1420114" y="920623"/>
                    <a:pt x="1415161" y="927354"/>
                  </a:cubicBezTo>
                  <a:cubicBezTo>
                    <a:pt x="1410081" y="933958"/>
                    <a:pt x="1432306" y="942721"/>
                    <a:pt x="1427226" y="951230"/>
                  </a:cubicBezTo>
                  <a:cubicBezTo>
                    <a:pt x="1423797" y="957199"/>
                    <a:pt x="1430401" y="960628"/>
                    <a:pt x="1438783" y="960628"/>
                  </a:cubicBezTo>
                  <a:cubicBezTo>
                    <a:pt x="1442720" y="960628"/>
                    <a:pt x="1447165" y="959866"/>
                    <a:pt x="1450975" y="958215"/>
                  </a:cubicBezTo>
                  <a:cubicBezTo>
                    <a:pt x="1462278" y="953643"/>
                    <a:pt x="1485519" y="920369"/>
                    <a:pt x="1495298" y="920369"/>
                  </a:cubicBezTo>
                  <a:cubicBezTo>
                    <a:pt x="1495933" y="920369"/>
                    <a:pt x="1496568" y="920496"/>
                    <a:pt x="1497076" y="920877"/>
                  </a:cubicBezTo>
                  <a:cubicBezTo>
                    <a:pt x="1497584" y="921258"/>
                    <a:pt x="1497965" y="921258"/>
                    <a:pt x="1498219" y="921258"/>
                  </a:cubicBezTo>
                  <a:cubicBezTo>
                    <a:pt x="1503426" y="921258"/>
                    <a:pt x="1487551" y="883031"/>
                    <a:pt x="1500378" y="876554"/>
                  </a:cubicBezTo>
                  <a:cubicBezTo>
                    <a:pt x="1513967" y="869569"/>
                    <a:pt x="1513967" y="799719"/>
                    <a:pt x="1510665" y="779145"/>
                  </a:cubicBezTo>
                  <a:cubicBezTo>
                    <a:pt x="1507363" y="758571"/>
                    <a:pt x="1502283" y="727837"/>
                    <a:pt x="1490218" y="724535"/>
                  </a:cubicBezTo>
                  <a:cubicBezTo>
                    <a:pt x="1478407" y="721233"/>
                    <a:pt x="1488694" y="683895"/>
                    <a:pt x="1481836" y="656336"/>
                  </a:cubicBezTo>
                  <a:cubicBezTo>
                    <a:pt x="1474851" y="629158"/>
                    <a:pt x="1440815" y="624078"/>
                    <a:pt x="1437513" y="593344"/>
                  </a:cubicBezTo>
                  <a:cubicBezTo>
                    <a:pt x="1433957" y="562864"/>
                    <a:pt x="1445895" y="390398"/>
                    <a:pt x="1445895" y="390398"/>
                  </a:cubicBezTo>
                  <a:cubicBezTo>
                    <a:pt x="1445895" y="390398"/>
                    <a:pt x="1403604" y="352933"/>
                    <a:pt x="1374648" y="352933"/>
                  </a:cubicBezTo>
                  <a:cubicBezTo>
                    <a:pt x="1374013" y="352933"/>
                    <a:pt x="1373378" y="352933"/>
                    <a:pt x="1372616" y="352933"/>
                  </a:cubicBezTo>
                  <a:cubicBezTo>
                    <a:pt x="1371727" y="352933"/>
                    <a:pt x="1370838" y="353060"/>
                    <a:pt x="1370076" y="353060"/>
                  </a:cubicBezTo>
                  <a:cubicBezTo>
                    <a:pt x="1346708" y="353060"/>
                    <a:pt x="1349375" y="335026"/>
                    <a:pt x="1341628" y="335026"/>
                  </a:cubicBezTo>
                  <a:cubicBezTo>
                    <a:pt x="1340739" y="335026"/>
                    <a:pt x="1339723" y="335280"/>
                    <a:pt x="1338580" y="335788"/>
                  </a:cubicBezTo>
                  <a:cubicBezTo>
                    <a:pt x="1335659" y="337058"/>
                    <a:pt x="1332103" y="337439"/>
                    <a:pt x="1328547" y="337439"/>
                  </a:cubicBezTo>
                  <a:cubicBezTo>
                    <a:pt x="1322324" y="337439"/>
                    <a:pt x="1315720" y="336296"/>
                    <a:pt x="1309878" y="336296"/>
                  </a:cubicBezTo>
                  <a:cubicBezTo>
                    <a:pt x="1305687" y="336296"/>
                    <a:pt x="1302004" y="336931"/>
                    <a:pt x="1299337" y="339090"/>
                  </a:cubicBezTo>
                  <a:cubicBezTo>
                    <a:pt x="1296035" y="341884"/>
                    <a:pt x="1289304" y="342392"/>
                    <a:pt x="1282319" y="342392"/>
                  </a:cubicBezTo>
                  <a:cubicBezTo>
                    <a:pt x="1277493" y="342392"/>
                    <a:pt x="1272413" y="342138"/>
                    <a:pt x="1267968" y="342138"/>
                  </a:cubicBezTo>
                  <a:cubicBezTo>
                    <a:pt x="1262761" y="342138"/>
                    <a:pt x="1258443" y="342519"/>
                    <a:pt x="1256792" y="344170"/>
                  </a:cubicBezTo>
                  <a:cubicBezTo>
                    <a:pt x="1255776" y="345186"/>
                    <a:pt x="1254379" y="345567"/>
                    <a:pt x="1252474" y="345567"/>
                  </a:cubicBezTo>
                  <a:cubicBezTo>
                    <a:pt x="1247521" y="345567"/>
                    <a:pt x="1239901" y="342900"/>
                    <a:pt x="1232916" y="342900"/>
                  </a:cubicBezTo>
                  <a:cubicBezTo>
                    <a:pt x="1229233" y="342900"/>
                    <a:pt x="1225550" y="343662"/>
                    <a:pt x="1222756" y="346075"/>
                  </a:cubicBezTo>
                  <a:cubicBezTo>
                    <a:pt x="1214501" y="352933"/>
                    <a:pt x="1201928" y="367538"/>
                    <a:pt x="1193673" y="367538"/>
                  </a:cubicBezTo>
                  <a:cubicBezTo>
                    <a:pt x="1191768" y="367538"/>
                    <a:pt x="1189990" y="366649"/>
                    <a:pt x="1188720" y="364744"/>
                  </a:cubicBezTo>
                  <a:cubicBezTo>
                    <a:pt x="1182243" y="355092"/>
                    <a:pt x="1178814" y="330454"/>
                    <a:pt x="1165606" y="330454"/>
                  </a:cubicBezTo>
                  <a:cubicBezTo>
                    <a:pt x="1164844" y="330454"/>
                    <a:pt x="1163955" y="330581"/>
                    <a:pt x="1163066" y="330708"/>
                  </a:cubicBezTo>
                  <a:cubicBezTo>
                    <a:pt x="1149350" y="333629"/>
                    <a:pt x="1149350" y="357378"/>
                    <a:pt x="1140841" y="357378"/>
                  </a:cubicBezTo>
                  <a:cubicBezTo>
                    <a:pt x="1139825" y="357378"/>
                    <a:pt x="1138682" y="356997"/>
                    <a:pt x="1137412" y="356362"/>
                  </a:cubicBezTo>
                  <a:cubicBezTo>
                    <a:pt x="1129538" y="351790"/>
                    <a:pt x="1123950" y="346456"/>
                    <a:pt x="1116457" y="346456"/>
                  </a:cubicBezTo>
                  <a:cubicBezTo>
                    <a:pt x="1112647" y="346456"/>
                    <a:pt x="1108456" y="347853"/>
                    <a:pt x="1103376" y="351282"/>
                  </a:cubicBezTo>
                  <a:cubicBezTo>
                    <a:pt x="1101090" y="352806"/>
                    <a:pt x="1099312" y="353441"/>
                    <a:pt x="1097915" y="353441"/>
                  </a:cubicBezTo>
                  <a:cubicBezTo>
                    <a:pt x="1090930" y="353441"/>
                    <a:pt x="1092581" y="337058"/>
                    <a:pt x="1071753" y="337058"/>
                  </a:cubicBezTo>
                  <a:cubicBezTo>
                    <a:pt x="1069467" y="337058"/>
                    <a:pt x="1067054" y="337312"/>
                    <a:pt x="1064133" y="337693"/>
                  </a:cubicBezTo>
                  <a:cubicBezTo>
                    <a:pt x="1031113" y="342646"/>
                    <a:pt x="1059053" y="370332"/>
                    <a:pt x="1027938" y="370332"/>
                  </a:cubicBezTo>
                  <a:cubicBezTo>
                    <a:pt x="1026922" y="370332"/>
                    <a:pt x="1026033" y="370332"/>
                    <a:pt x="1024890" y="370205"/>
                  </a:cubicBezTo>
                  <a:cubicBezTo>
                    <a:pt x="989330" y="368427"/>
                    <a:pt x="977265" y="342773"/>
                    <a:pt x="972185" y="329184"/>
                  </a:cubicBezTo>
                  <a:cubicBezTo>
                    <a:pt x="968248" y="318389"/>
                    <a:pt x="957961" y="309753"/>
                    <a:pt x="947293" y="309753"/>
                  </a:cubicBezTo>
                  <a:cubicBezTo>
                    <a:pt x="944245" y="309753"/>
                    <a:pt x="941197" y="310388"/>
                    <a:pt x="938149" y="312039"/>
                  </a:cubicBezTo>
                  <a:cubicBezTo>
                    <a:pt x="936879" y="312674"/>
                    <a:pt x="935736" y="312928"/>
                    <a:pt x="934847" y="312928"/>
                  </a:cubicBezTo>
                  <a:cubicBezTo>
                    <a:pt x="926084" y="312928"/>
                    <a:pt x="930021" y="289433"/>
                    <a:pt x="909447" y="289433"/>
                  </a:cubicBezTo>
                  <a:cubicBezTo>
                    <a:pt x="908304" y="289433"/>
                    <a:pt x="907034" y="289560"/>
                    <a:pt x="905637" y="289687"/>
                  </a:cubicBezTo>
                  <a:cubicBezTo>
                    <a:pt x="885190" y="292100"/>
                    <a:pt x="872490" y="311658"/>
                    <a:pt x="855345" y="311658"/>
                  </a:cubicBezTo>
                  <a:cubicBezTo>
                    <a:pt x="849503" y="311658"/>
                    <a:pt x="843026" y="309372"/>
                    <a:pt x="835660" y="303276"/>
                  </a:cubicBezTo>
                  <a:cubicBezTo>
                    <a:pt x="806704" y="279400"/>
                    <a:pt x="833882" y="243586"/>
                    <a:pt x="799719" y="243586"/>
                  </a:cubicBezTo>
                  <a:lnTo>
                    <a:pt x="757301" y="243586"/>
                  </a:lnTo>
                  <a:cubicBezTo>
                    <a:pt x="743458" y="243586"/>
                    <a:pt x="732282" y="232791"/>
                    <a:pt x="730758" y="218567"/>
                  </a:cubicBezTo>
                  <a:lnTo>
                    <a:pt x="723773" y="26797"/>
                  </a:lnTo>
                  <a:cubicBezTo>
                    <a:pt x="723519" y="14986"/>
                    <a:pt x="714756" y="5334"/>
                    <a:pt x="703326" y="3556"/>
                  </a:cubicBezTo>
                  <a:cubicBezTo>
                    <a:pt x="691515" y="1905"/>
                    <a:pt x="676402" y="0"/>
                    <a:pt x="6644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8380165" y="591771"/>
            <a:ext cx="3555226" cy="1159968"/>
          </a:xfrm>
          <a:custGeom>
            <a:avLst/>
            <a:gdLst/>
            <a:ahLst/>
            <a:cxnLst/>
            <a:rect l="l" t="t" r="r" b="b"/>
            <a:pathLst>
              <a:path w="5332839" h="1739952">
                <a:moveTo>
                  <a:pt x="0" y="0"/>
                </a:moveTo>
                <a:lnTo>
                  <a:pt x="5332840" y="0"/>
                </a:lnTo>
                <a:lnTo>
                  <a:pt x="5332840" y="1739952"/>
                </a:lnTo>
                <a:lnTo>
                  <a:pt x="0" y="1739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-2211019" y="491351"/>
            <a:ext cx="14246514" cy="12733299"/>
          </a:xfrm>
          <a:custGeom>
            <a:avLst/>
            <a:gdLst/>
            <a:ahLst/>
            <a:cxnLst/>
            <a:rect l="l" t="t" r="r" b="b"/>
            <a:pathLst>
              <a:path w="21369771" h="19099948">
                <a:moveTo>
                  <a:pt x="0" y="0"/>
                </a:moveTo>
                <a:lnTo>
                  <a:pt x="21369771" y="0"/>
                </a:lnTo>
                <a:lnTo>
                  <a:pt x="21369771" y="19099948"/>
                </a:lnTo>
                <a:lnTo>
                  <a:pt x="0" y="1909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6" name="TextBox 6"/>
          <p:cNvSpPr txBox="1"/>
          <p:nvPr/>
        </p:nvSpPr>
        <p:spPr>
          <a:xfrm>
            <a:off x="816596" y="2619228"/>
            <a:ext cx="1189115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2"/>
              </a:lnSpc>
            </a:pPr>
            <a:r>
              <a:rPr lang="en-US" sz="2400" b="1" spc="239" dirty="0">
                <a:solidFill>
                  <a:srgbClr val="0070C0"/>
                </a:solidFill>
                <a:latin typeface="Calibri"/>
                <a:ea typeface="Poppins"/>
                <a:cs typeface="Poppins"/>
                <a:sym typeface="Poppins"/>
              </a:rPr>
              <a:t>GOALS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7684" y="5811121"/>
            <a:ext cx="10152957" cy="72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7"/>
              </a:lnSpc>
            </a:pPr>
            <a:r>
              <a:rPr lang="en-US" sz="1800" b="1" spc="79">
                <a:solidFill>
                  <a:srgbClr val="0070C0"/>
                </a:solidFill>
                <a:latin typeface="Calibri"/>
                <a:ea typeface="Poppins Medium"/>
                <a:cs typeface="Poppins Medium"/>
                <a:sym typeface="Poppins Medium"/>
              </a:rPr>
              <a:t>Include a $0.54 per meal common rate increase - or $7 per meal - in your LAR for the upcoming biennium in allocated funding for home-delivered meals. </a:t>
            </a:r>
            <a:r>
              <a:rPr lang="en-US" sz="1800" b="1" spc="79" dirty="0">
                <a:solidFill>
                  <a:srgbClr val="0070C0"/>
                </a:solidFill>
                <a:latin typeface="Calibri"/>
                <a:ea typeface="Poppins Medium"/>
                <a:cs typeface="Poppins Medium"/>
                <a:sym typeface="Poppins Medium"/>
              </a:rPr>
              <a:t>This overall increase will total $10.5 million in general revenue in the budget each year of the biennium.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7684" y="4728102"/>
            <a:ext cx="10487390" cy="115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97"/>
              </a:lnSpc>
            </a:pPr>
            <a:r>
              <a:rPr lang="en-US" sz="1800" b="1" spc="79">
                <a:solidFill>
                  <a:srgbClr val="0070C0"/>
                </a:solidFill>
                <a:latin typeface="Calibri"/>
                <a:ea typeface="Poppins Medium"/>
                <a:cs typeface="Poppins Medium"/>
                <a:sym typeface="Poppins Medium"/>
              </a:rPr>
              <a:t>The TFT-HDM provides grants to local programs to help support them for all the meals they serve that are not funded by State or Federal dollars.</a:t>
            </a:r>
          </a:p>
          <a:p>
            <a:pPr>
              <a:lnSpc>
                <a:spcPts val="1897"/>
              </a:lnSpc>
            </a:pPr>
            <a:endParaRPr lang="en-US" sz="1581" b="1" spc="79">
              <a:solidFill>
                <a:srgbClr val="00395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3500"/>
              </a:lnSpc>
            </a:pPr>
            <a:r>
              <a:rPr lang="en-US" sz="2400" b="1" spc="150">
                <a:solidFill>
                  <a:srgbClr val="0070C0"/>
                </a:solidFill>
                <a:latin typeface="Calibri"/>
                <a:ea typeface="Poppins"/>
                <a:cs typeface="Poppins"/>
                <a:sym typeface="Poppins"/>
              </a:rPr>
              <a:t>INCREASE HHSC MEAL REIMBURSEMENT TO $7/MEAL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8143" y="1464196"/>
            <a:ext cx="11943857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8"/>
              </a:lnSpc>
            </a:pPr>
            <a:r>
              <a:rPr lang="en-US" sz="2400" b="1" spc="565" dirty="0">
                <a:solidFill>
                  <a:srgbClr val="0070C0"/>
                </a:solidFill>
                <a:latin typeface="Calibri"/>
                <a:ea typeface="Poppins"/>
                <a:cs typeface="Poppins"/>
                <a:sym typeface="Poppins"/>
              </a:rPr>
              <a:t>89TH TEXAS LEGISLATIVE SESSION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9326" y="2079704"/>
            <a:ext cx="5369944" cy="523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40"/>
              </a:lnSpc>
            </a:pPr>
            <a:r>
              <a:rPr lang="en-US" sz="2400" b="1" spc="99" dirty="0">
                <a:solidFill>
                  <a:srgbClr val="0070C0"/>
                </a:solidFill>
                <a:latin typeface="Calibri"/>
                <a:ea typeface="Poppins Light"/>
                <a:cs typeface="Poppins Light"/>
                <a:sym typeface="Poppins Light"/>
              </a:rPr>
              <a:t>MEALS ON WHEELS IMPACT REPORT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7684" y="4016546"/>
            <a:ext cx="9166623" cy="69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8"/>
              </a:lnSpc>
            </a:pPr>
            <a:r>
              <a:rPr lang="en-US" sz="2400" b="1" spc="150">
                <a:solidFill>
                  <a:srgbClr val="0070C0"/>
                </a:solidFill>
                <a:latin typeface="Calibri"/>
                <a:ea typeface="Poppins"/>
                <a:cs typeface="Poppins"/>
                <a:sym typeface="Poppins"/>
              </a:rPr>
              <a:t>INCREASE TX DEPT OF AG GRANT TEXANS FEEDING TEXANS GRANT BY $10 MILLION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20291" y="2724584"/>
            <a:ext cx="9475470" cy="832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36"/>
              </a:lnSpc>
            </a:pPr>
            <a:r>
              <a:rPr lang="en-US" sz="2400" b="1" spc="121" dirty="0">
                <a:solidFill>
                  <a:srgbClr val="0070C0"/>
                </a:solidFill>
                <a:latin typeface="Calibri"/>
                <a:ea typeface="Poppins"/>
                <a:cs typeface="Poppins"/>
                <a:sym typeface="Poppins"/>
              </a:rPr>
              <a:t>ENABLING HOMEBOUND NEIGHBORS TO AGE IN PLACE</a:t>
            </a:r>
          </a:p>
          <a:p>
            <a:pPr>
              <a:lnSpc>
                <a:spcPts val="1771"/>
              </a:lnSpc>
            </a:pPr>
            <a:r>
              <a:rPr lang="en-US" sz="1800" spc="63" dirty="0">
                <a:solidFill>
                  <a:srgbClr val="0070C0"/>
                </a:solidFill>
                <a:latin typeface="Calibri"/>
                <a:ea typeface="Poppins Light"/>
                <a:cs typeface="Poppins Light"/>
                <a:sym typeface="Poppins Light"/>
              </a:rPr>
              <a:t>Prioritize support for home-delivered meals that also provide senior well-checks and fight social isolation.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EF82C-BFBC-A12C-CB53-8777FBB5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988907"/>
            <a:ext cx="10909073" cy="21515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Questions, Comments and Thoughts!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C4645D-3649-0F93-F94E-E6FFC2678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000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exas with different colored states&#10;&#10;Description automatically generated">
            <a:extLst>
              <a:ext uri="{FF2B5EF4-FFF2-40B4-BE49-F238E27FC236}">
                <a16:creationId xmlns:a16="http://schemas.microsoft.com/office/drawing/2014/main" id="{2C5FFD61-F489-1A99-D9B9-41FE37FD1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6"/>
          <a:stretch/>
        </p:blipFill>
        <p:spPr>
          <a:xfrm>
            <a:off x="2256263" y="-96312"/>
            <a:ext cx="7679474" cy="70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exas with several areas">
            <a:extLst>
              <a:ext uri="{FF2B5EF4-FFF2-40B4-BE49-F238E27FC236}">
                <a16:creationId xmlns:a16="http://schemas.microsoft.com/office/drawing/2014/main" id="{853A5888-BD81-331A-3A78-AA1ABEEA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exas with different colored areas">
            <a:extLst>
              <a:ext uri="{FF2B5EF4-FFF2-40B4-BE49-F238E27FC236}">
                <a16:creationId xmlns:a16="http://schemas.microsoft.com/office/drawing/2014/main" id="{EA4F9D53-252C-C6A1-5F31-E404131E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9" y="-290773"/>
            <a:ext cx="11150221" cy="74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Fork and knife">
            <a:extLst>
              <a:ext uri="{FF2B5EF4-FFF2-40B4-BE49-F238E27FC236}">
                <a16:creationId xmlns:a16="http://schemas.microsoft.com/office/drawing/2014/main" id="{A8BE8AA9-B19F-3E37-6C54-65A86905D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81543-A902-6E95-7231-01BFD1FD577D}"/>
              </a:ext>
            </a:extLst>
          </p:cNvPr>
          <p:cNvSpPr txBox="1"/>
          <p:nvPr/>
        </p:nvSpPr>
        <p:spPr>
          <a:xfrm>
            <a:off x="5317669" y="173536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800" dirty="0">
                <a:solidFill>
                  <a:srgbClr val="0070C0"/>
                </a:solidFill>
                <a:latin typeface="Calibri"/>
              </a:rPr>
              <a:t>We know that if you’ve seen one Meals on Wheels program, you’ve seen </a:t>
            </a:r>
            <a:r>
              <a:rPr lang="en-US" sz="4800" b="1" dirty="0">
                <a:solidFill>
                  <a:srgbClr val="0070C0"/>
                </a:solidFill>
                <a:latin typeface="Calibri"/>
              </a:rPr>
              <a:t>ONE</a:t>
            </a:r>
            <a:r>
              <a:rPr lang="en-US" sz="4800" dirty="0">
                <a:solidFill>
                  <a:srgbClr val="0070C0"/>
                </a:solidFill>
                <a:latin typeface="Calibri"/>
              </a:rPr>
              <a:t> Meals on Wheels program!</a:t>
            </a:r>
          </a:p>
        </p:txBody>
      </p:sp>
    </p:spTree>
    <p:extLst>
      <p:ext uri="{BB962C8B-B14F-4D97-AF65-F5344CB8AC3E}">
        <p14:creationId xmlns:p14="http://schemas.microsoft.com/office/powerpoint/2010/main" val="342662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222D-C6DE-0A11-ED44-55E3D99D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alibri"/>
              </a:rPr>
              <a:t>Meals Programs have different formations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D20F3C-A12C-18C3-7F47-38B872F013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18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55C8-8845-A97C-BCF4-CE111DA8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All programs do things differently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7A3675-86FC-AF12-965C-B358B1FF4D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76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6098-1A63-F4EF-A1B2-BDBD65E9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98957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What other services do MOW programs offer?</a:t>
            </a:r>
          </a:p>
        </p:txBody>
      </p:sp>
      <p:pic>
        <p:nvPicPr>
          <p:cNvPr id="5" name="Picture 4" descr="A golden retriever in a box">
            <a:extLst>
              <a:ext uri="{FF2B5EF4-FFF2-40B4-BE49-F238E27FC236}">
                <a16:creationId xmlns:a16="http://schemas.microsoft.com/office/drawing/2014/main" id="{ABB3DB3C-E923-7EB6-82BE-767FBA80F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83" r="19066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40FC-C723-99EF-77BB-B1145758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935804"/>
            <a:ext cx="6368142" cy="39332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Case management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Housing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Transportation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Pet programs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Home repair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Adult Day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 Provide heath care services and referrals</a:t>
            </a:r>
            <a:endParaRPr lang="en-US" sz="1600" dirty="0">
              <a:solidFill>
                <a:srgbClr val="0070C0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22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8386-26D9-F35D-8DAB-66A0079C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Some Meals on Wheels programs are part of larger organizations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BD0C6D-D9F2-D2C7-1083-6CEF75F93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87391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1285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10794</TotalTime>
  <Words>721</Words>
  <Application>Microsoft Office PowerPoint</Application>
  <PresentationFormat>Widescreen</PresentationFormat>
  <Paragraphs>80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Poppins Medium</vt:lpstr>
      <vt:lpstr>Quicksand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Meals Programs have different formations </vt:lpstr>
      <vt:lpstr>All programs do things differently</vt:lpstr>
      <vt:lpstr>What other services do MOW programs offer?</vt:lpstr>
      <vt:lpstr>Some Meals on Wheels programs are part of larger organizations</vt:lpstr>
      <vt:lpstr>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Questions, Comments and Thoughts!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Torres</dc:creator>
  <cp:lastModifiedBy>Chris Culak</cp:lastModifiedBy>
  <cp:revision>54</cp:revision>
  <dcterms:created xsi:type="dcterms:W3CDTF">2023-05-01T20:13:26Z</dcterms:created>
  <dcterms:modified xsi:type="dcterms:W3CDTF">2025-02-03T15:54:43Z</dcterms:modified>
</cp:coreProperties>
</file>