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3"/>
  </p:notesMasterIdLst>
  <p:sldIdLst>
    <p:sldId id="381" r:id="rId5"/>
    <p:sldId id="340" r:id="rId6"/>
    <p:sldId id="528" r:id="rId7"/>
    <p:sldId id="529" r:id="rId8"/>
    <p:sldId id="527" r:id="rId9"/>
    <p:sldId id="479" r:id="rId10"/>
    <p:sldId id="386" r:id="rId11"/>
    <p:sldId id="387" r:id="rId12"/>
    <p:sldId id="389" r:id="rId13"/>
    <p:sldId id="391" r:id="rId14"/>
    <p:sldId id="480" r:id="rId15"/>
    <p:sldId id="530" r:id="rId16"/>
    <p:sldId id="481" r:id="rId17"/>
    <p:sldId id="482" r:id="rId18"/>
    <p:sldId id="483" r:id="rId19"/>
    <p:sldId id="484" r:id="rId20"/>
    <p:sldId id="485" r:id="rId21"/>
    <p:sldId id="486" r:id="rId22"/>
    <p:sldId id="488" r:id="rId23"/>
    <p:sldId id="489" r:id="rId24"/>
    <p:sldId id="490" r:id="rId25"/>
    <p:sldId id="491" r:id="rId26"/>
    <p:sldId id="492" r:id="rId27"/>
    <p:sldId id="531" r:id="rId28"/>
    <p:sldId id="494" r:id="rId29"/>
    <p:sldId id="493" r:id="rId30"/>
    <p:sldId id="495" r:id="rId31"/>
    <p:sldId id="496" r:id="rId32"/>
    <p:sldId id="497" r:id="rId33"/>
    <p:sldId id="498" r:id="rId34"/>
    <p:sldId id="499" r:id="rId35"/>
    <p:sldId id="500" r:id="rId36"/>
    <p:sldId id="501" r:id="rId37"/>
    <p:sldId id="502" r:id="rId38"/>
    <p:sldId id="503" r:id="rId39"/>
    <p:sldId id="504" r:id="rId40"/>
    <p:sldId id="505" r:id="rId41"/>
    <p:sldId id="524" r:id="rId42"/>
    <p:sldId id="507" r:id="rId43"/>
    <p:sldId id="508" r:id="rId44"/>
    <p:sldId id="509" r:id="rId45"/>
    <p:sldId id="510" r:id="rId46"/>
    <p:sldId id="511" r:id="rId47"/>
    <p:sldId id="512" r:id="rId48"/>
    <p:sldId id="513" r:id="rId49"/>
    <p:sldId id="515" r:id="rId50"/>
    <p:sldId id="517" r:id="rId51"/>
    <p:sldId id="518" r:id="rId52"/>
    <p:sldId id="533" r:id="rId53"/>
    <p:sldId id="534" r:id="rId54"/>
    <p:sldId id="532" r:id="rId55"/>
    <p:sldId id="535" r:id="rId56"/>
    <p:sldId id="519" r:id="rId57"/>
    <p:sldId id="525" r:id="rId58"/>
    <p:sldId id="520" r:id="rId59"/>
    <p:sldId id="521" r:id="rId60"/>
    <p:sldId id="522" r:id="rId61"/>
    <p:sldId id="523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 Meetings Act Basic Training" id="{C8B1D65F-B223-4200-A83D-7617DC666A66}">
          <p14:sldIdLst>
            <p14:sldId id="381"/>
            <p14:sldId id="340"/>
            <p14:sldId id="528"/>
            <p14:sldId id="529"/>
            <p14:sldId id="527"/>
            <p14:sldId id="479"/>
            <p14:sldId id="386"/>
            <p14:sldId id="387"/>
            <p14:sldId id="389"/>
            <p14:sldId id="391"/>
            <p14:sldId id="480"/>
            <p14:sldId id="530"/>
            <p14:sldId id="481"/>
            <p14:sldId id="482"/>
            <p14:sldId id="483"/>
            <p14:sldId id="484"/>
            <p14:sldId id="485"/>
            <p14:sldId id="486"/>
            <p14:sldId id="488"/>
            <p14:sldId id="489"/>
            <p14:sldId id="490"/>
            <p14:sldId id="491"/>
            <p14:sldId id="492"/>
            <p14:sldId id="531"/>
            <p14:sldId id="494"/>
            <p14:sldId id="493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24"/>
            <p14:sldId id="507"/>
            <p14:sldId id="508"/>
            <p14:sldId id="509"/>
            <p14:sldId id="510"/>
            <p14:sldId id="511"/>
            <p14:sldId id="512"/>
            <p14:sldId id="513"/>
            <p14:sldId id="515"/>
            <p14:sldId id="517"/>
            <p14:sldId id="518"/>
            <p14:sldId id="533"/>
            <p14:sldId id="534"/>
            <p14:sldId id="532"/>
            <p14:sldId id="535"/>
            <p14:sldId id="519"/>
            <p14:sldId id="525"/>
            <p14:sldId id="520"/>
            <p14:sldId id="521"/>
            <p14:sldId id="522"/>
            <p14:sldId id="523"/>
          </p14:sldIdLst>
        </p14:section>
        <p14:section name="Cover Slides" id="{88B6D49E-15F5-4D3E-AEFC-7081678FA77D}">
          <p14:sldIdLst/>
        </p14:section>
        <p14:section name="Content Slides" id="{BF5B294B-E063-4242-82F9-A9898ACE4A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ers, Amanda" initials="SA" lastIdx="1" clrIdx="0">
    <p:extLst>
      <p:ext uri="{19B8F6BF-5375-455C-9EA6-DF929625EA0E}">
        <p15:presenceInfo xmlns:p15="http://schemas.microsoft.com/office/powerpoint/2012/main" userId="S::Amanda.Sanders@oag.texas.gov::770d2372-ea62-4a61-884a-6f4747bd4e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  <a:srgbClr val="004D78"/>
    <a:srgbClr val="9B0F0F"/>
    <a:srgbClr val="106898"/>
    <a:srgbClr val="9C9C9C"/>
    <a:srgbClr val="187CBB"/>
    <a:srgbClr val="FFFFFF"/>
    <a:srgbClr val="3197D5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4875E-0197-4C83-A94A-7EAD05D9CD5C}" v="2" dt="2024-09-09T23:53:50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1" autoAdjust="0"/>
    <p:restoredTop sz="94677" autoAdjust="0"/>
  </p:normalViewPr>
  <p:slideViewPr>
    <p:cSldViewPr snapToGrid="0" showGuides="1">
      <p:cViewPr varScale="1">
        <p:scale>
          <a:sx n="61" d="100"/>
          <a:sy n="61" d="100"/>
        </p:scale>
        <p:origin x="632" y="60"/>
      </p:cViewPr>
      <p:guideLst>
        <p:guide orient="horz" pos="2136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76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CBC87-B90B-4DF3-B73C-CB39E692413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4A4-9456-4E48-A747-51C1444390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5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4A4-9456-4E48-A747-51C1444390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2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History – press in the dark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National grassroots effort to open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Texas in 1967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One-pager, no teeth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1970s stock fraud scandal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Overhaul of campaign finance, </a:t>
            </a:r>
            <a:r>
              <a:rPr lang="en-US" sz="1800"/>
              <a:t>open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4A4-9456-4E48-A747-51C1444390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2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History – press in the dark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National grassroots effort to open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Texas in 1967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One-pager, no teeth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1970s stock fraud scandal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Overhaul of campaign finance, </a:t>
            </a:r>
            <a:r>
              <a:rPr lang="en-US" sz="1800"/>
              <a:t>open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4A4-9456-4E48-A747-51C1444390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6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History – press in the dark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National grassroots effort to open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Texas in 1967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One-pager, no teeth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1970s stock fraud scandal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Overhaul of campaign finance, </a:t>
            </a:r>
            <a:r>
              <a:rPr lang="en-US" sz="1800"/>
              <a:t>open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4A4-9456-4E48-A747-51C1444390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55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History – press in the dark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National grassroots effort to open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Texas in 1967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One-pager, no teeth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1970s stock fraud scandal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Overhaul of campaign finance, </a:t>
            </a:r>
            <a:r>
              <a:rPr lang="en-US" sz="1800"/>
              <a:t>open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4A4-9456-4E48-A747-51C1444390E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8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4A4-9456-4E48-A747-51C1444390E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9750-0100-4BC6-A184-E27101931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5AA70-3F7A-4BFD-8EAE-396BD2D87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883B-4D75-48F1-8F62-99EFC3CDB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0EF-66A6-40F8-B72E-C7F76320E4E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6453D-942A-4A2D-A2F7-27F0A363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F63FC-D144-4EA9-B498-021A105D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9B69-13BC-46BE-AF2B-3A9458D47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5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21A9-16E3-4A07-8D9D-AB696482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B8317-D0A2-483F-8F29-6950190BF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FB6B-F9C4-4042-8182-13BBCCB7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0EF-66A6-40F8-B72E-C7F76320E4E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1872A-DA88-4FC3-99FD-63EDE39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DE66A-1CDD-48E6-9C77-D6E30DEE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9B69-13BC-46BE-AF2B-3A9458D47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9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08800-DAC0-4040-A23B-BB35A6C48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D94A1-18E9-4631-A430-961329F99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5FAB8-3CDF-4BCF-B16A-56F8312B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0EF-66A6-40F8-B72E-C7F76320E4E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15619-7519-4416-B108-769916B5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DC89E-A548-4553-859F-B4DA2BC9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9B69-13BC-46BE-AF2B-3A9458D47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0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4A2A-4A09-4235-A2DA-4F74D611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510A-E5FF-4286-8E58-F7A8019E9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FE9F-A2E1-4D65-A0F0-53DAC478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0EF-66A6-40F8-B72E-C7F76320E4E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7CC2D-6D43-407B-9279-B977B37C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BB88B-6B07-48F8-BE01-F0590E8D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9B69-13BC-46BE-AF2B-3A9458D47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8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79CF-747F-4E94-A285-C10A6D32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955C2-C4DD-404C-897D-858056184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B65E9-0B22-4BDF-81B1-82586D6F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0EF-66A6-40F8-B72E-C7F76320E4E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91600-CAC9-4984-B7D9-282DCA12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5ED27-7661-49A1-8ED2-70618F72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9B69-13BC-46BE-AF2B-3A9458D47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6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99CF-BA7A-4E69-B07D-BE06FB41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44E75-71D4-48CB-B11A-BC22F13F6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C42F1-9F06-4117-B52D-23A8D3441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718A0-49F1-4CBE-B124-61939A21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0EF-66A6-40F8-B72E-C7F76320E4E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B79F-05EF-48AC-80A2-35CDE5D85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A53C2-1042-42F4-B71D-66BFEAFC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9B69-13BC-46BE-AF2B-3A9458D47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3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C881-DBAE-45BC-B902-BE7DB321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8566B-3592-4890-BEC1-CD7361450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AB376-775F-4B26-BF36-AF82A81AA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AA2D9D-C916-4F99-BD67-9F257B369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63234-A4E4-4A9F-982E-BEA42CC26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AEF4F4-268A-4055-98FC-851B2E6F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0EF-66A6-40F8-B72E-C7F76320E4E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218E2-FAAB-4815-83ED-9FDF35A3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910A0-2008-45BD-B9C9-EB5F6FE3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9B69-13BC-46BE-AF2B-3A9458D47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2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0D737-295C-4E9B-BCA6-677B6E1EB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73AFE-4B54-4D4D-ABE6-D7A84F90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0EF-66A6-40F8-B72E-C7F76320E4E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06D58-2912-4FA9-8CEE-825169003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B66A7-0E98-457B-94E4-0EAE8A88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9B69-13BC-46BE-AF2B-3A9458D47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5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AA9CD-D5E8-48EE-BFDD-EBCFD178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0EF-66A6-40F8-B72E-C7F76320E4E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A5269-3528-4CAF-B9C7-B058ED27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B5376-033B-41BE-BB01-DBDF1D7D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9B69-13BC-46BE-AF2B-3A9458D47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7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45BE1-5A8C-4FD2-A335-D9CED4F1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EA65C-1D1C-41EB-BF0F-360DAD1AA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5A6AB-BDD7-4817-B373-B820A8216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CCF0E-B6E8-4DF8-BDA0-7ECC20B9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0EF-66A6-40F8-B72E-C7F76320E4E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B603D-2972-46B6-A052-A2929B66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39C8D-111F-4E8B-A6CB-F7717FC3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9B69-13BC-46BE-AF2B-3A9458D47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3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429B0-94C2-400D-939A-E81BEC40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3CE4C0-F2FD-4E48-8E21-AB464CF08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CC7E2-E991-48E5-9526-34F9872C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51117-2FA5-4F33-A0DE-0AAEB245F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0EF-66A6-40F8-B72E-C7F76320E4E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B2807-7101-4205-8440-249ADBCB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C413-C579-45A3-B70C-9CE84454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9B69-13BC-46BE-AF2B-3A9458D47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1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876A21-4889-4E26-AF40-3AFF46E5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E96A0-28A3-4D9D-BA4B-6675EA1BF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3DFB-FAA1-4C67-B424-81B607C1C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820EF-66A6-40F8-B72E-C7F76320E4EE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7A14-7E4E-4C2A-A9C3-4406EC0A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D3FE3-B1BC-47B9-9567-C3273EED5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69B69-13BC-46BE-AF2B-3A9458D47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2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texreg.sos.state.tx.us/public/pubomquery$.start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ir.texas.gov/sites/default/files/2021-09/Videoconferencing%20Standard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6097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0538BECE-A869-4040-B321-537ADF732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75" y="253069"/>
            <a:ext cx="4876799" cy="11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09723"/>
            <a:ext cx="12192000" cy="180975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1E6395-FB4D-4771-8413-EAF629846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774" y="2243384"/>
            <a:ext cx="9144000" cy="104675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Freight Text Pro"/>
              </a:rPr>
              <a:t>Open Meetings Act Basic Training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C2C3B273-F1D0-464B-BAA3-B8B08CA28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62631"/>
            <a:ext cx="9144000" cy="201950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Freight Text Pro"/>
              </a:rPr>
              <a:t> </a:t>
            </a:r>
          </a:p>
          <a:p>
            <a:r>
              <a:rPr lang="en-US" sz="2800" dirty="0">
                <a:latin typeface="Freight Text Pro"/>
              </a:rPr>
              <a:t>Becky P. Casares, Assistant Attorney General</a:t>
            </a:r>
          </a:p>
          <a:p>
            <a:r>
              <a:rPr lang="en-US" sz="2800" dirty="0">
                <a:latin typeface="Freight Text Pro"/>
              </a:rPr>
              <a:t>Opinion Committee</a:t>
            </a:r>
          </a:p>
        </p:txBody>
      </p:sp>
    </p:spTree>
    <p:extLst>
      <p:ext uri="{BB962C8B-B14F-4D97-AF65-F5344CB8AC3E}">
        <p14:creationId xmlns:p14="http://schemas.microsoft.com/office/powerpoint/2010/main" val="356052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75411" y="145327"/>
            <a:ext cx="10344703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Political Subdivisions Subject to the Act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510D1D-7FC4-46D1-8099-AE33C438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168"/>
            <a:ext cx="10515600" cy="46817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County commissioners courts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6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Municipal governing bodies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6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Deliberative bodies with rulemaking authority or quasi-judicial power that are classified as departments, agencies, or political subdivisions of a county or a municipality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6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School district boards of trustees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6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Governing boards of special districts created by law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2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5211" y="153494"/>
            <a:ext cx="10061577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 Examples of Other Entities Subject to the 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10AD3-2090-4D9D-BAC4-0BEB2A86E398}"/>
              </a:ext>
            </a:extLst>
          </p:cNvPr>
          <p:cNvSpPr txBox="1"/>
          <p:nvPr/>
        </p:nvSpPr>
        <p:spPr>
          <a:xfrm>
            <a:off x="669851" y="1881963"/>
            <a:ext cx="9080205" cy="3859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Calibri" panose="020F0502020204030204" pitchFamily="34" charset="0"/>
              </a:rPr>
              <a:t>Local workforce development boards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Calibri" panose="020F0502020204030204" pitchFamily="34" charset="0"/>
              </a:rPr>
              <a:t>Nonprofits eligible to receive federal funds under the federal community services block grant program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Calibri" panose="020F0502020204030204" pitchFamily="34" charset="0"/>
              </a:rPr>
              <a:t>Certain property owners’ associations in Harris County and the adjacent counties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Calibri" panose="020F0502020204030204" pitchFamily="34" charset="0"/>
              </a:rPr>
              <a:t>Entities made subject to the Act by their enabling legislation or their own rules or ordinances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5211" y="153494"/>
            <a:ext cx="10061577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Freight Text Pro"/>
              </a:rPr>
              <a:t>Subcommittees and Advisory Committees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eight Text Pro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10AD3-2090-4D9D-BAC4-0BEB2A86E398}"/>
              </a:ext>
            </a:extLst>
          </p:cNvPr>
          <p:cNvSpPr txBox="1"/>
          <p:nvPr/>
        </p:nvSpPr>
        <p:spPr>
          <a:xfrm>
            <a:off x="669851" y="1881963"/>
            <a:ext cx="9080205" cy="4598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Calibri" panose="020F0502020204030204" pitchFamily="34" charset="0"/>
              </a:rPr>
              <a:t>Generally, meetings of less than a quorum of a govern</a:t>
            </a:r>
            <a:r>
              <a:rPr lang="en-US" sz="2400" kern="0" dirty="0">
                <a:solidFill>
                  <a:prstClr val="black"/>
                </a:solidFill>
                <a:latin typeface="Freight Text Pro"/>
                <a:ea typeface="ＭＳ Ｐゴシック" charset="0"/>
                <a:cs typeface="Calibri" panose="020F0502020204030204" pitchFamily="34" charset="0"/>
              </a:rPr>
              <a:t>mental body, such as subcommittees, are not subject to the Act, nor are advisory committee meetings.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lang="en-US" sz="2400" kern="0" dirty="0">
              <a:solidFill>
                <a:prstClr val="black"/>
              </a:solidFill>
              <a:latin typeface="Freight Text Pro"/>
              <a:ea typeface="ＭＳ Ｐゴシック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Freight Text Pro"/>
                <a:ea typeface="ＭＳ Ｐゴシック" charset="0"/>
                <a:cs typeface="Calibri" panose="020F0502020204030204" pitchFamily="34" charset="0"/>
              </a:rPr>
              <a:t>But if a subcommittee or an advisory committee, in practice, controls or supervises public business or public policy, the entity may be considered a governmental body subject to the Act. 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lang="en-US" sz="2400" kern="0" dirty="0">
              <a:solidFill>
                <a:prstClr val="black"/>
              </a:solidFill>
              <a:latin typeface="Freight Text Pro"/>
              <a:ea typeface="ＭＳ Ｐゴシック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Freight Text Pro"/>
                <a:ea typeface="ＭＳ Ｐゴシック" charset="0"/>
                <a:cs typeface="Calibri" panose="020F0502020204030204" pitchFamily="34" charset="0"/>
              </a:rPr>
              <a:t>Key inquiry – who is the true decisionmaker?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4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3001" y="142646"/>
            <a:ext cx="10344703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What Prompts the Application of the Act?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F6D066D-52AB-4414-B99E-B42E37AD21EA}"/>
              </a:ext>
            </a:extLst>
          </p:cNvPr>
          <p:cNvSpPr txBox="1">
            <a:spLocks/>
          </p:cNvSpPr>
          <p:nvPr/>
        </p:nvSpPr>
        <p:spPr>
          <a:xfrm>
            <a:off x="861236" y="1616149"/>
            <a:ext cx="10492563" cy="456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Freight Text Pro"/>
              </a:rPr>
              <a:t>“Every regular, special, or called meeting of a governmental body shall be open to the public, except as provided by this chapter.”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Freight Text Pro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Freight Text Pro"/>
              </a:rPr>
              <a:t>Tex. Gov’t Code § 551.002.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6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09617" y="121313"/>
            <a:ext cx="9926693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Two Types of Meetings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B66B48-6C3D-4F95-98E2-CFC50E6E74AD}"/>
              </a:ext>
            </a:extLst>
          </p:cNvPr>
          <p:cNvSpPr txBox="1"/>
          <p:nvPr/>
        </p:nvSpPr>
        <p:spPr>
          <a:xfrm>
            <a:off x="1045389" y="1580427"/>
            <a:ext cx="8628319" cy="3305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lang="en-US" sz="2400" kern="0" dirty="0">
              <a:solidFill>
                <a:prstClr val="black"/>
              </a:solidFill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A quorum of members exchange information about public business or public policy over which the body has supervision or control.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governmental body calls and conducts a gathering of a quorum of members to receive or give information to or from a third person about public business or public policy over which the governmental body has supervision or control.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4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21079" y="145327"/>
            <a:ext cx="8290186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Quorum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B66B48-6C3D-4F95-98E2-CFC50E6E74AD}"/>
              </a:ext>
            </a:extLst>
          </p:cNvPr>
          <p:cNvSpPr txBox="1"/>
          <p:nvPr/>
        </p:nvSpPr>
        <p:spPr>
          <a:xfrm>
            <a:off x="525083" y="1616149"/>
            <a:ext cx="106821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“[A] majority of a governmental body, unless defined differently by applicable law or rule or the charter of the governmental body.”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510D1D-7FC4-46D1-8099-AE33C438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73" y="2771028"/>
            <a:ext cx="10515600" cy="10365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Tex. Gov’t Code § 551.001(6).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51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4487" y="157035"/>
            <a:ext cx="9456953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Requirements of the 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B66B48-6C3D-4F95-98E2-CFC50E6E74AD}"/>
              </a:ext>
            </a:extLst>
          </p:cNvPr>
          <p:cNvSpPr txBox="1"/>
          <p:nvPr/>
        </p:nvSpPr>
        <p:spPr>
          <a:xfrm>
            <a:off x="1014521" y="2083946"/>
            <a:ext cx="101859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How does the Act protect the public’s interest in knowing the workings of its governmental bodies?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4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7873" y="184218"/>
            <a:ext cx="952509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How the Act Furthers Openness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B66B48-6C3D-4F95-98E2-CFC50E6E74AD}"/>
              </a:ext>
            </a:extLst>
          </p:cNvPr>
          <p:cNvSpPr txBox="1"/>
          <p:nvPr/>
        </p:nvSpPr>
        <p:spPr>
          <a:xfrm>
            <a:off x="1021734" y="1467791"/>
            <a:ext cx="10377376" cy="441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Notice of Meetings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Procedures to ensure openness during open meetings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Procedures to ensure closed meetings are limited to the authorized discussions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Broadcasting requirements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Record-keeping requirements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2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00145" y="157035"/>
            <a:ext cx="9145637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Notice of Meetings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72E1F-CE9F-46A0-8D62-9C5472465EAD}"/>
              </a:ext>
            </a:extLst>
          </p:cNvPr>
          <p:cNvSpPr txBox="1"/>
          <p:nvPr/>
        </p:nvSpPr>
        <p:spPr>
          <a:xfrm>
            <a:off x="1035615" y="1930219"/>
            <a:ext cx="89685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Freight Text Pro"/>
              </a:rPr>
              <a:t>“A governmental body shall give written notice of the date, hour, place, and subject of each meeting held by the governmental body.”</a:t>
            </a:r>
          </a:p>
          <a:p>
            <a:pPr marL="0" indent="0">
              <a:buNone/>
            </a:pPr>
            <a:endParaRPr lang="en-US" sz="2400" dirty="0">
              <a:latin typeface="Freight Text Pro"/>
            </a:endParaRPr>
          </a:p>
          <a:p>
            <a:pPr marL="0" indent="0">
              <a:buNone/>
            </a:pPr>
            <a:r>
              <a:rPr lang="en-US" sz="2400" dirty="0">
                <a:latin typeface="Freight Text Pro"/>
              </a:rPr>
              <a:t>Tex. Gov’t Code § 551.041.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25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1236" y="147130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Providing Information on the Subject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7F288-C0CD-4861-B84F-499765D87A23}"/>
              </a:ext>
            </a:extLst>
          </p:cNvPr>
          <p:cNvSpPr txBox="1"/>
          <p:nvPr/>
        </p:nvSpPr>
        <p:spPr>
          <a:xfrm>
            <a:off x="425302" y="1294428"/>
            <a:ext cx="8721356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Notice must apprise the general public of subjects the governmental body will consider at a meeting.  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If uncertain, err on the side of providing more detail.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Example: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is is an example of providing more information on a subject for the meeting. ">
            <a:extLst>
              <a:ext uri="{FF2B5EF4-FFF2-40B4-BE49-F238E27FC236}">
                <a16:creationId xmlns:a16="http://schemas.microsoft.com/office/drawing/2014/main" id="{5E9EC52B-C872-51DD-AE20-E5DB752B8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71" y="3891832"/>
            <a:ext cx="11242534" cy="13430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5D6E2B-FFB7-E7BB-8FF9-CBF45667D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001" y="3709657"/>
            <a:ext cx="10561683" cy="1525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22A0-C19D-4C07-A21A-C9A798A1A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02" y="128337"/>
            <a:ext cx="8179973" cy="84151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25A669-6A48-40FC-A873-5BE5C569C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EC86EE-1D89-49EB-B564-01CA4EF53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C192FDE4-2AFC-47D3-B839-752216438385}"/>
              </a:ext>
            </a:extLst>
          </p:cNvPr>
          <p:cNvSpPr txBox="1">
            <a:spLocks/>
          </p:cNvSpPr>
          <p:nvPr/>
        </p:nvSpPr>
        <p:spPr>
          <a:xfrm>
            <a:off x="1340890" y="142644"/>
            <a:ext cx="9089801" cy="782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Freight Text Pro"/>
              </a:rPr>
              <a:t>Basic Concept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70AC4A-4EE6-456A-913A-3447F385C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135817" y="57544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44EE29-2978-4BF2-B65D-13FE7409A59F}"/>
              </a:ext>
            </a:extLst>
          </p:cNvPr>
          <p:cNvSpPr txBox="1"/>
          <p:nvPr/>
        </p:nvSpPr>
        <p:spPr>
          <a:xfrm>
            <a:off x="721112" y="2728265"/>
            <a:ext cx="107497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latin typeface="Freight Text Pro"/>
              </a:rPr>
              <a:t>When a governmental body meets about its public business, the public should have access to those discussions</a:t>
            </a:r>
          </a:p>
        </p:txBody>
      </p:sp>
    </p:spTree>
    <p:extLst>
      <p:ext uri="{BB962C8B-B14F-4D97-AF65-F5344CB8AC3E}">
        <p14:creationId xmlns:p14="http://schemas.microsoft.com/office/powerpoint/2010/main" val="3459444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68786" y="173354"/>
            <a:ext cx="9137469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Timing of Posting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57985C-97D2-4A72-AD74-844F52AA0916}"/>
              </a:ext>
            </a:extLst>
          </p:cNvPr>
          <p:cNvSpPr txBox="1"/>
          <p:nvPr/>
        </p:nvSpPr>
        <p:spPr>
          <a:xfrm>
            <a:off x="802758" y="1905506"/>
            <a:ext cx="105864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Most governmental bodies with statewide jurisdiction must post notice at least seven days before the date of the meeting.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Political subdivisions must post at least 72 hours before the scheduled time of the meeting.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Generally, all governmental bodies must post notice at least 1 hour before a meeting to address an emergency.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30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4276" y="162010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Best Practice: Certify Timing of Posting</a:t>
            </a:r>
          </a:p>
        </p:txBody>
      </p:sp>
      <p:pic>
        <p:nvPicPr>
          <p:cNvPr id="14" name="Picture 13" descr="Picture of a stamp with the time, date, and signature for determining the timing of posting.">
            <a:extLst>
              <a:ext uri="{FF2B5EF4-FFF2-40B4-BE49-F238E27FC236}">
                <a16:creationId xmlns:a16="http://schemas.microsoft.com/office/drawing/2014/main" id="{867CEC86-959C-69C8-5BEF-9254912EC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641" y="2266121"/>
            <a:ext cx="5779760" cy="3742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58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6712" y="145327"/>
            <a:ext cx="1038161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Location of Notice – State Entities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65561E-326F-4DB1-B23C-4E386EE4A1FD}"/>
              </a:ext>
            </a:extLst>
          </p:cNvPr>
          <p:cNvSpPr txBox="1"/>
          <p:nvPr/>
        </p:nvSpPr>
        <p:spPr>
          <a:xfrm>
            <a:off x="584896" y="1368237"/>
            <a:ext cx="10905250" cy="191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7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A state governmental body shall provide notice of each meeting to the Secretary of State, who shall post notice on the Internet.</a:t>
            </a:r>
          </a:p>
          <a:p>
            <a:pPr marL="457200" marR="0" lvl="0" indent="-457200" algn="l" defTabSz="914400" rtl="0" eaLnBrk="1" fontAlgn="base" latinLnBrk="0" hangingPunct="1">
              <a:lnSpc>
                <a:spcPct val="7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7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Search meeting agendas of state governmental bodies: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  <a:hlinkClick r:id="rId2"/>
              </a:rPr>
              <a:t>https://texreg.sos.state.tx.us/public/pubomquery$.startup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7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7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Example: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E3507-4BA3-BC1C-F8E7-EFC7DAAC4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596" y="3041201"/>
            <a:ext cx="6227180" cy="3559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37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53460" y="150748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Location of Notice – Political Subdivision Examples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F6D066D-52AB-4414-B99E-B42E37AD21EA}"/>
              </a:ext>
            </a:extLst>
          </p:cNvPr>
          <p:cNvSpPr txBox="1">
            <a:spLocks/>
          </p:cNvSpPr>
          <p:nvPr/>
        </p:nvSpPr>
        <p:spPr>
          <a:xfrm>
            <a:off x="519224" y="1648046"/>
            <a:ext cx="9783726" cy="4864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Post in a place convenient to the public 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lang="en-US" sz="2400" kern="0" dirty="0">
              <a:solidFill>
                <a:prstClr val="black"/>
              </a:solidFill>
              <a:latin typeface="Freight Text Pro"/>
              <a:ea typeface="ＭＳ Ｐゴシック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ebdings" charset="0"/>
              <a:buChar char="4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(Counties) – a bulletin board in county courthouse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(Municipalities) - a physical or electronic bulletin board at city hall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(School Districts) – a bulletin board in the central administrative office of the district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Freight Text Pro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3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53460" y="150748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Location of Notice – Multiple-County Districts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F6D066D-52AB-4414-B99E-B42E37AD21EA}"/>
              </a:ext>
            </a:extLst>
          </p:cNvPr>
          <p:cNvSpPr txBox="1">
            <a:spLocks/>
          </p:cNvSpPr>
          <p:nvPr/>
        </p:nvSpPr>
        <p:spPr>
          <a:xfrm>
            <a:off x="519224" y="1648046"/>
            <a:ext cx="9783726" cy="4864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Districts extending into fewer than four counties must post: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prstClr val="black"/>
                </a:solidFill>
                <a:latin typeface="Freight Text Pro"/>
                <a:ea typeface="ＭＳ Ｐゴシック" charset="0"/>
              </a:rPr>
              <a:t>in the administrative office of the district; and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prstClr val="black"/>
                </a:solidFill>
                <a:latin typeface="Freight Text Pro"/>
                <a:ea typeface="ＭＳ Ｐゴシック" charset="0"/>
              </a:rPr>
              <a:t>either </a:t>
            </a:r>
            <a:r>
              <a:rPr lang="en-US" sz="2400" kern="0" dirty="0">
                <a:solidFill>
                  <a:prstClr val="black"/>
                </a:solidFill>
                <a:latin typeface="Freight Text Pro"/>
                <a:ea typeface="ＭＳ Ｐゴシック" charset="0"/>
              </a:rPr>
              <a:t>with county clerk of each county in the district or on the district’s Internet website</a:t>
            </a: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2400" kern="0" dirty="0">
              <a:solidFill>
                <a:prstClr val="black"/>
              </a:solidFill>
              <a:latin typeface="Freight Text Pro"/>
              <a:ea typeface="ＭＳ Ｐゴシック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kern="0" dirty="0">
                <a:solidFill>
                  <a:prstClr val="black"/>
                </a:solidFill>
                <a:latin typeface="Freight Text Pro"/>
                <a:ea typeface="ＭＳ Ｐゴシック" charset="0"/>
              </a:rPr>
              <a:t>Districts extending into four or more counties must post: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prstClr val="black"/>
                </a:solidFill>
                <a:latin typeface="Freight Text Pro"/>
                <a:ea typeface="ＭＳ Ｐゴシック" charset="0"/>
              </a:rPr>
              <a:t>in the administrative office of the district;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prstClr val="black"/>
                </a:solidFill>
                <a:latin typeface="Freight Text Pro"/>
                <a:ea typeface="ＭＳ Ｐゴシック" charset="0"/>
              </a:rPr>
              <a:t>with the Secretary of State; and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prstClr val="black"/>
                </a:solidFill>
                <a:latin typeface="Freight Text Pro"/>
                <a:ea typeface="ＭＳ Ｐゴシック" charset="0"/>
              </a:rPr>
              <a:t>either with the county clerk of the county containing the administrative office or on the district’s Internet website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prstClr val="black"/>
              </a:solidFill>
              <a:latin typeface="Freight Text Pro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Freight Text Pro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917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4276" y="145327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Location of Notice – Internet Posting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F6D066D-52AB-4414-B99E-B42E37AD21EA}"/>
              </a:ext>
            </a:extLst>
          </p:cNvPr>
          <p:cNvSpPr txBox="1">
            <a:spLocks/>
          </p:cNvSpPr>
          <p:nvPr/>
        </p:nvSpPr>
        <p:spPr>
          <a:xfrm>
            <a:off x="569844" y="1368237"/>
            <a:ext cx="10381692" cy="5232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6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Some entities must also post meeting notices and agendas on the Internet if they maintain a website:</a:t>
            </a:r>
          </a:p>
          <a:p>
            <a:pPr marL="457200" marR="0" lvl="0" indent="-457200" algn="l" defTabSz="914400" rtl="0" eaLnBrk="1" fontAlgn="base" latinLnBrk="0" hangingPunct="1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6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pitchFamily="80" charset="-128"/>
              </a:rPr>
              <a:t>Municipalities, Counties, and School Districts</a:t>
            </a:r>
          </a:p>
          <a:p>
            <a:pPr marL="914400" marR="0" lvl="1" indent="-457200" algn="l" defTabSz="914400" rtl="0" eaLnBrk="1" fontAlgn="base" latinLnBrk="0" hangingPunct="1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lang="en-US" sz="2600" kern="0" dirty="0">
              <a:latin typeface="Freight Text Pro"/>
              <a:ea typeface="ＭＳ Ｐゴシック" pitchFamily="80" charset="-128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lang="en-US" sz="2600" kern="0" dirty="0">
                <a:latin typeface="Freight Text Pro"/>
                <a:ea typeface="ＭＳ Ｐゴシック" pitchFamily="80" charset="-128"/>
              </a:rPr>
              <a:t>Junior College Districts</a:t>
            </a:r>
          </a:p>
          <a:p>
            <a:pPr marL="914400" marR="0" lvl="1" indent="-457200" algn="l" defTabSz="914400" rtl="0" eaLnBrk="1" fontAlgn="base" latinLnBrk="0" hangingPunct="1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lang="en-US" sz="2600" kern="0" dirty="0">
              <a:latin typeface="Freight Text Pro"/>
              <a:ea typeface="ＭＳ Ｐゴシック" pitchFamily="80" charset="-128"/>
            </a:endParaRPr>
          </a:p>
          <a:p>
            <a:pPr marL="914400" lvl="1" indent="-45720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600" kern="0" dirty="0">
                <a:latin typeface="Freight Text Pro"/>
                <a:ea typeface="ＭＳ Ｐゴシック" pitchFamily="80" charset="-128"/>
              </a:rPr>
              <a:t>Economic Development Corporations and Regional Mobility Authorities</a:t>
            </a:r>
          </a:p>
          <a:p>
            <a:pPr marL="914400" marR="0" lvl="1" indent="-457200" algn="l" defTabSz="914400" rtl="0" eaLnBrk="1" fontAlgn="base" latinLnBrk="0" hangingPunct="1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lang="en-US" sz="2600" kern="0" dirty="0">
              <a:latin typeface="Freight Text Pro"/>
              <a:ea typeface="ＭＳ Ｐゴシック" pitchFamily="80" charset="-128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lang="en-US" sz="2600" kern="0" dirty="0">
                <a:latin typeface="Freight Text Pro"/>
                <a:ea typeface="ＭＳ Ｐゴシック" pitchFamily="80" charset="-128"/>
              </a:rPr>
              <a:t>Joint Airport Boards created under Transportation Code section 22.074</a:t>
            </a:r>
          </a:p>
          <a:p>
            <a:pPr marL="914400" marR="0" lvl="1" indent="-457200" algn="l" defTabSz="914400" rtl="0" eaLnBrk="1" fontAlgn="base" latinLnBrk="0" hangingPunct="1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lang="en-US" sz="2600" kern="0" dirty="0">
              <a:latin typeface="Freight Text Pro"/>
              <a:ea typeface="ＭＳ Ｐゴシック" pitchFamily="80" charset="-128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lang="en-US" sz="2600" kern="0" dirty="0">
                <a:latin typeface="Freight Text Pro"/>
                <a:ea typeface="ＭＳ Ｐゴシック" pitchFamily="80" charset="-128"/>
              </a:rPr>
              <a:t>Districts or Authorities created under Texas Constitution article III, section 52 or article XVI, section 59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04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7316" y="128110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Best Practice: Protect Your Notice</a:t>
            </a:r>
          </a:p>
        </p:txBody>
      </p:sp>
      <p:pic>
        <p:nvPicPr>
          <p:cNvPr id="6" name="Picture 5" descr="Where not to post your notice">
            <a:extLst>
              <a:ext uri="{FF2B5EF4-FFF2-40B4-BE49-F238E27FC236}">
                <a16:creationId xmlns:a16="http://schemas.microsoft.com/office/drawing/2014/main" id="{434D41A4-ADBB-4B44-A4E1-EE9F2A73F4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t="13630" r="23308" b="17745"/>
          <a:stretch/>
        </p:blipFill>
        <p:spPr>
          <a:xfrm>
            <a:off x="861236" y="1657312"/>
            <a:ext cx="4051496" cy="4654028"/>
          </a:xfrm>
          <a:prstGeom prst="rect">
            <a:avLst/>
          </a:prstGeom>
        </p:spPr>
      </p:pic>
      <p:pic>
        <p:nvPicPr>
          <p:cNvPr id="12" name="Picture 11" descr="Where to post your notice">
            <a:extLst>
              <a:ext uri="{FF2B5EF4-FFF2-40B4-BE49-F238E27FC236}">
                <a16:creationId xmlns:a16="http://schemas.microsoft.com/office/drawing/2014/main" id="{D6B411C5-34FB-498B-801E-0B711CE972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14734" r="17990" b="13740"/>
          <a:stretch/>
        </p:blipFill>
        <p:spPr>
          <a:xfrm>
            <a:off x="6037521" y="1635115"/>
            <a:ext cx="5162843" cy="4905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38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4276" y="140971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Logistic Requirements for Open Meetings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02D1B-0103-422A-B0B7-ACB0BED53830}"/>
              </a:ext>
            </a:extLst>
          </p:cNvPr>
          <p:cNvSpPr txBox="1"/>
          <p:nvPr/>
        </p:nvSpPr>
        <p:spPr>
          <a:xfrm>
            <a:off x="569843" y="1643270"/>
            <a:ext cx="8706679" cy="5050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Hold the meeting in a location accessible to the public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pitchFamily="80" charset="-128"/>
              </a:rPr>
              <a:t>In or near the boundaries of the governmental body</a:t>
            </a:r>
          </a:p>
          <a:p>
            <a:pPr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pitchFamily="80" charset="-128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pitchFamily="80" charset="-128"/>
              </a:rPr>
              <a:t>Without special access requirements that may prevent entry for the public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lang="en-US" sz="2400" kern="0" dirty="0">
              <a:latin typeface="Freight Text Pro"/>
              <a:ea typeface="ＭＳ Ｐゴシック" pitchFamily="80" charset="-128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Provide space for the public so that they may attend the meeting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Provide reasonable visual or audio accommodations if requested in advance of the meeting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pitchFamily="80" charset="-128"/>
            </a:endParaRP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pitchFamily="80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91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4906" y="171381"/>
            <a:ext cx="9802187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Public Comment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510D1D-7FC4-46D1-8099-AE33C438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80" y="1669774"/>
            <a:ext cx="10986052" cy="493064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State entities may, but are not required to, provide for public comment during their meetings.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Political subdivisions must allow members of the public interested in speaking on an item on the agenda to do so before or during the governmental body’s discussion of that item.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May create reasonable rules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pitchFamily="80" charset="-128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May not discriminate based on the position taken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pitchFamily="80" charset="-128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May not prohibit criticism of the governmental body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69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4278" y="142646"/>
            <a:ext cx="10063444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Broadcasting Meetings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510D1D-7FC4-46D1-8099-AE33C438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80" y="1669774"/>
            <a:ext cx="10986052" cy="493064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All governmental bodies may broadcast their open meetings over the Internet.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lang="en-US" sz="2400" kern="0" dirty="0">
              <a:latin typeface="Freight Text Pro"/>
              <a:ea typeface="ＭＳ Ｐゴシック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ebdings" charset="0"/>
              <a:buChar char="4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Some entities must make video and audio recording and post </a:t>
            </a:r>
            <a:r>
              <a:rPr lang="en-US" sz="2400" kern="0" dirty="0">
                <a:solidFill>
                  <a:prstClr val="black"/>
                </a:solidFill>
                <a:latin typeface="Freight Text Pro"/>
                <a:ea typeface="ＭＳ Ｐゴシック" charset="0"/>
              </a:rPr>
              <a:t>on the Internet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, including cities, counties, and school districts of a certain </a:t>
            </a:r>
            <a:r>
              <a:rPr lang="en-US" sz="2400" kern="0" dirty="0">
                <a:solidFill>
                  <a:prstClr val="black"/>
                </a:solidFill>
                <a:latin typeface="Freight Text Pro"/>
                <a:ea typeface="ＭＳ Ｐゴシック" charset="0"/>
              </a:rPr>
              <a:t>size.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</a:rPr>
              <a:t>The governing boards of general academic teaching institutions, university systems, and junior college districts must broadcast their meetings over the Internet. 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pitchFamily="80" charset="-128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4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22A0-C19D-4C07-A21A-C9A798A1A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02" y="128337"/>
            <a:ext cx="8179973" cy="84151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25A669-6A48-40FC-A873-5BE5C569C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EC86EE-1D89-49EB-B564-01CA4EF53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C192FDE4-2AFC-47D3-B839-752216438385}"/>
              </a:ext>
            </a:extLst>
          </p:cNvPr>
          <p:cNvSpPr txBox="1">
            <a:spLocks/>
          </p:cNvSpPr>
          <p:nvPr/>
        </p:nvSpPr>
        <p:spPr>
          <a:xfrm>
            <a:off x="1340890" y="142644"/>
            <a:ext cx="9089801" cy="782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Freight Text Pro"/>
              </a:rPr>
              <a:t>What We’ll Cover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70AC4A-4EE6-456A-913A-3447F385C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135817" y="57544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44EE29-2978-4BF2-B65D-13FE7409A59F}"/>
              </a:ext>
            </a:extLst>
          </p:cNvPr>
          <p:cNvSpPr txBox="1"/>
          <p:nvPr/>
        </p:nvSpPr>
        <p:spPr>
          <a:xfrm>
            <a:off x="670445" y="1680050"/>
            <a:ext cx="107497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eight Text Pro"/>
              </a:rPr>
              <a:t>Who is covered and when</a:t>
            </a:r>
          </a:p>
          <a:p>
            <a:endParaRPr lang="en-US" sz="3600" dirty="0">
              <a:latin typeface="Freight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eight Text Pro"/>
              </a:rPr>
              <a:t>Overview of open meeting how-</a:t>
            </a:r>
            <a:r>
              <a:rPr lang="en-US" sz="3600" dirty="0" err="1">
                <a:latin typeface="Freight Text Pro"/>
              </a:rPr>
              <a:t>to’s</a:t>
            </a:r>
            <a:endParaRPr lang="en-US" sz="3600" dirty="0">
              <a:latin typeface="Freight Text Pro"/>
            </a:endParaRPr>
          </a:p>
          <a:p>
            <a:endParaRPr lang="en-US" sz="3600" dirty="0">
              <a:latin typeface="Freight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eight Text Pro"/>
              </a:rPr>
              <a:t>Exceptions allowing closed meetings</a:t>
            </a:r>
          </a:p>
          <a:p>
            <a:endParaRPr lang="en-US" sz="3600" dirty="0">
              <a:latin typeface="Freight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eight Text Pro"/>
              </a:rPr>
              <a:t>Overview of closed meeting how-</a:t>
            </a:r>
            <a:r>
              <a:rPr lang="en-US" sz="3600" dirty="0" err="1">
                <a:latin typeface="Freight Text Pro"/>
              </a:rPr>
              <a:t>to’s</a:t>
            </a:r>
            <a:endParaRPr lang="en-US" sz="3600" dirty="0">
              <a:latin typeface="Freight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Freight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eight Text Pro"/>
              </a:rPr>
              <a:t>Penalties and remedies</a:t>
            </a:r>
          </a:p>
          <a:p>
            <a:pPr marL="742950" indent="-742950" algn="ctr">
              <a:buFont typeface="Arial" panose="020B0604020202020204" pitchFamily="34" charset="0"/>
              <a:buChar char="•"/>
            </a:pPr>
            <a:endParaRPr lang="en-US" sz="3600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907421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7874" y="143887"/>
            <a:ext cx="1048525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Recordkeeping for Open Meetings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510D1D-7FC4-46D1-8099-AE33C438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80" y="1669774"/>
            <a:ext cx="10986052" cy="493064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Governmental bodies must prepare and keep minutes or make a recording of each open meeting.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If keeping minutes, the minutes must state the subject of each deliberation and indicate each vote, order, decision, or other action taken.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minutes and recordings are public records and must be available for public inspection.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pitchFamily="80" charset="-128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682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448" y="139244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Example Entry From Minutes </a:t>
            </a:r>
          </a:p>
        </p:txBody>
      </p:sp>
      <p:pic>
        <p:nvPicPr>
          <p:cNvPr id="18" name="Content Placeholder 17" descr="Title of minutes from City of Madisonville">
            <a:extLst>
              <a:ext uri="{FF2B5EF4-FFF2-40B4-BE49-F238E27FC236}">
                <a16:creationId xmlns:a16="http://schemas.microsoft.com/office/drawing/2014/main" id="{45362CC1-ECCE-BB8C-2DAB-21FDB41BE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7952" y="1624606"/>
            <a:ext cx="2835797" cy="1730415"/>
          </a:xfrm>
        </p:spPr>
      </p:pic>
      <p:pic>
        <p:nvPicPr>
          <p:cNvPr id="12" name="Picture 11" descr="Example entry from minutes">
            <a:extLst>
              <a:ext uri="{FF2B5EF4-FFF2-40B4-BE49-F238E27FC236}">
                <a16:creationId xmlns:a16="http://schemas.microsoft.com/office/drawing/2014/main" id="{C47453B3-A7E6-4AFE-D919-853B0BAB4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159" y="3611390"/>
            <a:ext cx="8017381" cy="2609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34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24756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Members of the Public May Record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7B11-B0C7-4701-9150-7B7527C78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A person in attendance at an open meeting may record all or any part of the meeting.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A governmental body may adopt reasonable rules to maintain order at the meeting as long as the rules do not unreasonably impair a person from recording.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25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4276" y="184634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Required Training on the Act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7B11-B0C7-4701-9150-7B7527C7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25625"/>
            <a:ext cx="10783957" cy="4351338"/>
          </a:xfr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Each elected or appointed public official who is a member of a governmental body must complete training on the requirements of the Act within 90 days of taking office.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governmental body shall maintain and make available for public inspection the record of its members’ completion of the training.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39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45481" y="171382"/>
            <a:ext cx="8301037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Voidability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7B11-B0C7-4701-9150-7B7527C7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25625"/>
            <a:ext cx="10783957" cy="4351338"/>
          </a:xfr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An action taken by a governmental body in violation of this chapter is voidable.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An interested person, including a member of the news media, may bring an action by mandamus or injunction to stop, prevent, or reverse a violation or threatened violation of the Act.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A court may assess costs and attorney fees to the prevailing party.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41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93294" y="142646"/>
            <a:ext cx="10339149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Exceptions to the General Rules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7B11-B0C7-4701-9150-7B7527C7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25625"/>
            <a:ext cx="10783957" cy="4351338"/>
          </a:xfr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Closed Meetings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Social Gatherings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Emergencies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Online Message Boards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Teleconferencing and Videoconferencing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57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6747" y="115111"/>
            <a:ext cx="10137053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Closed Meetings or Executive Sessions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7B11-B0C7-4701-9150-7B7527C7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25625"/>
            <a:ext cx="10783957" cy="4351338"/>
          </a:xfr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Act specifies instances when governmental bodies may conduct closed meetings without allowing public access, including, among others: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Consultations with an attorney about pending or contemplated litigation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pitchFamily="80" charset="-128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Deliberations regarding the purchase of real property if deliberation in an open meeting would compromise negotiations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pitchFamily="80" charset="-128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Deliberation about personnel matters related to a specific employee if the employee does not request a public hearing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46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4276" y="171471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Procedures for Closed Meetings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7B11-B0C7-4701-9150-7B7527C7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25625"/>
            <a:ext cx="10783957" cy="4351338"/>
          </a:xfrm>
        </p:spPr>
        <p:txBody>
          <a:bodyPr>
            <a:normAutofit lnSpcReduction="10000"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Notice requirements still apply.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governmental body must first convene in open session before going into closed session.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governmental body must identify the specific legal provision allowing for the closed session.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subject of discussions in closed meeting must be limited to what the Act authorizes.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No final action or vote may be taken in a closed meeting.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94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0129" y="308258"/>
            <a:ext cx="10824276" cy="6172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Criminal Penalties for Unauthorized Closed Meetings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7B11-B0C7-4701-9150-7B7527C7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25625"/>
            <a:ext cx="10783957" cy="4351338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A member of a governmental body commits an offense if a closed meeting is not permitted under the Act and the member knowingly participates in the closed meeting.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offense is a misdemeanor punishable by a fine of between $100-$500, confinement in county jail for between 1-6 months, or both.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13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448" y="139244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Closed Meeting Recordkeeping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7B11-B0C7-4701-9150-7B7527C7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25625"/>
            <a:ext cx="10783957" cy="4351338"/>
          </a:xfrm>
        </p:spPr>
        <p:txBody>
          <a:bodyPr>
            <a:normAutofit lnSpcReduction="10000"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Aharoni" panose="020B0604020202020204" pitchFamily="2" charset="-79"/>
              </a:rPr>
              <a:t>A governmental body shall either keep a certified agenda or make a recording of proceedings of each closed meeting, except for attorney consultations under section 551.071.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Aharoni" panose="020B0604020202020204" pitchFamily="2" charset="-79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Aharoni" panose="020B0604020202020204" pitchFamily="2" charset="-79"/>
              </a:rPr>
              <a:t>If keeping a certified agenda, it must include: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Aharoni" panose="020B0604020202020204" pitchFamily="2" charset="-79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Aharoni" panose="020B0604020202020204" pitchFamily="2" charset="-79"/>
              </a:rPr>
              <a:t>A statement of the subject of each deliberation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Aharoni" panose="020B0604020202020204" pitchFamily="2" charset="-79"/>
              </a:rPr>
              <a:t>A record of any further action taken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Aharoni" panose="020B0604020202020204" pitchFamily="2" charset="-79"/>
              </a:rPr>
              <a:t>An announcement by the presiding officer at the beginning and end of the closed session indicating the date and time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Aharoni" panose="020B0604020202020204" pitchFamily="2" charset="-79"/>
              </a:rPr>
              <a:t>Certification by the presiding officer that the agenda is a true and correct record of the proceedings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94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22A0-C19D-4C07-A21A-C9A798A1A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02" y="128337"/>
            <a:ext cx="8179973" cy="84151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25A669-6A48-40FC-A873-5BE5C569C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EC86EE-1D89-49EB-B564-01CA4EF53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C192FDE4-2AFC-47D3-B839-752216438385}"/>
              </a:ext>
            </a:extLst>
          </p:cNvPr>
          <p:cNvSpPr txBox="1">
            <a:spLocks/>
          </p:cNvSpPr>
          <p:nvPr/>
        </p:nvSpPr>
        <p:spPr>
          <a:xfrm>
            <a:off x="1340890" y="142644"/>
            <a:ext cx="9089801" cy="782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Freight Text Pro"/>
              </a:rPr>
              <a:t>Particular Topics Included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70AC4A-4EE6-456A-913A-3447F385C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135817" y="57544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44EE29-2978-4BF2-B65D-13FE7409A59F}"/>
              </a:ext>
            </a:extLst>
          </p:cNvPr>
          <p:cNvSpPr txBox="1"/>
          <p:nvPr/>
        </p:nvSpPr>
        <p:spPr>
          <a:xfrm>
            <a:off x="670445" y="1680050"/>
            <a:ext cx="107497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dirty="0">
              <a:latin typeface="Freight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eight Text Pro"/>
              </a:rPr>
              <a:t>What information must be in a public notice</a:t>
            </a:r>
          </a:p>
          <a:p>
            <a:endParaRPr lang="en-US" sz="3600" dirty="0">
              <a:latin typeface="Freight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eight Text Pro"/>
              </a:rPr>
              <a:t>Videoconferencing</a:t>
            </a:r>
          </a:p>
          <a:p>
            <a:endParaRPr lang="en-US" sz="3600" dirty="0">
              <a:latin typeface="Freight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Freight Text Pro"/>
              </a:rPr>
              <a:t>Status of subcommittees and advisory committees</a:t>
            </a:r>
          </a:p>
          <a:p>
            <a:endParaRPr lang="en-US" sz="3600" dirty="0">
              <a:highlight>
                <a:srgbClr val="FFFF00"/>
              </a:highlight>
              <a:latin typeface="Freight Text Pro"/>
            </a:endParaRPr>
          </a:p>
          <a:p>
            <a:pPr marL="742950" indent="-742950" algn="ctr">
              <a:buFont typeface="Arial" panose="020B0604020202020204" pitchFamily="34" charset="0"/>
              <a:buChar char="•"/>
            </a:pPr>
            <a:endParaRPr lang="en-US" sz="3600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893347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1332" y="219443"/>
            <a:ext cx="10300978" cy="734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Criminal Penalties for Failure to Keep 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 Certified Agenda or Recording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7B11-B0C7-4701-9150-7B7527C7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25625"/>
            <a:ext cx="10783957" cy="4351338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It is a Class C misdemeanor to participate in a closed meeting knowing that a certified agenda or recording of the closed meeting is not being made.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ebdings" charset="0"/>
              <a:buChar char="4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Penal Code section 12.23 generally provides that a Class C misdemeanor is punishable by a fine not to exceed $500.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25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448" y="158907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Preserving the Certified Agenda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7B11-B0C7-4701-9150-7B7527C7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25625"/>
            <a:ext cx="10783957" cy="4351338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A governmental body must maintain the certified agenda or recording of a closed meeting for at least two years from the date of the meeting.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If Open Meetings Act litigation arises, the court is entitled to make an in camera inspection of the certified agenda or recording.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certified agenda or recording is only available for public inspection if ordered by a court.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444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5377" y="139244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Criminal Penalties for Disclosing a Certified Agenda or Recording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7B11-B0C7-4701-9150-7B7527C7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25625"/>
            <a:ext cx="10783957" cy="4351338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It is a Class B misdemeanor to disclose a certified agenda or recording to a member of the public without a court order.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disclosing person can be liable to a person injured or damaged by the disclosure for actual damages, attorney fees, and exemplary damages.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lang="en-US" sz="2400" kern="0" dirty="0">
              <a:solidFill>
                <a:prstClr val="black"/>
              </a:solidFill>
              <a:latin typeface="Freight Text Pro"/>
              <a:ea typeface="ＭＳ Ｐゴシック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ebdings" charset="0"/>
              <a:buChar char="4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Penal Code section 12.22 generally provides that a Class B misdemeanor is punishable by a fine not to exceed $2,000, confinement in jail for a term not to exceed 180 days, or both.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607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4257" y="110992"/>
            <a:ext cx="9923485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Social Gatherings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7B11-B0C7-4701-9150-7B7527C7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25625"/>
            <a:ext cx="10783957" cy="4351338"/>
          </a:xfrm>
        </p:spPr>
        <p:txBody>
          <a:bodyPr>
            <a:normAutofit fontScale="92500" lnSpcReduction="20000"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As long as no formal action is taken and any discussion of public business is incidental to the event, a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governmental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 body does not “meet” when a quorum gathers at a: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Social function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pitchFamily="80" charset="-128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Regional, state, or national convention or workshop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pitchFamily="80" charset="-128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Ceremonial event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pitchFamily="80" charset="-128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Press conference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pitchFamily="80" charset="-128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Candidate forum, appearance, or debate to inform the electorate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04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8111" y="142646"/>
            <a:ext cx="10147419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Emergency Situations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7B11-B0C7-4701-9150-7B7527C7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25625"/>
            <a:ext cx="10783957" cy="4351338"/>
          </a:xfrm>
        </p:spPr>
        <p:txBody>
          <a:bodyPr>
            <a:normAutofit lnSpcReduction="10000"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An emergency or urgent public necessity exists only if immediate action is required of a governmental body because of: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An imminent threat to public health and safety, or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A reasonably unforeseeable situation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pitchFamily="80" charset="-128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Examples of a reasonably unforeseeable situation include: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Fire, flood, earthquake, hurricane, tornado, or storm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Power failure, transportation failure, or interruption of communication facilities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Epidemic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Riot, civil disturbance, enemy attack, or other actual or threatened act of lawlessness or violence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4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206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08428" y="142646"/>
            <a:ext cx="9708881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Addressing Emergencies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7B11-B0C7-4701-9150-7B7527C7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25625"/>
            <a:ext cx="10783957" cy="4351338"/>
          </a:xfrm>
        </p:spPr>
        <p:txBody>
          <a:bodyPr>
            <a:normAutofit fontScale="92500" lnSpcReduction="20000"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Act generally still applies during emergencies, but the timing required for notice of a meeting to address an emergency is shortened.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Notice must generally be posted at least one hour before the meeting is convened.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discussion and action on the matter must be directly related to responding to the emergency.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governmental body must clearly identify the emergency in the notice.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meeting can occur by teleconference if convening a quorum of the governmental body is difficult. The public must still be able to attend at the normal meeting location.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319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12654" y="171382"/>
            <a:ext cx="9298334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Online Message Boards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A7B11-B0C7-4701-9150-7B7527C7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25625"/>
            <a:ext cx="10783957" cy="4351338"/>
          </a:xfrm>
        </p:spPr>
        <p:txBody>
          <a:bodyPr>
            <a:normAutofit lnSpcReduction="10000"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Act allows written communications or exchanges of information between members of a governmental body if the writing is posted to an online message board, viewable and searchable by the public.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message board must be prominently displayed on the home page of the governmental body’s website, not more than one click away.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communication must be displayed in real time and displayed for at least 30 days.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Communications must be archived for 6 years.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No vote or final action may be taken on the message board.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00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2776" y="183256"/>
            <a:ext cx="8906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Teleconferencing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719B4-1AB3-438D-8F45-691FC6226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A governmental body may use a telephone conference call to conduct a meeting: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In consultation with its attorney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To address an emergency situation if convening a quorum in one location is difficult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pitchFamily="80" charset="-128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Each part of the open meeting must be audible to the public at the location specified in the notice of the meeting.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322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4825" y="142646"/>
            <a:ext cx="9242350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Videoconferencing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719B4-1AB3-438D-8F45-691FC6226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Governmental bodies may use videoconferencing to ensure members can attend the meetings.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ebdings" charset="0"/>
              <a:buChar char="4"/>
              <a:defRPr/>
            </a:pPr>
            <a:r>
              <a:rPr lang="en-US" sz="2400" kern="0" dirty="0">
                <a:solidFill>
                  <a:prstClr val="black"/>
                </a:solidFill>
                <a:latin typeface="Freight Text Pro"/>
                <a:ea typeface="ＭＳ Ｐゴシック" charset="0"/>
              </a:rPr>
              <a:t>Technological requirements exist to ensure members of the public can observe the full discussions occurring by videoconference.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ebdings" charset="0"/>
              <a:buChar char="4"/>
              <a:defRPr/>
            </a:pPr>
            <a:endParaRPr lang="en-US" sz="2400" kern="0" dirty="0">
              <a:solidFill>
                <a:prstClr val="black"/>
              </a:solidFill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The requirements for a quorum present at the physical meeting location vary depending on the type of governmental body.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893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4825" y="268077"/>
            <a:ext cx="9242350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Videoconferencing - Technical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719B4-1AB3-438D-8F45-691FC6226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charset="0"/>
              </a:rPr>
              <a:t>Video and audio feed of remote participant must be broadcast live at meeting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charset="0"/>
              </a:rPr>
              <a:t>On-site and remote locations must have two-way audio and video communication during entire meeting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charset="0"/>
              </a:rPr>
              <a:t>Each open portion of a meeting at on-site location “shall be visible and audible to the public”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charset="0"/>
              </a:rPr>
              <a:t>Governmental body must make at least an audio recording of meeting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lang="en-US" sz="2100" kern="0" dirty="0">
              <a:solidFill>
                <a:srgbClr val="303030"/>
              </a:solidFill>
              <a:latin typeface="Arial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lang="en-US" sz="2100" kern="0" dirty="0">
                <a:solidFill>
                  <a:srgbClr val="303030"/>
                </a:solidFill>
                <a:latin typeface="Arial"/>
                <a:ea typeface="ＭＳ Ｐゴシック" charset="0"/>
              </a:rPr>
              <a:t>Texas Department of Information Resources sets audio/visual standards. </a:t>
            </a:r>
            <a:r>
              <a:rPr lang="en-US" sz="2100" i="1" kern="0" dirty="0">
                <a:solidFill>
                  <a:srgbClr val="303030"/>
                </a:solidFill>
                <a:latin typeface="Arial"/>
                <a:ea typeface="ＭＳ Ｐゴシック" charset="0"/>
              </a:rPr>
              <a:t>See</a:t>
            </a:r>
            <a:r>
              <a:rPr lang="en-US" sz="2100" kern="0" dirty="0">
                <a:solidFill>
                  <a:srgbClr val="303030"/>
                </a:solidFill>
                <a:latin typeface="Arial"/>
                <a:ea typeface="ＭＳ Ｐゴシック" charset="0"/>
              </a:rPr>
              <a:t> </a:t>
            </a:r>
            <a:r>
              <a:rPr lang="en-US" sz="2100" kern="0" dirty="0">
                <a:solidFill>
                  <a:srgbClr val="303030"/>
                </a:solidFill>
                <a:latin typeface="Arial"/>
                <a:ea typeface="ＭＳ Ｐゴシック" charset="0"/>
                <a:hlinkClick r:id="rId2"/>
              </a:rPr>
              <a:t>https://dir.texas.gov/sites/default/files/2021-09/Videoconferencing%20Standards.pdf</a:t>
            </a:r>
            <a:endParaRPr lang="en-US" sz="2100" kern="0" dirty="0">
              <a:solidFill>
                <a:srgbClr val="303030"/>
              </a:solidFill>
              <a:latin typeface="Arial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0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22A0-C19D-4C07-A21A-C9A798A1A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02" y="128337"/>
            <a:ext cx="8179973" cy="84151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25A669-6A48-40FC-A873-5BE5C569C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EC86EE-1D89-49EB-B564-01CA4EF53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C192FDE4-2AFC-47D3-B839-752216438385}"/>
              </a:ext>
            </a:extLst>
          </p:cNvPr>
          <p:cNvSpPr txBox="1">
            <a:spLocks/>
          </p:cNvSpPr>
          <p:nvPr/>
        </p:nvSpPr>
        <p:spPr>
          <a:xfrm>
            <a:off x="1340890" y="142644"/>
            <a:ext cx="9089801" cy="782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Freight Text Pro"/>
              </a:rPr>
              <a:t>Background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70AC4A-4EE6-456A-913A-3447F385C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135817" y="57544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44EE29-2978-4BF2-B65D-13FE7409A59F}"/>
              </a:ext>
            </a:extLst>
          </p:cNvPr>
          <p:cNvSpPr txBox="1"/>
          <p:nvPr/>
        </p:nvSpPr>
        <p:spPr>
          <a:xfrm>
            <a:off x="2842816" y="2759148"/>
            <a:ext cx="60859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latin typeface="Freight Text Pro"/>
              </a:rPr>
              <a:t>Why do we have an </a:t>
            </a:r>
          </a:p>
          <a:p>
            <a:pPr marL="0" indent="0" algn="ctr">
              <a:buNone/>
            </a:pPr>
            <a:r>
              <a:rPr lang="en-US" sz="3600" dirty="0">
                <a:latin typeface="Freight Text Pro"/>
              </a:rPr>
              <a:t>Open Meetings Act?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5174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4825" y="268077"/>
            <a:ext cx="9242350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Videoconferencing - Physical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719B4-1AB3-438D-8F45-691FC6226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charset="0"/>
              </a:rPr>
              <a:t>Face of each participant while speaking must be “clearly visible” to other participants and public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charset="0"/>
              </a:rPr>
              <a:t>Voice of each participant while speaking must be audible to the other participants and public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charset="0"/>
              </a:rPr>
              <a:t>Audio and video signals must be of sufficient quality so that public “can observe the demeanor and hear the voice” of each participant in the meeting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415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4825" y="142646"/>
            <a:ext cx="9242350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Videoconferencing - Quorum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719B4-1AB3-438D-8F45-691FC6226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charset="0"/>
              </a:rPr>
              <a:t>Depends on size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charset="0"/>
              </a:rPr>
              <a:t>State governmental bodies or governmental bodies that extend into three or more counties - member presiding over meeting must be physically present at on-site location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ＭＳ Ｐゴシック" pitchFamily="80" charset="-128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charset="0"/>
              </a:rPr>
              <a:t>All other governmental bodies – quorum of the governmental body must be physically present at on-site location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638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4825" y="142646"/>
            <a:ext cx="9242350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Videoconferencing - </a:t>
            </a:r>
            <a:r>
              <a:rPr lang="en-US" sz="4400" dirty="0">
                <a:solidFill>
                  <a:schemeClr val="bg1"/>
                </a:solidFill>
                <a:latin typeface="Freight Text Pro"/>
              </a:rPr>
              <a:t>Notice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719B4-1AB3-438D-8F45-691FC6226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charset="0"/>
              </a:rPr>
              <a:t>Regular meeting notice requirements still apply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charset="0"/>
              </a:rPr>
              <a:t>Additional requirements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ＭＳ Ｐゴシック" pitchFamily="80" charset="-128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pitchFamily="80" charset="-128"/>
              </a:rPr>
              <a:t>State governmental body or governmental body extending into three or more counties – must specify place where member presiding over meeting will be physically present </a:t>
            </a:r>
            <a:r>
              <a:rPr kumimoji="0" lang="en-US" sz="2100" b="0" i="0" u="sng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pitchFamily="80" charset="-128"/>
              </a:rPr>
              <a:t>and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pitchFamily="80" charset="-128"/>
              </a:rPr>
              <a:t> the intent to have that </a:t>
            </a: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pitchFamily="80" charset="-128"/>
              </a:rPr>
              <a:t>person present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pitchFamily="80" charset="-128"/>
              </a:rPr>
              <a:t>there.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/>
              <a:ea typeface="ＭＳ Ｐゴシック" pitchFamily="80" charset="-128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pitchFamily="80" charset="-128"/>
              </a:rPr>
              <a:t>All other governmental bodies – must specify place where quorum will be physically present </a:t>
            </a:r>
            <a:r>
              <a:rPr kumimoji="0" lang="en-US" sz="2100" b="0" i="0" u="sng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pitchFamily="80" charset="-128"/>
              </a:rPr>
              <a:t>and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pitchFamily="80" charset="-128"/>
              </a:rPr>
              <a:t> </a:t>
            </a:r>
            <a:r>
              <a:rPr kumimoji="0" lang="en-US" sz="2100" b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pitchFamily="80" charset="-128"/>
              </a:rPr>
              <a:t>the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ＭＳ Ｐゴシック" pitchFamily="80" charset="-128"/>
              </a:rPr>
              <a:t>intent to have the quorum present there.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362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8955" y="150374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Attempts to Avoid the Act’s Requirements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719B4-1AB3-438D-8F45-691FC622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478708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“(a) A member of a governmental body commits an offense if the member: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(1) knowingly engages in at least one communication among a series of communications that each occur outside of a meeting authorized by the Act and that concern an issue within the jurisdiction of the governmental body in which the members engaging in the individual communications constitute fewer than a quorum but the members engaging in the series of communications constitute a quorum of members; and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(2) knew at the time the member engaged in the communication that the series of communications:</a:t>
            </a:r>
          </a:p>
          <a:p>
            <a:pPr marL="914400" marR="0" lvl="2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(A) involved or would involve a quorum; and</a:t>
            </a:r>
          </a:p>
          <a:p>
            <a:pPr marL="914400" marR="0" lvl="2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pitchFamily="80" charset="-128"/>
                <a:cs typeface="+mn-cs"/>
              </a:rPr>
              <a:t>(B) would constitute a deliberation once a quorum of members engaged in the series of communications.”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47071-5653-4312-BA30-6DBD660B26F5}"/>
              </a:ext>
            </a:extLst>
          </p:cNvPr>
          <p:cNvSpPr txBox="1"/>
          <p:nvPr/>
        </p:nvSpPr>
        <p:spPr>
          <a:xfrm>
            <a:off x="636104" y="6069923"/>
            <a:ext cx="5493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Tex. Gov’t Code § 551.143(a).</a:t>
            </a:r>
          </a:p>
        </p:txBody>
      </p:sp>
    </p:spTree>
    <p:extLst>
      <p:ext uri="{BB962C8B-B14F-4D97-AF65-F5344CB8AC3E}">
        <p14:creationId xmlns:p14="http://schemas.microsoft.com/office/powerpoint/2010/main" val="16382729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7156" y="139244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Penalty for Avoiding the Act’s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719B4-1AB3-438D-8F45-691FC622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478708"/>
            <a:ext cx="10515600" cy="2626761"/>
          </a:xfrm>
        </p:spPr>
        <p:txBody>
          <a:bodyPr>
            <a:norm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ebdings" charset="0"/>
              <a:buChar char="4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An offense under section 551.143 “is a misdemeanor punishable by: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kern="0" dirty="0">
                <a:solidFill>
                  <a:prstClr val="black"/>
                </a:solidFill>
                <a:latin typeface="Freight Text Pro"/>
                <a:ea typeface="ＭＳ Ｐゴシック" charset="0"/>
              </a:rPr>
              <a:t>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(1) a fine </a:t>
            </a:r>
            <a:r>
              <a:rPr lang="en-US" kern="0" dirty="0">
                <a:solidFill>
                  <a:prstClr val="black"/>
                </a:solidFill>
                <a:latin typeface="Freight Text Pro"/>
                <a:ea typeface="ＭＳ Ｐゴシック" charset="0"/>
              </a:rPr>
              <a:t>of not less than $100 or more than $500;</a:t>
            </a:r>
          </a:p>
          <a:p>
            <a:pPr marL="457200" lvl="1" indent="0">
              <a:buNone/>
            </a:pPr>
            <a:r>
              <a:rPr lang="en-US" kern="0" dirty="0">
                <a:solidFill>
                  <a:prstClr val="black"/>
                </a:solidFill>
                <a:latin typeface="Freight Text Pro"/>
                <a:ea typeface="ＭＳ Ｐゴシック" charset="0"/>
              </a:rPr>
              <a:t>	(2) confinement in the county jail for not less than one month or more than 	six months; or</a:t>
            </a:r>
          </a:p>
          <a:p>
            <a:pPr marL="457200" lvl="1" indent="0">
              <a:buNone/>
            </a:pPr>
            <a:r>
              <a:rPr lang="en-US" kern="0" dirty="0">
                <a:solidFill>
                  <a:prstClr val="black"/>
                </a:solidFill>
                <a:latin typeface="Freight Text Pro"/>
                <a:ea typeface="ＭＳ Ｐゴシック" charset="0"/>
              </a:rPr>
              <a:t>	(3) both the fine and confinement</a:t>
            </a:r>
            <a:r>
              <a:rPr lang="en-US" sz="2800" kern="0" dirty="0">
                <a:solidFill>
                  <a:prstClr val="black"/>
                </a:solidFill>
                <a:latin typeface="Freight Text Pro"/>
                <a:ea typeface="ＭＳ Ｐゴシック" charset="0"/>
              </a:rPr>
              <a:t>.”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0" indent="0">
              <a:buNone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2DB943-7EA9-957F-B774-6FCB12F5713D}"/>
              </a:ext>
            </a:extLst>
          </p:cNvPr>
          <p:cNvSpPr txBox="1"/>
          <p:nvPr/>
        </p:nvSpPr>
        <p:spPr>
          <a:xfrm>
            <a:off x="951722" y="4290541"/>
            <a:ext cx="3937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Tex. Gov’t Code § 551.143(b).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228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0963" y="142646"/>
            <a:ext cx="8803811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Communications by Email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719B4-1AB3-438D-8F45-691FC6226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Deliberation can occur as either a written or oral exchange between members of a governmental body.  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A series of emails involving a quorum of a governmental body discussing an issue within the jurisdiction of the governmental body could constitute a deliberation and an unauthorized meeting for purposes of the Act.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501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3737" y="139244"/>
            <a:ext cx="8813142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Certificate of Training</a:t>
            </a:r>
          </a:p>
        </p:txBody>
      </p:sp>
      <p:pic>
        <p:nvPicPr>
          <p:cNvPr id="13" name="Content Placeholder 12" descr="Picture of certificate of course completion.">
            <a:extLst>
              <a:ext uri="{FF2B5EF4-FFF2-40B4-BE49-F238E27FC236}">
                <a16:creationId xmlns:a16="http://schemas.microsoft.com/office/drawing/2014/main" id="{822EEFCC-F6C1-ECD8-198F-E8E75E652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927" y="1368236"/>
            <a:ext cx="7060762" cy="535051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6381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1338" y="139244"/>
            <a:ext cx="10843448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How to Obtain the Training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9E7AC-C8C4-40AB-9F0A-7F77704D3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343907"/>
            <a:ext cx="10783957" cy="5398982"/>
          </a:xfrm>
        </p:spPr>
        <p:txBody>
          <a:bodyPr>
            <a:normAutofit lnSpcReduction="10000"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3266E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https://www.texasattorneygeneral.gov/open-government/open-meetings-act-training-confirmation-and-certificate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3266E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3266E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Enter the following information: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lang="en-US" sz="2400" kern="0" dirty="0">
              <a:solidFill>
                <a:srgbClr val="13266E"/>
              </a:solidFill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3266E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lang="en-US" sz="2400" kern="0" dirty="0">
              <a:solidFill>
                <a:srgbClr val="13266E"/>
              </a:solidFill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3266E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lang="en-US" sz="2400" kern="0" dirty="0">
              <a:solidFill>
                <a:srgbClr val="13266E"/>
              </a:solidFill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3266E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lang="en-US" sz="2400" kern="0" dirty="0">
              <a:solidFill>
                <a:srgbClr val="13266E"/>
              </a:solidFill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3266E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lang="en-US" sz="2400" kern="0" dirty="0">
              <a:solidFill>
                <a:srgbClr val="13266E"/>
              </a:solidFill>
              <a:latin typeface="Freight Text Pro"/>
              <a:ea typeface="ＭＳ Ｐゴシック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3266E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Click next, enter your name as you would like it to appear on your certificate, and click submit.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3266E"/>
              </a:solidFill>
              <a:effectLst/>
              <a:uLnTx/>
              <a:uFillTx/>
              <a:latin typeface="Freight Text Pro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3266E"/>
                </a:solidFill>
                <a:effectLst/>
                <a:uLnTx/>
                <a:uFillTx/>
                <a:latin typeface="Freight Text Pro"/>
                <a:ea typeface="ＭＳ Ｐゴシック" charset="0"/>
                <a:cs typeface="+mn-cs"/>
              </a:rPr>
              <a:t>Generate and print your certificate.</a:t>
            </a:r>
          </a:p>
          <a:p>
            <a:endParaRPr lang="en-US" dirty="0"/>
          </a:p>
        </p:txBody>
      </p:sp>
      <p:pic>
        <p:nvPicPr>
          <p:cNvPr id="6" name="Picture 5" descr="Picture of what information to input to obtain the training certificate.">
            <a:extLst>
              <a:ext uri="{FF2B5EF4-FFF2-40B4-BE49-F238E27FC236}">
                <a16:creationId xmlns:a16="http://schemas.microsoft.com/office/drawing/2014/main" id="{11A8D077-8EA8-277D-260D-0AF51807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578" y="2612984"/>
            <a:ext cx="5910244" cy="249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812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1261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24723" y="151338"/>
            <a:ext cx="8542554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Questions?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DB9BFC-B4C6-4031-823D-366E5227C8AF}"/>
              </a:ext>
            </a:extLst>
          </p:cNvPr>
          <p:cNvSpPr txBox="1"/>
          <p:nvPr/>
        </p:nvSpPr>
        <p:spPr>
          <a:xfrm>
            <a:off x="2913821" y="1907558"/>
            <a:ext cx="6096000" cy="3042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+mn-ea"/>
                <a:cs typeface="+mn-cs"/>
              </a:rPr>
              <a:t>Open Government Hotline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+mn-ea"/>
                <a:cs typeface="+mn-cs"/>
              </a:rPr>
              <a:t>(512) 478-6736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+mn-ea"/>
                <a:cs typeface="+mn-cs"/>
              </a:rPr>
              <a:t>Toll Free:  (877) 673-6839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2D8FB-BB87-45B6-8F86-C6253369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1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25A669-6A48-40FC-A873-5BE5C569C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EC86EE-1D89-49EB-B564-01CA4EF53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C192FDE4-2AFC-47D3-B839-7522164383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79586" y="157705"/>
            <a:ext cx="10400489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Knowing the Workings of Government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70AC4A-4EE6-456A-913A-3447F385C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D237C1-3E2C-4AB6-BB27-2EEC8E111E16}"/>
              </a:ext>
            </a:extLst>
          </p:cNvPr>
          <p:cNvSpPr txBox="1"/>
          <p:nvPr/>
        </p:nvSpPr>
        <p:spPr>
          <a:xfrm>
            <a:off x="871870" y="1679944"/>
            <a:ext cx="10536864" cy="3008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+mn-ea"/>
                <a:cs typeface="+mn-cs"/>
              </a:rPr>
              <a:t>“The Act is intended to safeguard the public’s interest in knowing the workings of its governmental bodies. A public body’s willingness to comply with the Open Meetings Act should be such that the citizens of Texas will not be compelled to resort to the courts to assure that a public body has complied with its statutory duty.”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ight Tex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+mn-ea"/>
                <a:cs typeface="+mn-cs"/>
              </a:rPr>
              <a:t>Cox Enterprises, Inc. v. Bd. of Trs. of Austin Indep. Sch. Dist.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ight Text Pro"/>
                <a:ea typeface="+mn-ea"/>
                <a:cs typeface="+mn-cs"/>
              </a:rPr>
              <a:t>, 706 S.W.2d 956, 960 (Tex. 1986).</a:t>
            </a:r>
          </a:p>
        </p:txBody>
      </p:sp>
    </p:spTree>
    <p:extLst>
      <p:ext uri="{BB962C8B-B14F-4D97-AF65-F5344CB8AC3E}">
        <p14:creationId xmlns:p14="http://schemas.microsoft.com/office/powerpoint/2010/main" val="211927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60009" y="142646"/>
            <a:ext cx="9062976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 Presumption of Openness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510D1D-7FC4-46D1-8099-AE33C438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601"/>
            <a:ext cx="10515600" cy="4921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Freight Text Pro"/>
              </a:rPr>
              <a:t>The provisions of the Open Meetings Act “should be liberally construed to effect its purpose.”</a:t>
            </a:r>
          </a:p>
          <a:p>
            <a:pPr marL="0" indent="0">
              <a:buNone/>
            </a:pPr>
            <a:endParaRPr lang="en-US" sz="2400" dirty="0">
              <a:latin typeface="Freight Text Pro"/>
            </a:endParaRPr>
          </a:p>
          <a:p>
            <a:pPr marL="0" indent="0">
              <a:buNone/>
            </a:pPr>
            <a:r>
              <a:rPr lang="en-US" sz="2400" i="1" dirty="0">
                <a:latin typeface="Freight Text Pro"/>
              </a:rPr>
              <a:t>Finlan v. City of Dallas</a:t>
            </a:r>
            <a:r>
              <a:rPr lang="en-US" sz="2400" dirty="0">
                <a:latin typeface="Freight Text Pro"/>
              </a:rPr>
              <a:t>, 888 F. Supp. 779, 782 (N.D. Tex. 1995).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D816A3-3918-4879-9E9E-E0FE565C7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1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47645" y="146979"/>
            <a:ext cx="10296709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Applicability of the Open Meetings Act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510D1D-7FC4-46D1-8099-AE33C438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123"/>
            <a:ext cx="10515600" cy="45064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>
              <a:latin typeface="Freight Text Pro"/>
            </a:endParaRPr>
          </a:p>
          <a:p>
            <a:pPr marL="0" indent="0" algn="ctr">
              <a:buNone/>
            </a:pPr>
            <a:r>
              <a:rPr lang="en-US" sz="3600" dirty="0">
                <a:latin typeface="Freight Text Pro"/>
              </a:rPr>
              <a:t>Which governmental bodies are subject to the Open Meetings Act?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F52F25-24F0-4453-8ACF-45590C6CE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7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FA3F1-974F-4727-AC8A-865FBCDB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10734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16C1-7708-4A97-A6BD-2282103F4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73426"/>
            <a:ext cx="12192000" cy="119270"/>
          </a:xfrm>
          <a:prstGeom prst="rect">
            <a:avLst/>
          </a:prstGeom>
          <a:solidFill>
            <a:srgbClr val="9B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3B9878DE-0A86-44F0-BA8C-D1BD62F07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4571" y="142646"/>
            <a:ext cx="9663160" cy="782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ight Text Pro"/>
                <a:ea typeface="+mj-ea"/>
                <a:cs typeface="+mj-cs"/>
              </a:rPr>
              <a:t>    State Entities Subject to the Act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510D1D-7FC4-46D1-8099-AE33C438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097"/>
            <a:ext cx="10515600" cy="47188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  <a:cs typeface="Calibri" panose="020F0502020204030204" pitchFamily="34" charset="0"/>
              </a:rPr>
              <a:t>A board, commission, department, committee, or agency within the executive or legislative branch of state government that is directed by one or more elected or appointed members.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charset="0"/>
              <a:buChar char="4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charset="0"/>
                <a:cs typeface="Calibri" panose="020F0502020204030204" pitchFamily="34" charset="0"/>
              </a:rPr>
              <a:t>Examples: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pitchFamily="80" charset="-128"/>
                <a:cs typeface="Calibri" panose="020F0502020204030204" pitchFamily="34" charset="0"/>
              </a:rPr>
              <a:t>Texas </a:t>
            </a:r>
            <a:r>
              <a:rPr lang="en-US" kern="0" dirty="0">
                <a:latin typeface="Freight Text Pro"/>
                <a:ea typeface="ＭＳ Ｐゴシック" pitchFamily="80" charset="-128"/>
                <a:cs typeface="Calibri" panose="020F0502020204030204" pitchFamily="34" charset="0"/>
              </a:rPr>
              <a:t>Board of Architectural Examiners</a:t>
            </a:r>
            <a:endParaRPr kumimoji="0" lang="en-US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pitchFamily="80" charset="-128"/>
              <a:cs typeface="Calibri" panose="020F0502020204030204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Freight Text Pro"/>
                <a:ea typeface="ＭＳ Ｐゴシック" pitchFamily="80" charset="-128"/>
                <a:cs typeface="Calibri" panose="020F0502020204030204" pitchFamily="34" charset="0"/>
              </a:rPr>
              <a:t>Texas Commission on Law Enforcement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lang="en-US" kern="0" dirty="0">
                <a:latin typeface="Freight Text Pro"/>
                <a:ea typeface="ＭＳ Ｐゴシック" pitchFamily="80" charset="-128"/>
                <a:cs typeface="Calibri" panose="020F0502020204030204" pitchFamily="34" charset="0"/>
              </a:rPr>
              <a:t>Texas Department of Transportation</a:t>
            </a:r>
            <a:endParaRPr kumimoji="0" lang="en-US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Freight Text Pro"/>
              <a:ea typeface="ＭＳ Ｐゴシック" pitchFamily="80" charset="-128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C646C-6564-4511-BF69-E4EF11F7B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/>
          <a:stretch/>
        </p:blipFill>
        <p:spPr bwMode="auto">
          <a:xfrm>
            <a:off x="73745" y="57546"/>
            <a:ext cx="1069256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8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C712ECE1397A4FA119BEB12C6CCFDA" ma:contentTypeVersion="8" ma:contentTypeDescription="Create a new document." ma:contentTypeScope="" ma:versionID="ff9c24dac9af31c3085e7c6171509036">
  <xsd:schema xmlns:xsd="http://www.w3.org/2001/XMLSchema" xmlns:xs="http://www.w3.org/2001/XMLSchema" xmlns:p="http://schemas.microsoft.com/office/2006/metadata/properties" xmlns:ns3="004361b4-27f9-43a6-96e4-03e3ff65ddf3" targetNamespace="http://schemas.microsoft.com/office/2006/metadata/properties" ma:root="true" ma:fieldsID="fac5e433b53de42e1d7d8d2b5054b591" ns3:_="">
    <xsd:import namespace="004361b4-27f9-43a6-96e4-03e3ff65dd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361b4-27f9-43a6-96e4-03e3ff65dd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8848B7-5C33-4C33-ABD4-5A367DC4E0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569584-B635-409C-A403-AC9D9CFFF82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278A84-E609-442F-B670-187CDD8705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4361b4-27f9-43a6-96e4-03e3ff65dd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8f37ff5-8f15-44e6-b461-83c8e6e4b95c}" enabled="0" method="" siteId="{e8f37ff5-8f15-44e6-b461-83c8e6e4b95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21925</TotalTime>
  <Words>3278</Words>
  <Application>Microsoft Office PowerPoint</Application>
  <PresentationFormat>Widescreen</PresentationFormat>
  <Paragraphs>429</Paragraphs>
  <Slides>58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Freight Text Pro</vt:lpstr>
      <vt:lpstr>Times</vt:lpstr>
      <vt:lpstr>Webdings</vt:lpstr>
      <vt:lpstr>Office Theme</vt:lpstr>
      <vt:lpstr>Open Meetings Act Basic Training</vt:lpstr>
      <vt:lpstr>Background</vt:lpstr>
      <vt:lpstr>Background</vt:lpstr>
      <vt:lpstr>Background</vt:lpstr>
      <vt:lpstr>Background</vt:lpstr>
      <vt:lpstr>Knowing the Workings of Government</vt:lpstr>
      <vt:lpstr> Presumption of Openness</vt:lpstr>
      <vt:lpstr>Applicability of the Open Meetings Act</vt:lpstr>
      <vt:lpstr>    State Entities Subject to the Act</vt:lpstr>
      <vt:lpstr>Political Subdivisions Subject to the Act</vt:lpstr>
      <vt:lpstr> Examples of Other Entities Subject to the Act</vt:lpstr>
      <vt:lpstr> Subcommittees and Advisory Committees</vt:lpstr>
      <vt:lpstr>What Prompts the Application of the Act?</vt:lpstr>
      <vt:lpstr>Two Types of Meetings</vt:lpstr>
      <vt:lpstr>Quorum</vt:lpstr>
      <vt:lpstr>Requirements of the Act</vt:lpstr>
      <vt:lpstr>How the Act Furthers Openness</vt:lpstr>
      <vt:lpstr>Notice of Meetings</vt:lpstr>
      <vt:lpstr>Providing Information on the Subject</vt:lpstr>
      <vt:lpstr>Timing of Posting</vt:lpstr>
      <vt:lpstr>Best Practice: Certify Timing of Posting</vt:lpstr>
      <vt:lpstr>Location of Notice – State Entities</vt:lpstr>
      <vt:lpstr>Location of Notice – Political Subdivision Examples</vt:lpstr>
      <vt:lpstr>Location of Notice – Multiple-County Districts</vt:lpstr>
      <vt:lpstr>Location of Notice – Internet Posting</vt:lpstr>
      <vt:lpstr>Best Practice: Protect Your Notice</vt:lpstr>
      <vt:lpstr>Logistic Requirements for Open Meetings</vt:lpstr>
      <vt:lpstr>Public Comment </vt:lpstr>
      <vt:lpstr>Broadcasting Meetings </vt:lpstr>
      <vt:lpstr>Recordkeeping for Open Meetings </vt:lpstr>
      <vt:lpstr>Example Entry From Minutes </vt:lpstr>
      <vt:lpstr>Members of the Public May Record </vt:lpstr>
      <vt:lpstr>Required Training on the Act </vt:lpstr>
      <vt:lpstr>Voidability </vt:lpstr>
      <vt:lpstr>Exceptions to the General Rules </vt:lpstr>
      <vt:lpstr>Closed Meetings or Executive Sessions</vt:lpstr>
      <vt:lpstr>Procedures for Closed Meetings </vt:lpstr>
      <vt:lpstr>Criminal Penalties for Unauthorized Closed Meetings </vt:lpstr>
      <vt:lpstr>Closed Meeting Recordkeeping </vt:lpstr>
      <vt:lpstr>Criminal Penalties for Failure to Keep a  Certified Agenda or Recording </vt:lpstr>
      <vt:lpstr>Preserving the Certified Agenda </vt:lpstr>
      <vt:lpstr>Criminal Penalties for Disclosing a Certified Agenda or Recording </vt:lpstr>
      <vt:lpstr>Social Gatherings </vt:lpstr>
      <vt:lpstr>Emergency Situations </vt:lpstr>
      <vt:lpstr>Addressing Emergencies</vt:lpstr>
      <vt:lpstr>Online Message Boards</vt:lpstr>
      <vt:lpstr>Teleconferencing</vt:lpstr>
      <vt:lpstr>Videoconferencing</vt:lpstr>
      <vt:lpstr>Videoconferencing - Technical Requirements</vt:lpstr>
      <vt:lpstr>Videoconferencing - Physical Requirements</vt:lpstr>
      <vt:lpstr>Videoconferencing - Quorum Requirements</vt:lpstr>
      <vt:lpstr>Videoconferencing - Notice Requirements</vt:lpstr>
      <vt:lpstr>Attempts to Avoid the Act’s Requirements</vt:lpstr>
      <vt:lpstr>Penalty for Avoiding the Act’s Requirements</vt:lpstr>
      <vt:lpstr>Communications by Email</vt:lpstr>
      <vt:lpstr>Certificate of Training</vt:lpstr>
      <vt:lpstr>How to Obtain the Training Certificate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Guide</dc:title>
  <dc:creator>Doty, Abigail</dc:creator>
  <cp:lastModifiedBy>Becky Casares</cp:lastModifiedBy>
  <cp:revision>140</cp:revision>
  <dcterms:created xsi:type="dcterms:W3CDTF">2019-10-24T21:07:15Z</dcterms:created>
  <dcterms:modified xsi:type="dcterms:W3CDTF">2024-09-16T17:25:48Z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0x010100C5C712ECE1397A4FA119BEB12C6CCFDA</vt:lpwstr>
  </property>
</Properties>
</file>