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theme/theme9.xml" ContentType="application/vnd.openxmlformats-officedocument.theme+xml"/>
  <Override PartName="/ppt/slideLayouts/slideLayout21.xml" ContentType="application/vnd.openxmlformats-officedocument.presentationml.slideLayout+xml"/>
  <Override PartName="/ppt/theme/theme10.xml" ContentType="application/vnd.openxmlformats-officedocument.theme+xml"/>
  <Override PartName="/ppt/slideLayouts/slideLayout22.xml" ContentType="application/vnd.openxmlformats-officedocument.presentationml.slideLayout+xml"/>
  <Override PartName="/ppt/theme/theme11.xml" ContentType="application/vnd.openxmlformats-officedocument.theme+xml"/>
  <Override PartName="/ppt/slideLayouts/slideLayout23.xml" ContentType="application/vnd.openxmlformats-officedocument.presentationml.slideLayout+xml"/>
  <Override PartName="/ppt/theme/theme12.xml" ContentType="application/vnd.openxmlformats-officedocument.theme+xml"/>
  <Override PartName="/ppt/slideLayouts/slideLayout24.xml" ContentType="application/vnd.openxmlformats-officedocument.presentationml.slideLayout+xml"/>
  <Override PartName="/ppt/theme/theme13.xml" ContentType="application/vnd.openxmlformats-officedocument.theme+xml"/>
  <Override PartName="/ppt/slideLayouts/slideLayout25.xml" ContentType="application/vnd.openxmlformats-officedocument.presentationml.slideLayout+xml"/>
  <Override PartName="/ppt/theme/theme14.xml" ContentType="application/vnd.openxmlformats-officedocument.theme+xml"/>
  <Override PartName="/ppt/slideLayouts/slideLayout26.xml" ContentType="application/vnd.openxmlformats-officedocument.presentationml.slideLayout+xml"/>
  <Override PartName="/ppt/theme/theme15.xml" ContentType="application/vnd.openxmlformats-officedocument.theme+xml"/>
  <Override PartName="/ppt/slideLayouts/slideLayout27.xml" ContentType="application/vnd.openxmlformats-officedocument.presentationml.slideLayout+xml"/>
  <Override PartName="/ppt/theme/theme16.xml" ContentType="application/vnd.openxmlformats-officedocument.theme+xml"/>
  <Override PartName="/ppt/slideLayouts/slideLayout28.xml" ContentType="application/vnd.openxmlformats-officedocument.presentationml.slideLayout+xml"/>
  <Override PartName="/ppt/theme/theme17.xml" ContentType="application/vnd.openxmlformats-officedocument.theme+xml"/>
  <Override PartName="/ppt/slideLayouts/slideLayout29.xml" ContentType="application/vnd.openxmlformats-officedocument.presentationml.slideLayout+xml"/>
  <Override PartName="/ppt/theme/theme18.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9.xml" ContentType="application/vnd.openxmlformats-officedocument.theme+xml"/>
  <Override PartName="/ppt/slideLayouts/slideLayout32.xml" ContentType="application/vnd.openxmlformats-officedocument.presentationml.slideLayout+xml"/>
  <Override PartName="/ppt/theme/theme20.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1.xml" ContentType="application/vnd.openxmlformats-officedocument.theme+xml"/>
  <Override PartName="/ppt/slideLayouts/slideLayout45.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 id="2147483660" r:id="rId5"/>
    <p:sldMasterId id="2147483662" r:id="rId6"/>
    <p:sldMasterId id="2147483664" r:id="rId7"/>
    <p:sldMasterId id="2147483666" r:id="rId8"/>
    <p:sldMasterId id="2147483668" r:id="rId9"/>
    <p:sldMasterId id="2147483670" r:id="rId10"/>
    <p:sldMasterId id="2147483672" r:id="rId11"/>
    <p:sldMasterId id="2147483674" r:id="rId12"/>
    <p:sldMasterId id="2147483676" r:id="rId13"/>
    <p:sldMasterId id="2147483678" r:id="rId14"/>
    <p:sldMasterId id="2147483680" r:id="rId15"/>
    <p:sldMasterId id="2147483682" r:id="rId16"/>
    <p:sldMasterId id="2147483684" r:id="rId17"/>
    <p:sldMasterId id="2147483686" r:id="rId18"/>
    <p:sldMasterId id="2147483688" r:id="rId19"/>
    <p:sldMasterId id="2147483690" r:id="rId20"/>
    <p:sldMasterId id="2147483692" r:id="rId21"/>
    <p:sldMasterId id="2147483696" r:id="rId22"/>
    <p:sldMasterId id="2147483699" r:id="rId23"/>
    <p:sldMasterId id="2147483701" r:id="rId24"/>
    <p:sldMasterId id="2147483714" r:id="rId25"/>
  </p:sldMasterIdLst>
  <p:notesMasterIdLst>
    <p:notesMasterId r:id="rId57"/>
  </p:notesMasterIdLst>
  <p:sldIdLst>
    <p:sldId id="280" r:id="rId26"/>
    <p:sldId id="366" r:id="rId27"/>
    <p:sldId id="291" r:id="rId28"/>
    <p:sldId id="360" r:id="rId29"/>
    <p:sldId id="279" r:id="rId30"/>
    <p:sldId id="462" r:id="rId31"/>
    <p:sldId id="463" r:id="rId32"/>
    <p:sldId id="461" r:id="rId33"/>
    <p:sldId id="359" r:id="rId34"/>
    <p:sldId id="257" r:id="rId35"/>
    <p:sldId id="297" r:id="rId36"/>
    <p:sldId id="367" r:id="rId37"/>
    <p:sldId id="368" r:id="rId38"/>
    <p:sldId id="458" r:id="rId39"/>
    <p:sldId id="283" r:id="rId40"/>
    <p:sldId id="369" r:id="rId41"/>
    <p:sldId id="464" r:id="rId42"/>
    <p:sldId id="305" r:id="rId43"/>
    <p:sldId id="459" r:id="rId44"/>
    <p:sldId id="364" r:id="rId45"/>
    <p:sldId id="274" r:id="rId46"/>
    <p:sldId id="361" r:id="rId47"/>
    <p:sldId id="363" r:id="rId48"/>
    <p:sldId id="465" r:id="rId49"/>
    <p:sldId id="308" r:id="rId50"/>
    <p:sldId id="268" r:id="rId51"/>
    <p:sldId id="460" r:id="rId52"/>
    <p:sldId id="303" r:id="rId53"/>
    <p:sldId id="272" r:id="rId54"/>
    <p:sldId id="271" r:id="rId55"/>
    <p:sldId id="466"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FFA200"/>
    <a:srgbClr val="E9EA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AB7020-F5EC-4629-9702-303BF1F7592E}" v="6" dt="2022-04-12T15:01:47.866"/>
    <p1510:client id="{54FA80FC-34D9-4B36-8638-0090F1739CC9}" v="933" dt="2022-08-04T21:56:49.658"/>
    <p1510:client id="{5C0B98D3-76BF-42D0-A513-7189DEA32ADA}" v="20" dt="2022-04-04T19:25:03.069"/>
    <p1510:client id="{663C0B27-07B6-4EB5-93CD-9ACE6107C39F}" v="10" dt="2022-08-05T23:30:03.660"/>
    <p1510:client id="{AB95AA87-E503-4B3D-99F7-E68B426FEF48}" v="3" dt="2022-04-12T03:35:25.640"/>
    <p1510:client id="{B9444A9D-DCC2-41C6-B1C8-F66F40F0B02A}" v="36" dt="2022-04-04T19:40:37.808"/>
    <p1510:client id="{D9D502FC-2AEC-4F94-8D77-53658227DAF7}" v="30" dt="2022-04-07T18:20:03.611"/>
    <p1510:client id="{E2D327E1-E143-4EC2-B89E-4E78E443D44E}" v="33" dt="2022-07-28T17:56:26.0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8" autoAdjust="0"/>
    <p:restoredTop sz="67072" autoAdjust="0"/>
  </p:normalViewPr>
  <p:slideViewPr>
    <p:cSldViewPr snapToGrid="0">
      <p:cViewPr varScale="1">
        <p:scale>
          <a:sx n="75" d="100"/>
          <a:sy n="75" d="100"/>
        </p:scale>
        <p:origin x="195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slideMaster" Target="slideMasters/slideMaster18.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slide" Target="slides/slide30.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4.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8" Type="http://schemas.openxmlformats.org/officeDocument/2006/relationships/slideMaster" Target="slideMasters/slideMaster5.xml"/><Relationship Id="rId51" Type="http://schemas.openxmlformats.org/officeDocument/2006/relationships/slide" Target="slides/slide2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viewProps" Target="viewProps.xml"/><Relationship Id="rId20" Type="http://schemas.openxmlformats.org/officeDocument/2006/relationships/slideMaster" Target="slideMasters/slideMaster17.xml"/><Relationship Id="rId41" Type="http://schemas.openxmlformats.org/officeDocument/2006/relationships/slide" Target="slides/slide16.xml"/><Relationship Id="rId54" Type="http://schemas.openxmlformats.org/officeDocument/2006/relationships/slide" Target="slides/slide29.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Garcia" userId="3hSFGVW7tC/uRd0Uxfw1GjX1DDNCY8h3lyXgxJ7NpGs=" providerId="None" clId="Web-{E2D327E1-E143-4EC2-B89E-4E78E443D44E}"/>
    <pc:docChg chg="delSld modSld">
      <pc:chgData name="Monica Garcia" userId="3hSFGVW7tC/uRd0Uxfw1GjX1DDNCY8h3lyXgxJ7NpGs=" providerId="None" clId="Web-{E2D327E1-E143-4EC2-B89E-4E78E443D44E}" dt="2022-07-28T17:56:26.041" v="15"/>
      <pc:docMkLst>
        <pc:docMk/>
      </pc:docMkLst>
      <pc:sldChg chg="del">
        <pc:chgData name="Monica Garcia" userId="3hSFGVW7tC/uRd0Uxfw1GjX1DDNCY8h3lyXgxJ7NpGs=" providerId="None" clId="Web-{E2D327E1-E143-4EC2-B89E-4E78E443D44E}" dt="2022-07-28T17:56:26.041" v="15"/>
        <pc:sldMkLst>
          <pc:docMk/>
          <pc:sldMk cId="2499506061" sldId="273"/>
        </pc:sldMkLst>
      </pc:sldChg>
      <pc:sldChg chg="modSp">
        <pc:chgData name="Monica Garcia" userId="3hSFGVW7tC/uRd0Uxfw1GjX1DDNCY8h3lyXgxJ7NpGs=" providerId="None" clId="Web-{E2D327E1-E143-4EC2-B89E-4E78E443D44E}" dt="2022-07-28T17:55:50.759" v="14" actId="20577"/>
        <pc:sldMkLst>
          <pc:docMk/>
          <pc:sldMk cId="340348212" sldId="366"/>
        </pc:sldMkLst>
        <pc:spChg chg="mod">
          <ac:chgData name="Monica Garcia" userId="3hSFGVW7tC/uRd0Uxfw1GjX1DDNCY8h3lyXgxJ7NpGs=" providerId="None" clId="Web-{E2D327E1-E143-4EC2-B89E-4E78E443D44E}" dt="2022-07-28T17:55:50.759" v="14" actId="20577"/>
          <ac:spMkLst>
            <pc:docMk/>
            <pc:sldMk cId="340348212" sldId="366"/>
            <ac:spMk id="2" creationId="{52272878-147D-4883-8449-07986635680A}"/>
          </ac:spMkLst>
        </pc:spChg>
      </pc:sldChg>
      <pc:sldChg chg="modSp">
        <pc:chgData name="Monica Garcia" userId="3hSFGVW7tC/uRd0Uxfw1GjX1DDNCY8h3lyXgxJ7NpGs=" providerId="None" clId="Web-{E2D327E1-E143-4EC2-B89E-4E78E443D44E}" dt="2022-07-28T17:55:20.101" v="0"/>
        <pc:sldMkLst>
          <pc:docMk/>
          <pc:sldMk cId="3009810087" sldId="458"/>
        </pc:sldMkLst>
        <pc:spChg chg="mod">
          <ac:chgData name="Monica Garcia" userId="3hSFGVW7tC/uRd0Uxfw1GjX1DDNCY8h3lyXgxJ7NpGs=" providerId="None" clId="Web-{E2D327E1-E143-4EC2-B89E-4E78E443D44E}" dt="2022-07-28T17:55:20.101" v="0"/>
          <ac:spMkLst>
            <pc:docMk/>
            <pc:sldMk cId="3009810087" sldId="458"/>
            <ac:spMk id="2" creationId="{4B8E2959-F391-44DE-855C-D62506BD031B}"/>
          </ac:spMkLst>
        </pc:spChg>
      </pc:sldChg>
    </pc:docChg>
  </pc:docChgLst>
  <pc:docChgLst>
    <pc:chgData name="Monica Garcia" userId="3hSFGVW7tC/uRd0Uxfw1GjX1DDNCY8h3lyXgxJ7NpGs=" providerId="None" clId="Web-{54FA80FC-34D9-4B36-8638-0090F1739CC9}"/>
    <pc:docChg chg="modSld sldOrd">
      <pc:chgData name="Monica Garcia" userId="3hSFGVW7tC/uRd0Uxfw1GjX1DDNCY8h3lyXgxJ7NpGs=" providerId="None" clId="Web-{54FA80FC-34D9-4B36-8638-0090F1739CC9}" dt="2022-08-04T21:56:48.767" v="513" actId="20577"/>
      <pc:docMkLst>
        <pc:docMk/>
      </pc:docMkLst>
      <pc:sldChg chg="ord">
        <pc:chgData name="Monica Garcia" userId="3hSFGVW7tC/uRd0Uxfw1GjX1DDNCY8h3lyXgxJ7NpGs=" providerId="None" clId="Web-{54FA80FC-34D9-4B36-8638-0090F1739CC9}" dt="2022-08-04T21:22:15.026" v="333"/>
        <pc:sldMkLst>
          <pc:docMk/>
          <pc:sldMk cId="3984270245" sldId="283"/>
        </pc:sldMkLst>
      </pc:sldChg>
      <pc:sldChg chg="addSp modSp ord">
        <pc:chgData name="Monica Garcia" userId="3hSFGVW7tC/uRd0Uxfw1GjX1DDNCY8h3lyXgxJ7NpGs=" providerId="None" clId="Web-{54FA80FC-34D9-4B36-8638-0090F1739CC9}" dt="2022-08-04T21:56:48.767" v="513" actId="20577"/>
        <pc:sldMkLst>
          <pc:docMk/>
          <pc:sldMk cId="3009810087" sldId="458"/>
        </pc:sldMkLst>
        <pc:spChg chg="mod">
          <ac:chgData name="Monica Garcia" userId="3hSFGVW7tC/uRd0Uxfw1GjX1DDNCY8h3lyXgxJ7NpGs=" providerId="None" clId="Web-{54FA80FC-34D9-4B36-8638-0090F1739CC9}" dt="2022-08-04T20:52:32.842" v="51" actId="20577"/>
          <ac:spMkLst>
            <pc:docMk/>
            <pc:sldMk cId="3009810087" sldId="458"/>
            <ac:spMk id="2" creationId="{4B8E2959-F391-44DE-855C-D62506BD031B}"/>
          </ac:spMkLst>
        </pc:spChg>
        <pc:spChg chg="add mod">
          <ac:chgData name="Monica Garcia" userId="3hSFGVW7tC/uRd0Uxfw1GjX1DDNCY8h3lyXgxJ7NpGs=" providerId="None" clId="Web-{54FA80FC-34D9-4B36-8638-0090F1739CC9}" dt="2022-08-04T21:56:48.767" v="513" actId="20577"/>
          <ac:spMkLst>
            <pc:docMk/>
            <pc:sldMk cId="3009810087" sldId="458"/>
            <ac:spMk id="3" creationId="{46265FD2-4FA2-2498-3F58-AE97F47A509B}"/>
          </ac:spMkLst>
        </pc:spChg>
      </pc:sldChg>
      <pc:sldChg chg="addSp modSp ord">
        <pc:chgData name="Monica Garcia" userId="3hSFGVW7tC/uRd0Uxfw1GjX1DDNCY8h3lyXgxJ7NpGs=" providerId="None" clId="Web-{54FA80FC-34D9-4B36-8638-0090F1739CC9}" dt="2022-08-04T21:56:18.453" v="511" actId="20577"/>
        <pc:sldMkLst>
          <pc:docMk/>
          <pc:sldMk cId="2115000919" sldId="459"/>
        </pc:sldMkLst>
        <pc:spChg chg="mod">
          <ac:chgData name="Monica Garcia" userId="3hSFGVW7tC/uRd0Uxfw1GjX1DDNCY8h3lyXgxJ7NpGs=" providerId="None" clId="Web-{54FA80FC-34D9-4B36-8638-0090F1739CC9}" dt="2022-08-04T21:03:05.691" v="59" actId="20577"/>
          <ac:spMkLst>
            <pc:docMk/>
            <pc:sldMk cId="2115000919" sldId="459"/>
            <ac:spMk id="2" creationId="{AE152F62-810E-4DD6-88F9-184AC5D96395}"/>
          </ac:spMkLst>
        </pc:spChg>
        <pc:spChg chg="add mod">
          <ac:chgData name="Monica Garcia" userId="3hSFGVW7tC/uRd0Uxfw1GjX1DDNCY8h3lyXgxJ7NpGs=" providerId="None" clId="Web-{54FA80FC-34D9-4B36-8638-0090F1739CC9}" dt="2022-08-04T21:56:18.453" v="511" actId="20577"/>
          <ac:spMkLst>
            <pc:docMk/>
            <pc:sldMk cId="2115000919" sldId="459"/>
            <ac:spMk id="3" creationId="{B36214B5-3023-2323-CB8F-B9F84FE9D2D9}"/>
          </ac:spMkLst>
        </pc:spChg>
      </pc:sldChg>
      <pc:sldChg chg="addSp modSp">
        <pc:chgData name="Monica Garcia" userId="3hSFGVW7tC/uRd0Uxfw1GjX1DDNCY8h3lyXgxJ7NpGs=" providerId="None" clId="Web-{54FA80FC-34D9-4B36-8638-0090F1739CC9}" dt="2022-08-04T20:51:16.902" v="28"/>
        <pc:sldMkLst>
          <pc:docMk/>
          <pc:sldMk cId="2391079545" sldId="460"/>
        </pc:sldMkLst>
        <pc:spChg chg="mod">
          <ac:chgData name="Monica Garcia" userId="3hSFGVW7tC/uRd0Uxfw1GjX1DDNCY8h3lyXgxJ7NpGs=" providerId="None" clId="Web-{54FA80FC-34D9-4B36-8638-0090F1739CC9}" dt="2022-08-04T20:50:50.979" v="18" actId="1076"/>
          <ac:spMkLst>
            <pc:docMk/>
            <pc:sldMk cId="2391079545" sldId="460"/>
            <ac:spMk id="2" creationId="{0EE2E7C0-8762-47AE-A0A8-C1C34526CB4F}"/>
          </ac:spMkLst>
        </pc:spChg>
        <pc:spChg chg="add mod">
          <ac:chgData name="Monica Garcia" userId="3hSFGVW7tC/uRd0Uxfw1GjX1DDNCY8h3lyXgxJ7NpGs=" providerId="None" clId="Web-{54FA80FC-34D9-4B36-8638-0090F1739CC9}" dt="2022-08-04T20:51:16.902" v="28"/>
          <ac:spMkLst>
            <pc:docMk/>
            <pc:sldMk cId="2391079545" sldId="460"/>
            <ac:spMk id="3" creationId="{5CB6ED47-F81A-E799-9A71-5ABC8DCCEB7A}"/>
          </ac:spMkLst>
        </pc:spChg>
      </pc:sldChg>
      <pc:sldChg chg="modSp">
        <pc:chgData name="Monica Garcia" userId="3hSFGVW7tC/uRd0Uxfw1GjX1DDNCY8h3lyXgxJ7NpGs=" providerId="None" clId="Web-{54FA80FC-34D9-4B36-8638-0090F1739CC9}" dt="2022-08-04T20:53:11.859" v="55" actId="20577"/>
        <pc:sldMkLst>
          <pc:docMk/>
          <pc:sldMk cId="3955614251" sldId="462"/>
        </pc:sldMkLst>
        <pc:spChg chg="mod">
          <ac:chgData name="Monica Garcia" userId="3hSFGVW7tC/uRd0Uxfw1GjX1DDNCY8h3lyXgxJ7NpGs=" providerId="None" clId="Web-{54FA80FC-34D9-4B36-8638-0090F1739CC9}" dt="2022-08-04T20:53:11.859" v="55" actId="20577"/>
          <ac:spMkLst>
            <pc:docMk/>
            <pc:sldMk cId="3955614251" sldId="462"/>
            <ac:spMk id="2" creationId="{22F8B128-140A-BF6E-BDC1-ACD50912F41E}"/>
          </ac:spMkLst>
        </pc:spChg>
      </pc:sldChg>
    </pc:docChg>
  </pc:docChgLst>
  <pc:docChgLst>
    <pc:chgData name="Monica Garcia" userId="3hSFGVW7tC/uRd0Uxfw1GjX1DDNCY8h3lyXgxJ7NpGs=" providerId="None" clId="Web-{663C0B27-07B6-4EB5-93CD-9ACE6107C39F}"/>
    <pc:docChg chg="modSld">
      <pc:chgData name="Monica Garcia" userId="3hSFGVW7tC/uRd0Uxfw1GjX1DDNCY8h3lyXgxJ7NpGs=" providerId="None" clId="Web-{663C0B27-07B6-4EB5-93CD-9ACE6107C39F}" dt="2022-08-05T23:30:03.441" v="8" actId="20577"/>
      <pc:docMkLst>
        <pc:docMk/>
      </pc:docMkLst>
      <pc:sldChg chg="addSp modSp">
        <pc:chgData name="Monica Garcia" userId="3hSFGVW7tC/uRd0Uxfw1GjX1DDNCY8h3lyXgxJ7NpGs=" providerId="None" clId="Web-{663C0B27-07B6-4EB5-93CD-9ACE6107C39F}" dt="2022-08-05T23:30:03.441" v="8" actId="20577"/>
        <pc:sldMkLst>
          <pc:docMk/>
          <pc:sldMk cId="3955614251" sldId="462"/>
        </pc:sldMkLst>
        <pc:spChg chg="mod">
          <ac:chgData name="Monica Garcia" userId="3hSFGVW7tC/uRd0Uxfw1GjX1DDNCY8h3lyXgxJ7NpGs=" providerId="None" clId="Web-{663C0B27-07B6-4EB5-93CD-9ACE6107C39F}" dt="2022-08-05T23:30:03.441" v="8" actId="20577"/>
          <ac:spMkLst>
            <pc:docMk/>
            <pc:sldMk cId="3955614251" sldId="462"/>
            <ac:spMk id="2" creationId="{22F8B128-140A-BF6E-BDC1-ACD50912F41E}"/>
          </ac:spMkLst>
        </pc:spChg>
        <pc:picChg chg="add mod">
          <ac:chgData name="Monica Garcia" userId="3hSFGVW7tC/uRd0Uxfw1GjX1DDNCY8h3lyXgxJ7NpGs=" providerId="None" clId="Web-{663C0B27-07B6-4EB5-93CD-9ACE6107C39F}" dt="2022-08-05T23:29:48.784" v="4" actId="1076"/>
          <ac:picMkLst>
            <pc:docMk/>
            <pc:sldMk cId="3955614251" sldId="462"/>
            <ac:picMk id="3" creationId="{87100CCB-98C4-9B00-E84C-9CF4D00224A8}"/>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AA1125-5113-4229-BB04-A9B589417BB2}" type="doc">
      <dgm:prSet loTypeId="urn:microsoft.com/office/officeart/2005/8/layout/hList1" loCatId="list" qsTypeId="urn:microsoft.com/office/officeart/2005/8/quickstyle/simple4" qsCatId="simple" csTypeId="urn:microsoft.com/office/officeart/2005/8/colors/colorful1" csCatId="colorful" phldr="1"/>
      <dgm:spPr/>
      <dgm:t>
        <a:bodyPr/>
        <a:lstStyle/>
        <a:p>
          <a:endParaRPr lang="en-US"/>
        </a:p>
      </dgm:t>
    </dgm:pt>
    <dgm:pt modelId="{216678A3-0B97-40BA-B437-BC5FDEF91A10}">
      <dgm:prSet/>
      <dgm:spPr/>
      <dgm:t>
        <a:bodyPr/>
        <a:lstStyle/>
        <a:p>
          <a:r>
            <a:rPr lang="en-US" dirty="0">
              <a:latin typeface="Myriad Pro"/>
            </a:rPr>
            <a:t>1. Define</a:t>
          </a:r>
        </a:p>
      </dgm:t>
    </dgm:pt>
    <dgm:pt modelId="{B88179F9-608A-4E34-8CF8-8484909115AD}" type="parTrans" cxnId="{D4CDEF5F-B21A-47F4-8D3B-7D2E9ADF91A0}">
      <dgm:prSet/>
      <dgm:spPr/>
      <dgm:t>
        <a:bodyPr/>
        <a:lstStyle/>
        <a:p>
          <a:endParaRPr lang="en-US"/>
        </a:p>
      </dgm:t>
    </dgm:pt>
    <dgm:pt modelId="{C9A026D5-087B-44D6-8BD0-A797C04AA127}" type="sibTrans" cxnId="{D4CDEF5F-B21A-47F4-8D3B-7D2E9ADF91A0}">
      <dgm:prSet/>
      <dgm:spPr/>
      <dgm:t>
        <a:bodyPr/>
        <a:lstStyle/>
        <a:p>
          <a:endParaRPr lang="en-US"/>
        </a:p>
      </dgm:t>
    </dgm:pt>
    <dgm:pt modelId="{4D832023-58AD-4788-AEB6-D7C6B4D85DF8}">
      <dgm:prSet/>
      <dgm:spPr/>
      <dgm:t>
        <a:bodyPr/>
        <a:lstStyle/>
        <a:p>
          <a:pPr marL="0" indent="0" algn="ctr">
            <a:buNone/>
          </a:pPr>
          <a:r>
            <a:rPr lang="en-US" dirty="0">
              <a:latin typeface="Myriad Pro"/>
            </a:rPr>
            <a:t>Define Community Health Worker (CHW) and understand CHW roles and competencies.</a:t>
          </a:r>
        </a:p>
      </dgm:t>
    </dgm:pt>
    <dgm:pt modelId="{C48A5F30-AF0B-4EA4-9755-189A3D23BC05}" type="parTrans" cxnId="{B527BC18-DCA1-4826-AD63-0AEC5A062444}">
      <dgm:prSet/>
      <dgm:spPr/>
      <dgm:t>
        <a:bodyPr/>
        <a:lstStyle/>
        <a:p>
          <a:endParaRPr lang="en-US"/>
        </a:p>
      </dgm:t>
    </dgm:pt>
    <dgm:pt modelId="{885911DD-B2F5-4AAE-9F82-FAB1D3D02EB1}" type="sibTrans" cxnId="{B527BC18-DCA1-4826-AD63-0AEC5A062444}">
      <dgm:prSet/>
      <dgm:spPr/>
      <dgm:t>
        <a:bodyPr/>
        <a:lstStyle/>
        <a:p>
          <a:endParaRPr lang="en-US"/>
        </a:p>
      </dgm:t>
    </dgm:pt>
    <dgm:pt modelId="{17ACA62D-A14A-462B-AF3F-FE313083BFFA}">
      <dgm:prSet/>
      <dgm:spPr/>
      <dgm:t>
        <a:bodyPr/>
        <a:lstStyle/>
        <a:p>
          <a:r>
            <a:rPr lang="en-US" dirty="0">
              <a:latin typeface="Myriad Pro"/>
            </a:rPr>
            <a:t>2. Provide</a:t>
          </a:r>
        </a:p>
      </dgm:t>
    </dgm:pt>
    <dgm:pt modelId="{CAB24A87-C4A6-4A74-BA48-FEF69CB3A7B6}" type="parTrans" cxnId="{0C11F245-C59C-4D31-96D9-DE88D349AE55}">
      <dgm:prSet/>
      <dgm:spPr/>
      <dgm:t>
        <a:bodyPr/>
        <a:lstStyle/>
        <a:p>
          <a:endParaRPr lang="en-US"/>
        </a:p>
      </dgm:t>
    </dgm:pt>
    <dgm:pt modelId="{2CBFCF98-8AC1-4606-8104-BEA601D5176B}" type="sibTrans" cxnId="{0C11F245-C59C-4D31-96D9-DE88D349AE55}">
      <dgm:prSet/>
      <dgm:spPr/>
      <dgm:t>
        <a:bodyPr/>
        <a:lstStyle/>
        <a:p>
          <a:endParaRPr lang="en-US"/>
        </a:p>
      </dgm:t>
    </dgm:pt>
    <dgm:pt modelId="{BC6CF4D8-F8BA-41FB-83CE-C823311FD8E1}">
      <dgm:prSet/>
      <dgm:spPr/>
      <dgm:t>
        <a:bodyPr/>
        <a:lstStyle/>
        <a:p>
          <a:pPr marL="0" indent="0" algn="ctr">
            <a:buNone/>
          </a:pPr>
          <a:r>
            <a:rPr lang="en-US" dirty="0">
              <a:latin typeface="Myriad Pro"/>
            </a:rPr>
            <a:t>Provide examples of how CHWs provide culturally appropriate services to Hispanic/Latino older adults.</a:t>
          </a:r>
        </a:p>
      </dgm:t>
    </dgm:pt>
    <dgm:pt modelId="{E2669DEA-9549-4103-A82B-6FDBDAAF47B5}" type="parTrans" cxnId="{49239596-3894-4376-95FF-3C7C61FC05D9}">
      <dgm:prSet/>
      <dgm:spPr/>
      <dgm:t>
        <a:bodyPr/>
        <a:lstStyle/>
        <a:p>
          <a:endParaRPr lang="en-US"/>
        </a:p>
      </dgm:t>
    </dgm:pt>
    <dgm:pt modelId="{D5CBAC12-15F1-4886-91E7-54693100C53C}" type="sibTrans" cxnId="{49239596-3894-4376-95FF-3C7C61FC05D9}">
      <dgm:prSet/>
      <dgm:spPr/>
      <dgm:t>
        <a:bodyPr/>
        <a:lstStyle/>
        <a:p>
          <a:endParaRPr lang="en-US"/>
        </a:p>
      </dgm:t>
    </dgm:pt>
    <dgm:pt modelId="{AA5EA28F-EBA5-4460-9FFA-CB1CCDE586E4}">
      <dgm:prSet/>
      <dgm:spPr/>
      <dgm:t>
        <a:bodyPr/>
        <a:lstStyle/>
        <a:p>
          <a:r>
            <a:rPr lang="en-US" dirty="0">
              <a:latin typeface="Myriad Pro"/>
            </a:rPr>
            <a:t>3. Identify</a:t>
          </a:r>
        </a:p>
      </dgm:t>
    </dgm:pt>
    <dgm:pt modelId="{7E2215B7-EF38-4579-9BAF-E78D5EA3C4E6}" type="parTrans" cxnId="{B49CE741-5F0D-49A4-906E-7AF4B46B4463}">
      <dgm:prSet/>
      <dgm:spPr/>
      <dgm:t>
        <a:bodyPr/>
        <a:lstStyle/>
        <a:p>
          <a:endParaRPr lang="en-US"/>
        </a:p>
      </dgm:t>
    </dgm:pt>
    <dgm:pt modelId="{0CD3E085-4ED3-44C5-B655-0EF680E699A3}" type="sibTrans" cxnId="{B49CE741-5F0D-49A4-906E-7AF4B46B4463}">
      <dgm:prSet/>
      <dgm:spPr/>
      <dgm:t>
        <a:bodyPr/>
        <a:lstStyle/>
        <a:p>
          <a:endParaRPr lang="en-US"/>
        </a:p>
      </dgm:t>
    </dgm:pt>
    <dgm:pt modelId="{9E434E3D-E7E5-4471-9CFA-197FFFDB5A26}">
      <dgm:prSet/>
      <dgm:spPr/>
      <dgm:t>
        <a:bodyPr/>
        <a:lstStyle/>
        <a:p>
          <a:pPr marL="0" indent="0" algn="ctr">
            <a:buNone/>
          </a:pPr>
          <a:r>
            <a:rPr lang="en-US" dirty="0">
              <a:latin typeface="Myriad Pro"/>
            </a:rPr>
            <a:t>Identify ways your organization can benefit from a CHW program.</a:t>
          </a:r>
        </a:p>
      </dgm:t>
    </dgm:pt>
    <dgm:pt modelId="{8F5151AB-5C77-4947-A1D9-395C2E06151D}" type="parTrans" cxnId="{35EDF1FF-7F9C-454A-B80B-7F955AC41806}">
      <dgm:prSet/>
      <dgm:spPr/>
      <dgm:t>
        <a:bodyPr/>
        <a:lstStyle/>
        <a:p>
          <a:endParaRPr lang="en-US"/>
        </a:p>
      </dgm:t>
    </dgm:pt>
    <dgm:pt modelId="{7B05E1EF-560B-41CD-AC80-EC5EAB19F8FB}" type="sibTrans" cxnId="{35EDF1FF-7F9C-454A-B80B-7F955AC41806}">
      <dgm:prSet/>
      <dgm:spPr/>
      <dgm:t>
        <a:bodyPr/>
        <a:lstStyle/>
        <a:p>
          <a:endParaRPr lang="en-US"/>
        </a:p>
      </dgm:t>
    </dgm:pt>
    <dgm:pt modelId="{3F835D53-6471-4465-9009-FC58078F9678}" type="pres">
      <dgm:prSet presAssocID="{57AA1125-5113-4229-BB04-A9B589417BB2}" presName="Name0" presStyleCnt="0">
        <dgm:presLayoutVars>
          <dgm:dir/>
          <dgm:animLvl val="lvl"/>
          <dgm:resizeHandles val="exact"/>
        </dgm:presLayoutVars>
      </dgm:prSet>
      <dgm:spPr/>
    </dgm:pt>
    <dgm:pt modelId="{2FE0CFAC-2315-415D-9957-FF1E4C79B668}" type="pres">
      <dgm:prSet presAssocID="{216678A3-0B97-40BA-B437-BC5FDEF91A10}" presName="composite" presStyleCnt="0"/>
      <dgm:spPr/>
    </dgm:pt>
    <dgm:pt modelId="{31F79EC9-596E-444D-9E8B-899E55D264B3}" type="pres">
      <dgm:prSet presAssocID="{216678A3-0B97-40BA-B437-BC5FDEF91A10}" presName="parTx" presStyleLbl="alignNode1" presStyleIdx="0" presStyleCnt="3">
        <dgm:presLayoutVars>
          <dgm:chMax val="0"/>
          <dgm:chPref val="0"/>
          <dgm:bulletEnabled val="1"/>
        </dgm:presLayoutVars>
      </dgm:prSet>
      <dgm:spPr/>
    </dgm:pt>
    <dgm:pt modelId="{D151BD4C-1BBE-46E5-A049-66CAEF660BB2}" type="pres">
      <dgm:prSet presAssocID="{216678A3-0B97-40BA-B437-BC5FDEF91A10}" presName="desTx" presStyleLbl="alignAccFollowNode1" presStyleIdx="0" presStyleCnt="3">
        <dgm:presLayoutVars>
          <dgm:bulletEnabled val="1"/>
        </dgm:presLayoutVars>
      </dgm:prSet>
      <dgm:spPr/>
    </dgm:pt>
    <dgm:pt modelId="{2FE89D47-FBF0-4720-B4CD-3CFE4DBAB99C}" type="pres">
      <dgm:prSet presAssocID="{C9A026D5-087B-44D6-8BD0-A797C04AA127}" presName="space" presStyleCnt="0"/>
      <dgm:spPr/>
    </dgm:pt>
    <dgm:pt modelId="{DE2F767B-D1DB-4040-8CCC-16223B27F4F4}" type="pres">
      <dgm:prSet presAssocID="{17ACA62D-A14A-462B-AF3F-FE313083BFFA}" presName="composite" presStyleCnt="0"/>
      <dgm:spPr/>
    </dgm:pt>
    <dgm:pt modelId="{48705EAD-418F-4262-A294-0FC1F958B4D3}" type="pres">
      <dgm:prSet presAssocID="{17ACA62D-A14A-462B-AF3F-FE313083BFFA}" presName="parTx" presStyleLbl="alignNode1" presStyleIdx="1" presStyleCnt="3">
        <dgm:presLayoutVars>
          <dgm:chMax val="0"/>
          <dgm:chPref val="0"/>
          <dgm:bulletEnabled val="1"/>
        </dgm:presLayoutVars>
      </dgm:prSet>
      <dgm:spPr/>
    </dgm:pt>
    <dgm:pt modelId="{0D685B23-1B67-40FC-9698-2D4BFDECF4A1}" type="pres">
      <dgm:prSet presAssocID="{17ACA62D-A14A-462B-AF3F-FE313083BFFA}" presName="desTx" presStyleLbl="alignAccFollowNode1" presStyleIdx="1" presStyleCnt="3">
        <dgm:presLayoutVars>
          <dgm:bulletEnabled val="1"/>
        </dgm:presLayoutVars>
      </dgm:prSet>
      <dgm:spPr/>
    </dgm:pt>
    <dgm:pt modelId="{4E8FF81A-E8A6-41C9-A69B-2BBED4FDF4F3}" type="pres">
      <dgm:prSet presAssocID="{2CBFCF98-8AC1-4606-8104-BEA601D5176B}" presName="space" presStyleCnt="0"/>
      <dgm:spPr/>
    </dgm:pt>
    <dgm:pt modelId="{38638007-350E-4539-8187-757FB2B96590}" type="pres">
      <dgm:prSet presAssocID="{AA5EA28F-EBA5-4460-9FFA-CB1CCDE586E4}" presName="composite" presStyleCnt="0"/>
      <dgm:spPr/>
    </dgm:pt>
    <dgm:pt modelId="{4F0CEAEF-A2FF-4D74-B560-D4D94412B688}" type="pres">
      <dgm:prSet presAssocID="{AA5EA28F-EBA5-4460-9FFA-CB1CCDE586E4}" presName="parTx" presStyleLbl="alignNode1" presStyleIdx="2" presStyleCnt="3">
        <dgm:presLayoutVars>
          <dgm:chMax val="0"/>
          <dgm:chPref val="0"/>
          <dgm:bulletEnabled val="1"/>
        </dgm:presLayoutVars>
      </dgm:prSet>
      <dgm:spPr/>
    </dgm:pt>
    <dgm:pt modelId="{AC2904A6-B3F8-4D95-80F0-A04E4D8EB412}" type="pres">
      <dgm:prSet presAssocID="{AA5EA28F-EBA5-4460-9FFA-CB1CCDE586E4}" presName="desTx" presStyleLbl="alignAccFollowNode1" presStyleIdx="2" presStyleCnt="3">
        <dgm:presLayoutVars>
          <dgm:bulletEnabled val="1"/>
        </dgm:presLayoutVars>
      </dgm:prSet>
      <dgm:spPr/>
    </dgm:pt>
  </dgm:ptLst>
  <dgm:cxnLst>
    <dgm:cxn modelId="{B527BC18-DCA1-4826-AD63-0AEC5A062444}" srcId="{216678A3-0B97-40BA-B437-BC5FDEF91A10}" destId="{4D832023-58AD-4788-AEB6-D7C6B4D85DF8}" srcOrd="0" destOrd="0" parTransId="{C48A5F30-AF0B-4EA4-9755-189A3D23BC05}" sibTransId="{885911DD-B2F5-4AAE-9F82-FAB1D3D02EB1}"/>
    <dgm:cxn modelId="{3E61E624-A76E-4F31-AA21-50862279C7A1}" type="presOf" srcId="{AA5EA28F-EBA5-4460-9FFA-CB1CCDE586E4}" destId="{4F0CEAEF-A2FF-4D74-B560-D4D94412B688}" srcOrd="0" destOrd="0" presId="urn:microsoft.com/office/officeart/2005/8/layout/hList1"/>
    <dgm:cxn modelId="{28D50B2C-7A7C-4EDF-9379-7A0B0DB94349}" type="presOf" srcId="{BC6CF4D8-F8BA-41FB-83CE-C823311FD8E1}" destId="{0D685B23-1B67-40FC-9698-2D4BFDECF4A1}" srcOrd="0" destOrd="0" presId="urn:microsoft.com/office/officeart/2005/8/layout/hList1"/>
    <dgm:cxn modelId="{B8606535-0637-423F-B638-8084BD36BCC6}" type="presOf" srcId="{17ACA62D-A14A-462B-AF3F-FE313083BFFA}" destId="{48705EAD-418F-4262-A294-0FC1F958B4D3}" srcOrd="0" destOrd="0" presId="urn:microsoft.com/office/officeart/2005/8/layout/hList1"/>
    <dgm:cxn modelId="{709DE73F-6156-4D40-89FB-A6E9452CF665}" type="presOf" srcId="{57AA1125-5113-4229-BB04-A9B589417BB2}" destId="{3F835D53-6471-4465-9009-FC58078F9678}" srcOrd="0" destOrd="0" presId="urn:microsoft.com/office/officeart/2005/8/layout/hList1"/>
    <dgm:cxn modelId="{5F55885C-6D72-49C3-A0AD-7D8D78E55B85}" type="presOf" srcId="{4D832023-58AD-4788-AEB6-D7C6B4D85DF8}" destId="{D151BD4C-1BBE-46E5-A049-66CAEF660BB2}" srcOrd="0" destOrd="0" presId="urn:microsoft.com/office/officeart/2005/8/layout/hList1"/>
    <dgm:cxn modelId="{D4CDEF5F-B21A-47F4-8D3B-7D2E9ADF91A0}" srcId="{57AA1125-5113-4229-BB04-A9B589417BB2}" destId="{216678A3-0B97-40BA-B437-BC5FDEF91A10}" srcOrd="0" destOrd="0" parTransId="{B88179F9-608A-4E34-8CF8-8484909115AD}" sibTransId="{C9A026D5-087B-44D6-8BD0-A797C04AA127}"/>
    <dgm:cxn modelId="{B49CE741-5F0D-49A4-906E-7AF4B46B4463}" srcId="{57AA1125-5113-4229-BB04-A9B589417BB2}" destId="{AA5EA28F-EBA5-4460-9FFA-CB1CCDE586E4}" srcOrd="2" destOrd="0" parTransId="{7E2215B7-EF38-4579-9BAF-E78D5EA3C4E6}" sibTransId="{0CD3E085-4ED3-44C5-B655-0EF680E699A3}"/>
    <dgm:cxn modelId="{0C11F245-C59C-4D31-96D9-DE88D349AE55}" srcId="{57AA1125-5113-4229-BB04-A9B589417BB2}" destId="{17ACA62D-A14A-462B-AF3F-FE313083BFFA}" srcOrd="1" destOrd="0" parTransId="{CAB24A87-C4A6-4A74-BA48-FEF69CB3A7B6}" sibTransId="{2CBFCF98-8AC1-4606-8104-BEA601D5176B}"/>
    <dgm:cxn modelId="{BEB00F69-36DE-45C5-8BAF-775D2059271C}" type="presOf" srcId="{9E434E3D-E7E5-4471-9CFA-197FFFDB5A26}" destId="{AC2904A6-B3F8-4D95-80F0-A04E4D8EB412}" srcOrd="0" destOrd="0" presId="urn:microsoft.com/office/officeart/2005/8/layout/hList1"/>
    <dgm:cxn modelId="{49239596-3894-4376-95FF-3C7C61FC05D9}" srcId="{17ACA62D-A14A-462B-AF3F-FE313083BFFA}" destId="{BC6CF4D8-F8BA-41FB-83CE-C823311FD8E1}" srcOrd="0" destOrd="0" parTransId="{E2669DEA-9549-4103-A82B-6FDBDAAF47B5}" sibTransId="{D5CBAC12-15F1-4886-91E7-54693100C53C}"/>
    <dgm:cxn modelId="{58C4BAC2-824F-4229-973F-2C0878369A49}" type="presOf" srcId="{216678A3-0B97-40BA-B437-BC5FDEF91A10}" destId="{31F79EC9-596E-444D-9E8B-899E55D264B3}" srcOrd="0" destOrd="0" presId="urn:microsoft.com/office/officeart/2005/8/layout/hList1"/>
    <dgm:cxn modelId="{35EDF1FF-7F9C-454A-B80B-7F955AC41806}" srcId="{AA5EA28F-EBA5-4460-9FFA-CB1CCDE586E4}" destId="{9E434E3D-E7E5-4471-9CFA-197FFFDB5A26}" srcOrd="0" destOrd="0" parTransId="{8F5151AB-5C77-4947-A1D9-395C2E06151D}" sibTransId="{7B05E1EF-560B-41CD-AC80-EC5EAB19F8FB}"/>
    <dgm:cxn modelId="{31D74D95-1AAC-4EC5-A017-1B5D580BB37A}" type="presParOf" srcId="{3F835D53-6471-4465-9009-FC58078F9678}" destId="{2FE0CFAC-2315-415D-9957-FF1E4C79B668}" srcOrd="0" destOrd="0" presId="urn:microsoft.com/office/officeart/2005/8/layout/hList1"/>
    <dgm:cxn modelId="{87D804BD-A2DD-4CD0-9457-9A3EBF650A32}" type="presParOf" srcId="{2FE0CFAC-2315-415D-9957-FF1E4C79B668}" destId="{31F79EC9-596E-444D-9E8B-899E55D264B3}" srcOrd="0" destOrd="0" presId="urn:microsoft.com/office/officeart/2005/8/layout/hList1"/>
    <dgm:cxn modelId="{644D1D3A-74D0-4F22-9BF7-2E057D265860}" type="presParOf" srcId="{2FE0CFAC-2315-415D-9957-FF1E4C79B668}" destId="{D151BD4C-1BBE-46E5-A049-66CAEF660BB2}" srcOrd="1" destOrd="0" presId="urn:microsoft.com/office/officeart/2005/8/layout/hList1"/>
    <dgm:cxn modelId="{72E39CC6-381E-4D0F-BD90-98174B4FB0A4}" type="presParOf" srcId="{3F835D53-6471-4465-9009-FC58078F9678}" destId="{2FE89D47-FBF0-4720-B4CD-3CFE4DBAB99C}" srcOrd="1" destOrd="0" presId="urn:microsoft.com/office/officeart/2005/8/layout/hList1"/>
    <dgm:cxn modelId="{A1FBCDB4-9844-428B-BFCD-8E364BECAA9E}" type="presParOf" srcId="{3F835D53-6471-4465-9009-FC58078F9678}" destId="{DE2F767B-D1DB-4040-8CCC-16223B27F4F4}" srcOrd="2" destOrd="0" presId="urn:microsoft.com/office/officeart/2005/8/layout/hList1"/>
    <dgm:cxn modelId="{C2252869-DD5F-4B23-8503-E1DB36218895}" type="presParOf" srcId="{DE2F767B-D1DB-4040-8CCC-16223B27F4F4}" destId="{48705EAD-418F-4262-A294-0FC1F958B4D3}" srcOrd="0" destOrd="0" presId="urn:microsoft.com/office/officeart/2005/8/layout/hList1"/>
    <dgm:cxn modelId="{E2A329F4-D5C9-43B2-8AD1-0202CAB6D214}" type="presParOf" srcId="{DE2F767B-D1DB-4040-8CCC-16223B27F4F4}" destId="{0D685B23-1B67-40FC-9698-2D4BFDECF4A1}" srcOrd="1" destOrd="0" presId="urn:microsoft.com/office/officeart/2005/8/layout/hList1"/>
    <dgm:cxn modelId="{4EF46DFA-91BD-4C75-953D-BF6021B4AA7B}" type="presParOf" srcId="{3F835D53-6471-4465-9009-FC58078F9678}" destId="{4E8FF81A-E8A6-41C9-A69B-2BBED4FDF4F3}" srcOrd="3" destOrd="0" presId="urn:microsoft.com/office/officeart/2005/8/layout/hList1"/>
    <dgm:cxn modelId="{0A491755-E68F-4D17-938B-B33986320F52}" type="presParOf" srcId="{3F835D53-6471-4465-9009-FC58078F9678}" destId="{38638007-350E-4539-8187-757FB2B96590}" srcOrd="4" destOrd="0" presId="urn:microsoft.com/office/officeart/2005/8/layout/hList1"/>
    <dgm:cxn modelId="{1BFFCA8A-394F-4BE5-956C-92C6FA267AE9}" type="presParOf" srcId="{38638007-350E-4539-8187-757FB2B96590}" destId="{4F0CEAEF-A2FF-4D74-B560-D4D94412B688}" srcOrd="0" destOrd="0" presId="urn:microsoft.com/office/officeart/2005/8/layout/hList1"/>
    <dgm:cxn modelId="{C56BDDE1-3C36-47BE-88DD-D8517598EB2A}" type="presParOf" srcId="{38638007-350E-4539-8187-757FB2B96590}" destId="{AC2904A6-B3F8-4D95-80F0-A04E4D8EB412}"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688C36-2819-4613-8C02-4C1B3C178A06}"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s-MX"/>
        </a:p>
      </dgm:t>
    </dgm:pt>
    <dgm:pt modelId="{C1C9BD6B-5527-4A68-9C94-8214FA9AE3EB}">
      <dgm:prSet phldrT="[Text]"/>
      <dgm:spPr/>
      <dgm:t>
        <a:bodyPr/>
        <a:lstStyle/>
        <a:p>
          <a:r>
            <a:rPr lang="en-US" dirty="0"/>
            <a:t>Getting Started: Basic Considerations</a:t>
          </a:r>
          <a:endParaRPr lang="es-MX" dirty="0"/>
        </a:p>
      </dgm:t>
    </dgm:pt>
    <dgm:pt modelId="{F22D854B-13A3-4841-B4DE-CF03CBF704CD}" type="parTrans" cxnId="{D6F29171-0F4D-46CA-895F-03AC0CC19496}">
      <dgm:prSet/>
      <dgm:spPr/>
      <dgm:t>
        <a:bodyPr/>
        <a:lstStyle/>
        <a:p>
          <a:endParaRPr lang="es-MX"/>
        </a:p>
      </dgm:t>
    </dgm:pt>
    <dgm:pt modelId="{AEB344DB-D6AB-4835-8078-8321FC1E70D4}" type="sibTrans" cxnId="{D6F29171-0F4D-46CA-895F-03AC0CC19496}">
      <dgm:prSet/>
      <dgm:spPr/>
      <dgm:t>
        <a:bodyPr/>
        <a:lstStyle/>
        <a:p>
          <a:endParaRPr lang="es-MX"/>
        </a:p>
      </dgm:t>
    </dgm:pt>
    <dgm:pt modelId="{D363F656-6E64-4BEA-86D3-3696495ABFB2}">
      <dgm:prSet phldrT="[Text]"/>
      <dgm:spPr/>
      <dgm:t>
        <a:bodyPr/>
        <a:lstStyle/>
        <a:p>
          <a:r>
            <a:rPr lang="en-US" dirty="0"/>
            <a:t>Grow: Establishing Roots </a:t>
          </a:r>
          <a:endParaRPr lang="es-MX" dirty="0"/>
        </a:p>
      </dgm:t>
    </dgm:pt>
    <dgm:pt modelId="{A500FAC5-1052-4C4B-8CB2-AEC818B71511}" type="parTrans" cxnId="{BDF41E3D-4D4C-4A01-A713-1955313A2E5B}">
      <dgm:prSet/>
      <dgm:spPr/>
      <dgm:t>
        <a:bodyPr/>
        <a:lstStyle/>
        <a:p>
          <a:endParaRPr lang="es-MX"/>
        </a:p>
      </dgm:t>
    </dgm:pt>
    <dgm:pt modelId="{9AEFF166-9E3D-4DB6-A4E2-B4F97409CF50}" type="sibTrans" cxnId="{BDF41E3D-4D4C-4A01-A713-1955313A2E5B}">
      <dgm:prSet/>
      <dgm:spPr/>
      <dgm:t>
        <a:bodyPr/>
        <a:lstStyle/>
        <a:p>
          <a:endParaRPr lang="es-MX"/>
        </a:p>
      </dgm:t>
    </dgm:pt>
    <dgm:pt modelId="{61893232-72D9-4BE8-82BD-77A4C8627542}">
      <dgm:prSet phldrT="[Text]"/>
      <dgm:spPr/>
      <dgm:t>
        <a:bodyPr/>
        <a:lstStyle/>
        <a:p>
          <a:r>
            <a:rPr lang="en-US" dirty="0"/>
            <a:t>Integrate: Connecting Programs</a:t>
          </a:r>
          <a:endParaRPr lang="es-MX" dirty="0"/>
        </a:p>
      </dgm:t>
    </dgm:pt>
    <dgm:pt modelId="{F24F6E48-7C80-4A88-8FA5-D0893F8E53E8}" type="parTrans" cxnId="{0D4F4142-17EA-40EB-AB96-F7D0C0D0B37F}">
      <dgm:prSet/>
      <dgm:spPr/>
      <dgm:t>
        <a:bodyPr/>
        <a:lstStyle/>
        <a:p>
          <a:endParaRPr lang="es-MX"/>
        </a:p>
      </dgm:t>
    </dgm:pt>
    <dgm:pt modelId="{C945139C-7A11-44D1-A8F7-89A7221CB5F2}" type="sibTrans" cxnId="{0D4F4142-17EA-40EB-AB96-F7D0C0D0B37F}">
      <dgm:prSet/>
      <dgm:spPr/>
      <dgm:t>
        <a:bodyPr/>
        <a:lstStyle/>
        <a:p>
          <a:endParaRPr lang="es-MX"/>
        </a:p>
      </dgm:t>
    </dgm:pt>
    <dgm:pt modelId="{F8D6169B-FB9C-44D3-BA97-6FFE363AB880}">
      <dgm:prSet phldrT="[Text]"/>
      <dgm:spPr/>
      <dgm:t>
        <a:bodyPr/>
        <a:lstStyle/>
        <a:p>
          <a:r>
            <a:rPr lang="en-US" dirty="0"/>
            <a:t>Sustain: Getting Leadership on Board</a:t>
          </a:r>
          <a:endParaRPr lang="es-MX" dirty="0"/>
        </a:p>
      </dgm:t>
    </dgm:pt>
    <dgm:pt modelId="{C17EF250-777F-49F5-8205-03579C574538}" type="parTrans" cxnId="{62F167FA-3870-462E-BEC7-5A36DA219B35}">
      <dgm:prSet/>
      <dgm:spPr/>
      <dgm:t>
        <a:bodyPr/>
        <a:lstStyle/>
        <a:p>
          <a:endParaRPr lang="es-MX"/>
        </a:p>
      </dgm:t>
    </dgm:pt>
    <dgm:pt modelId="{79365ADA-4371-4DD2-AEBB-63BF6EAE9895}" type="sibTrans" cxnId="{62F167FA-3870-462E-BEC7-5A36DA219B35}">
      <dgm:prSet/>
      <dgm:spPr/>
      <dgm:t>
        <a:bodyPr/>
        <a:lstStyle/>
        <a:p>
          <a:endParaRPr lang="es-MX"/>
        </a:p>
      </dgm:t>
    </dgm:pt>
    <dgm:pt modelId="{7307CD10-CC5F-4A2A-A94E-4AA1A9EDAB8C}" type="pres">
      <dgm:prSet presAssocID="{D5688C36-2819-4613-8C02-4C1B3C178A06}" presName="Name0" presStyleCnt="0">
        <dgm:presLayoutVars>
          <dgm:chMax val="7"/>
          <dgm:chPref val="7"/>
          <dgm:dir/>
        </dgm:presLayoutVars>
      </dgm:prSet>
      <dgm:spPr/>
    </dgm:pt>
    <dgm:pt modelId="{71E7605A-A7E4-4C84-9E25-7DED5D526C89}" type="pres">
      <dgm:prSet presAssocID="{D5688C36-2819-4613-8C02-4C1B3C178A06}" presName="Name1" presStyleCnt="0"/>
      <dgm:spPr/>
    </dgm:pt>
    <dgm:pt modelId="{96391406-D542-4B13-BC9F-3BC0E383B2FF}" type="pres">
      <dgm:prSet presAssocID="{D5688C36-2819-4613-8C02-4C1B3C178A06}" presName="cycle" presStyleCnt="0"/>
      <dgm:spPr/>
    </dgm:pt>
    <dgm:pt modelId="{3D7B4A6A-AD25-40BC-B728-B0C8DAA2CF9E}" type="pres">
      <dgm:prSet presAssocID="{D5688C36-2819-4613-8C02-4C1B3C178A06}" presName="srcNode" presStyleLbl="node1" presStyleIdx="0" presStyleCnt="4"/>
      <dgm:spPr/>
    </dgm:pt>
    <dgm:pt modelId="{3CFDE651-F9D6-42EE-9062-23D5C8B17AD4}" type="pres">
      <dgm:prSet presAssocID="{D5688C36-2819-4613-8C02-4C1B3C178A06}" presName="conn" presStyleLbl="parChTrans1D2" presStyleIdx="0" presStyleCnt="1"/>
      <dgm:spPr/>
    </dgm:pt>
    <dgm:pt modelId="{98843F52-6B4E-4ACE-A2C6-A6B602968CE5}" type="pres">
      <dgm:prSet presAssocID="{D5688C36-2819-4613-8C02-4C1B3C178A06}" presName="extraNode" presStyleLbl="node1" presStyleIdx="0" presStyleCnt="4"/>
      <dgm:spPr/>
    </dgm:pt>
    <dgm:pt modelId="{60112387-2C07-4CB3-AE68-43618F834138}" type="pres">
      <dgm:prSet presAssocID="{D5688C36-2819-4613-8C02-4C1B3C178A06}" presName="dstNode" presStyleLbl="node1" presStyleIdx="0" presStyleCnt="4"/>
      <dgm:spPr/>
    </dgm:pt>
    <dgm:pt modelId="{761D5D44-E083-4603-8056-A92EA4FBC890}" type="pres">
      <dgm:prSet presAssocID="{C1C9BD6B-5527-4A68-9C94-8214FA9AE3EB}" presName="text_1" presStyleLbl="node1" presStyleIdx="0" presStyleCnt="4">
        <dgm:presLayoutVars>
          <dgm:bulletEnabled val="1"/>
        </dgm:presLayoutVars>
      </dgm:prSet>
      <dgm:spPr/>
    </dgm:pt>
    <dgm:pt modelId="{A18F32C9-7F3B-4ABB-AADF-D1124D2CBB9C}" type="pres">
      <dgm:prSet presAssocID="{C1C9BD6B-5527-4A68-9C94-8214FA9AE3EB}" presName="accent_1" presStyleCnt="0"/>
      <dgm:spPr/>
    </dgm:pt>
    <dgm:pt modelId="{DCC39F58-C844-40EE-944F-53F55DF2CBE8}" type="pres">
      <dgm:prSet presAssocID="{C1C9BD6B-5527-4A68-9C94-8214FA9AE3EB}" presName="accentRepeatNode" presStyleLbl="solidFgAcc1" presStyleIdx="0" presStyleCnt="4"/>
      <dgm:spPr/>
    </dgm:pt>
    <dgm:pt modelId="{96B5BABE-17EC-4210-95DE-2F82EA1B9B35}" type="pres">
      <dgm:prSet presAssocID="{D363F656-6E64-4BEA-86D3-3696495ABFB2}" presName="text_2" presStyleLbl="node1" presStyleIdx="1" presStyleCnt="4">
        <dgm:presLayoutVars>
          <dgm:bulletEnabled val="1"/>
        </dgm:presLayoutVars>
      </dgm:prSet>
      <dgm:spPr/>
    </dgm:pt>
    <dgm:pt modelId="{095C54F6-398D-4185-B186-003549C7FE66}" type="pres">
      <dgm:prSet presAssocID="{D363F656-6E64-4BEA-86D3-3696495ABFB2}" presName="accent_2" presStyleCnt="0"/>
      <dgm:spPr/>
    </dgm:pt>
    <dgm:pt modelId="{F61C257A-A8B9-4061-936F-6CD4C4870982}" type="pres">
      <dgm:prSet presAssocID="{D363F656-6E64-4BEA-86D3-3696495ABFB2}" presName="accentRepeatNode" presStyleLbl="solidFgAcc1" presStyleIdx="1" presStyleCnt="4"/>
      <dgm:spPr/>
    </dgm:pt>
    <dgm:pt modelId="{581D7771-ABDE-4B52-8FA7-9DED83277684}" type="pres">
      <dgm:prSet presAssocID="{61893232-72D9-4BE8-82BD-77A4C8627542}" presName="text_3" presStyleLbl="node1" presStyleIdx="2" presStyleCnt="4">
        <dgm:presLayoutVars>
          <dgm:bulletEnabled val="1"/>
        </dgm:presLayoutVars>
      </dgm:prSet>
      <dgm:spPr/>
    </dgm:pt>
    <dgm:pt modelId="{D8FD695D-4D6E-4F0F-B9F2-0FBD8155FD30}" type="pres">
      <dgm:prSet presAssocID="{61893232-72D9-4BE8-82BD-77A4C8627542}" presName="accent_3" presStyleCnt="0"/>
      <dgm:spPr/>
    </dgm:pt>
    <dgm:pt modelId="{24A1EDE5-5858-43B3-9FE8-9F1F3A9DFF2D}" type="pres">
      <dgm:prSet presAssocID="{61893232-72D9-4BE8-82BD-77A4C8627542}" presName="accentRepeatNode" presStyleLbl="solidFgAcc1" presStyleIdx="2" presStyleCnt="4"/>
      <dgm:spPr/>
    </dgm:pt>
    <dgm:pt modelId="{FF8EEB7D-A83F-4489-93A0-256A55B81F9A}" type="pres">
      <dgm:prSet presAssocID="{F8D6169B-FB9C-44D3-BA97-6FFE363AB880}" presName="text_4" presStyleLbl="node1" presStyleIdx="3" presStyleCnt="4">
        <dgm:presLayoutVars>
          <dgm:bulletEnabled val="1"/>
        </dgm:presLayoutVars>
      </dgm:prSet>
      <dgm:spPr/>
    </dgm:pt>
    <dgm:pt modelId="{93B5DE3B-0676-4EAE-8766-38C184EA32FC}" type="pres">
      <dgm:prSet presAssocID="{F8D6169B-FB9C-44D3-BA97-6FFE363AB880}" presName="accent_4" presStyleCnt="0"/>
      <dgm:spPr/>
    </dgm:pt>
    <dgm:pt modelId="{BDED037E-CF75-4F66-824D-4EC388B15CDB}" type="pres">
      <dgm:prSet presAssocID="{F8D6169B-FB9C-44D3-BA97-6FFE363AB880}" presName="accentRepeatNode" presStyleLbl="solidFgAcc1" presStyleIdx="3" presStyleCnt="4"/>
      <dgm:spPr/>
    </dgm:pt>
  </dgm:ptLst>
  <dgm:cxnLst>
    <dgm:cxn modelId="{16A5293C-9824-4A64-9321-BD6B48696BE9}" type="presOf" srcId="{D5688C36-2819-4613-8C02-4C1B3C178A06}" destId="{7307CD10-CC5F-4A2A-A94E-4AA1A9EDAB8C}" srcOrd="0" destOrd="0" presId="urn:microsoft.com/office/officeart/2008/layout/VerticalCurvedList"/>
    <dgm:cxn modelId="{BDF41E3D-4D4C-4A01-A713-1955313A2E5B}" srcId="{D5688C36-2819-4613-8C02-4C1B3C178A06}" destId="{D363F656-6E64-4BEA-86D3-3696495ABFB2}" srcOrd="1" destOrd="0" parTransId="{A500FAC5-1052-4C4B-8CB2-AEC818B71511}" sibTransId="{9AEFF166-9E3D-4DB6-A4E2-B4F97409CF50}"/>
    <dgm:cxn modelId="{0D4F4142-17EA-40EB-AB96-F7D0C0D0B37F}" srcId="{D5688C36-2819-4613-8C02-4C1B3C178A06}" destId="{61893232-72D9-4BE8-82BD-77A4C8627542}" srcOrd="2" destOrd="0" parTransId="{F24F6E48-7C80-4A88-8FA5-D0893F8E53E8}" sibTransId="{C945139C-7A11-44D1-A8F7-89A7221CB5F2}"/>
    <dgm:cxn modelId="{E094614B-03E6-4677-B6C7-B3426625E8E8}" type="presOf" srcId="{C1C9BD6B-5527-4A68-9C94-8214FA9AE3EB}" destId="{761D5D44-E083-4603-8056-A92EA4FBC890}" srcOrd="0" destOrd="0" presId="urn:microsoft.com/office/officeart/2008/layout/VerticalCurvedList"/>
    <dgm:cxn modelId="{87DDB96E-437E-492A-A5EE-20B40BC7EB15}" type="presOf" srcId="{AEB344DB-D6AB-4835-8078-8321FC1E70D4}" destId="{3CFDE651-F9D6-42EE-9062-23D5C8B17AD4}" srcOrd="0" destOrd="0" presId="urn:microsoft.com/office/officeart/2008/layout/VerticalCurvedList"/>
    <dgm:cxn modelId="{D6F29171-0F4D-46CA-895F-03AC0CC19496}" srcId="{D5688C36-2819-4613-8C02-4C1B3C178A06}" destId="{C1C9BD6B-5527-4A68-9C94-8214FA9AE3EB}" srcOrd="0" destOrd="0" parTransId="{F22D854B-13A3-4841-B4DE-CF03CBF704CD}" sibTransId="{AEB344DB-D6AB-4835-8078-8321FC1E70D4}"/>
    <dgm:cxn modelId="{953A4B93-B325-4C26-B5D8-E4EA8E65EC52}" type="presOf" srcId="{F8D6169B-FB9C-44D3-BA97-6FFE363AB880}" destId="{FF8EEB7D-A83F-4489-93A0-256A55B81F9A}" srcOrd="0" destOrd="0" presId="urn:microsoft.com/office/officeart/2008/layout/VerticalCurvedList"/>
    <dgm:cxn modelId="{BE0628AA-B2F9-42F4-8CD0-9AD066D1F4C7}" type="presOf" srcId="{D363F656-6E64-4BEA-86D3-3696495ABFB2}" destId="{96B5BABE-17EC-4210-95DE-2F82EA1B9B35}" srcOrd="0" destOrd="0" presId="urn:microsoft.com/office/officeart/2008/layout/VerticalCurvedList"/>
    <dgm:cxn modelId="{6E2E51CB-5215-4A53-8376-5991BE63C079}" type="presOf" srcId="{61893232-72D9-4BE8-82BD-77A4C8627542}" destId="{581D7771-ABDE-4B52-8FA7-9DED83277684}" srcOrd="0" destOrd="0" presId="urn:microsoft.com/office/officeart/2008/layout/VerticalCurvedList"/>
    <dgm:cxn modelId="{62F167FA-3870-462E-BEC7-5A36DA219B35}" srcId="{D5688C36-2819-4613-8C02-4C1B3C178A06}" destId="{F8D6169B-FB9C-44D3-BA97-6FFE363AB880}" srcOrd="3" destOrd="0" parTransId="{C17EF250-777F-49F5-8205-03579C574538}" sibTransId="{79365ADA-4371-4DD2-AEBB-63BF6EAE9895}"/>
    <dgm:cxn modelId="{C10F90E4-C16E-4A72-A785-6A356D39A853}" type="presParOf" srcId="{7307CD10-CC5F-4A2A-A94E-4AA1A9EDAB8C}" destId="{71E7605A-A7E4-4C84-9E25-7DED5D526C89}" srcOrd="0" destOrd="0" presId="urn:microsoft.com/office/officeart/2008/layout/VerticalCurvedList"/>
    <dgm:cxn modelId="{6CF14E62-18B7-4FC2-9DB1-4E2A3884EB2F}" type="presParOf" srcId="{71E7605A-A7E4-4C84-9E25-7DED5D526C89}" destId="{96391406-D542-4B13-BC9F-3BC0E383B2FF}" srcOrd="0" destOrd="0" presId="urn:microsoft.com/office/officeart/2008/layout/VerticalCurvedList"/>
    <dgm:cxn modelId="{4C04BF53-68F2-47C7-BD61-968291560103}" type="presParOf" srcId="{96391406-D542-4B13-BC9F-3BC0E383B2FF}" destId="{3D7B4A6A-AD25-40BC-B728-B0C8DAA2CF9E}" srcOrd="0" destOrd="0" presId="urn:microsoft.com/office/officeart/2008/layout/VerticalCurvedList"/>
    <dgm:cxn modelId="{7498743C-5E4F-4AC7-8FFE-DAF8F7DE75A6}" type="presParOf" srcId="{96391406-D542-4B13-BC9F-3BC0E383B2FF}" destId="{3CFDE651-F9D6-42EE-9062-23D5C8B17AD4}" srcOrd="1" destOrd="0" presId="urn:microsoft.com/office/officeart/2008/layout/VerticalCurvedList"/>
    <dgm:cxn modelId="{F64C2402-4206-4545-A4CB-B9233C081AB5}" type="presParOf" srcId="{96391406-D542-4B13-BC9F-3BC0E383B2FF}" destId="{98843F52-6B4E-4ACE-A2C6-A6B602968CE5}" srcOrd="2" destOrd="0" presId="urn:microsoft.com/office/officeart/2008/layout/VerticalCurvedList"/>
    <dgm:cxn modelId="{F7E26392-0C51-428A-9383-14C387E1C6AD}" type="presParOf" srcId="{96391406-D542-4B13-BC9F-3BC0E383B2FF}" destId="{60112387-2C07-4CB3-AE68-43618F834138}" srcOrd="3" destOrd="0" presId="urn:microsoft.com/office/officeart/2008/layout/VerticalCurvedList"/>
    <dgm:cxn modelId="{4522FD2A-9861-4EC7-B23F-0658B26FEF68}" type="presParOf" srcId="{71E7605A-A7E4-4C84-9E25-7DED5D526C89}" destId="{761D5D44-E083-4603-8056-A92EA4FBC890}" srcOrd="1" destOrd="0" presId="urn:microsoft.com/office/officeart/2008/layout/VerticalCurvedList"/>
    <dgm:cxn modelId="{04050B22-4B94-46F8-B1AD-C6EE6C8D6822}" type="presParOf" srcId="{71E7605A-A7E4-4C84-9E25-7DED5D526C89}" destId="{A18F32C9-7F3B-4ABB-AADF-D1124D2CBB9C}" srcOrd="2" destOrd="0" presId="urn:microsoft.com/office/officeart/2008/layout/VerticalCurvedList"/>
    <dgm:cxn modelId="{45EA208C-7FC2-4F17-8F3E-84C0F7A0748E}" type="presParOf" srcId="{A18F32C9-7F3B-4ABB-AADF-D1124D2CBB9C}" destId="{DCC39F58-C844-40EE-944F-53F55DF2CBE8}" srcOrd="0" destOrd="0" presId="urn:microsoft.com/office/officeart/2008/layout/VerticalCurvedList"/>
    <dgm:cxn modelId="{62C84317-9A85-41BB-95E6-110C63CB9CF7}" type="presParOf" srcId="{71E7605A-A7E4-4C84-9E25-7DED5D526C89}" destId="{96B5BABE-17EC-4210-95DE-2F82EA1B9B35}" srcOrd="3" destOrd="0" presId="urn:microsoft.com/office/officeart/2008/layout/VerticalCurvedList"/>
    <dgm:cxn modelId="{C5737C3D-8CD3-48AE-94DE-75FD3670A2B0}" type="presParOf" srcId="{71E7605A-A7E4-4C84-9E25-7DED5D526C89}" destId="{095C54F6-398D-4185-B186-003549C7FE66}" srcOrd="4" destOrd="0" presId="urn:microsoft.com/office/officeart/2008/layout/VerticalCurvedList"/>
    <dgm:cxn modelId="{1E9DD0A6-13DB-4DBF-AD7E-022605DD8122}" type="presParOf" srcId="{095C54F6-398D-4185-B186-003549C7FE66}" destId="{F61C257A-A8B9-4061-936F-6CD4C4870982}" srcOrd="0" destOrd="0" presId="urn:microsoft.com/office/officeart/2008/layout/VerticalCurvedList"/>
    <dgm:cxn modelId="{7A3A4DD9-64DE-49C5-8EF5-14C01064A190}" type="presParOf" srcId="{71E7605A-A7E4-4C84-9E25-7DED5D526C89}" destId="{581D7771-ABDE-4B52-8FA7-9DED83277684}" srcOrd="5" destOrd="0" presId="urn:microsoft.com/office/officeart/2008/layout/VerticalCurvedList"/>
    <dgm:cxn modelId="{722DAA55-BD64-41BE-A633-BFE759A8B5BE}" type="presParOf" srcId="{71E7605A-A7E4-4C84-9E25-7DED5D526C89}" destId="{D8FD695D-4D6E-4F0F-B9F2-0FBD8155FD30}" srcOrd="6" destOrd="0" presId="urn:microsoft.com/office/officeart/2008/layout/VerticalCurvedList"/>
    <dgm:cxn modelId="{8E2BFA97-6B8B-4AEA-B610-5F8FAED1B0D8}" type="presParOf" srcId="{D8FD695D-4D6E-4F0F-B9F2-0FBD8155FD30}" destId="{24A1EDE5-5858-43B3-9FE8-9F1F3A9DFF2D}" srcOrd="0" destOrd="0" presId="urn:microsoft.com/office/officeart/2008/layout/VerticalCurvedList"/>
    <dgm:cxn modelId="{3920BB6D-A330-4C42-89F4-EF7FC13EB227}" type="presParOf" srcId="{71E7605A-A7E4-4C84-9E25-7DED5D526C89}" destId="{FF8EEB7D-A83F-4489-93A0-256A55B81F9A}" srcOrd="7" destOrd="0" presId="urn:microsoft.com/office/officeart/2008/layout/VerticalCurvedList"/>
    <dgm:cxn modelId="{B981383F-8983-42C4-9463-1E70A35A491A}" type="presParOf" srcId="{71E7605A-A7E4-4C84-9E25-7DED5D526C89}" destId="{93B5DE3B-0676-4EAE-8766-38C184EA32FC}" srcOrd="8" destOrd="0" presId="urn:microsoft.com/office/officeart/2008/layout/VerticalCurvedList"/>
    <dgm:cxn modelId="{C5C2526C-3BAC-4C57-8A9E-E0BC3B466436}" type="presParOf" srcId="{93B5DE3B-0676-4EAE-8766-38C184EA32FC}" destId="{BDED037E-CF75-4F66-824D-4EC388B15CD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F79EC9-596E-444D-9E8B-899E55D264B3}">
      <dsp:nvSpPr>
        <dsp:cNvPr id="0" name=""/>
        <dsp:cNvSpPr/>
      </dsp:nvSpPr>
      <dsp:spPr>
        <a:xfrm>
          <a:off x="2097" y="259650"/>
          <a:ext cx="2045535" cy="5760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yriad Pro"/>
            </a:rPr>
            <a:t>1. Define</a:t>
          </a:r>
        </a:p>
      </dsp:txBody>
      <dsp:txXfrm>
        <a:off x="2097" y="259650"/>
        <a:ext cx="2045535" cy="576000"/>
      </dsp:txXfrm>
    </dsp:sp>
    <dsp:sp modelId="{D151BD4C-1BBE-46E5-A049-66CAEF660BB2}">
      <dsp:nvSpPr>
        <dsp:cNvPr id="0" name=""/>
        <dsp:cNvSpPr/>
      </dsp:nvSpPr>
      <dsp:spPr>
        <a:xfrm>
          <a:off x="2097" y="835650"/>
          <a:ext cx="2045535" cy="3019499"/>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0" lvl="1" indent="0" algn="ctr" defTabSz="889000">
            <a:lnSpc>
              <a:spcPct val="90000"/>
            </a:lnSpc>
            <a:spcBef>
              <a:spcPct val="0"/>
            </a:spcBef>
            <a:spcAft>
              <a:spcPct val="15000"/>
            </a:spcAft>
            <a:buNone/>
          </a:pPr>
          <a:r>
            <a:rPr lang="en-US" sz="2000" kern="1200" dirty="0">
              <a:latin typeface="Myriad Pro"/>
            </a:rPr>
            <a:t>Define Community Health Worker (CHW) and understand CHW roles and competencies.</a:t>
          </a:r>
        </a:p>
      </dsp:txBody>
      <dsp:txXfrm>
        <a:off x="2097" y="835650"/>
        <a:ext cx="2045535" cy="3019499"/>
      </dsp:txXfrm>
    </dsp:sp>
    <dsp:sp modelId="{48705EAD-418F-4262-A294-0FC1F958B4D3}">
      <dsp:nvSpPr>
        <dsp:cNvPr id="0" name=""/>
        <dsp:cNvSpPr/>
      </dsp:nvSpPr>
      <dsp:spPr>
        <a:xfrm>
          <a:off x="2334008" y="259650"/>
          <a:ext cx="2045535" cy="5760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yriad Pro"/>
            </a:rPr>
            <a:t>2. Provide</a:t>
          </a:r>
        </a:p>
      </dsp:txBody>
      <dsp:txXfrm>
        <a:off x="2334008" y="259650"/>
        <a:ext cx="2045535" cy="576000"/>
      </dsp:txXfrm>
    </dsp:sp>
    <dsp:sp modelId="{0D685B23-1B67-40FC-9698-2D4BFDECF4A1}">
      <dsp:nvSpPr>
        <dsp:cNvPr id="0" name=""/>
        <dsp:cNvSpPr/>
      </dsp:nvSpPr>
      <dsp:spPr>
        <a:xfrm>
          <a:off x="2334008" y="835650"/>
          <a:ext cx="2045535" cy="3019499"/>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0" lvl="1" indent="0" algn="ctr" defTabSz="889000">
            <a:lnSpc>
              <a:spcPct val="90000"/>
            </a:lnSpc>
            <a:spcBef>
              <a:spcPct val="0"/>
            </a:spcBef>
            <a:spcAft>
              <a:spcPct val="15000"/>
            </a:spcAft>
            <a:buNone/>
          </a:pPr>
          <a:r>
            <a:rPr lang="en-US" sz="2000" kern="1200" dirty="0">
              <a:latin typeface="Myriad Pro"/>
            </a:rPr>
            <a:t>Provide examples of how CHWs provide culturally appropriate services to Hispanic/Latino older adults.</a:t>
          </a:r>
        </a:p>
      </dsp:txBody>
      <dsp:txXfrm>
        <a:off x="2334008" y="835650"/>
        <a:ext cx="2045535" cy="3019499"/>
      </dsp:txXfrm>
    </dsp:sp>
    <dsp:sp modelId="{4F0CEAEF-A2FF-4D74-B560-D4D94412B688}">
      <dsp:nvSpPr>
        <dsp:cNvPr id="0" name=""/>
        <dsp:cNvSpPr/>
      </dsp:nvSpPr>
      <dsp:spPr>
        <a:xfrm>
          <a:off x="4665918" y="259650"/>
          <a:ext cx="2045535" cy="57600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yriad Pro"/>
            </a:rPr>
            <a:t>3. Identify</a:t>
          </a:r>
        </a:p>
      </dsp:txBody>
      <dsp:txXfrm>
        <a:off x="4665918" y="259650"/>
        <a:ext cx="2045535" cy="576000"/>
      </dsp:txXfrm>
    </dsp:sp>
    <dsp:sp modelId="{AC2904A6-B3F8-4D95-80F0-A04E4D8EB412}">
      <dsp:nvSpPr>
        <dsp:cNvPr id="0" name=""/>
        <dsp:cNvSpPr/>
      </dsp:nvSpPr>
      <dsp:spPr>
        <a:xfrm>
          <a:off x="4665918" y="835650"/>
          <a:ext cx="2045535" cy="3019499"/>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0" lvl="1" indent="0" algn="ctr" defTabSz="889000">
            <a:lnSpc>
              <a:spcPct val="90000"/>
            </a:lnSpc>
            <a:spcBef>
              <a:spcPct val="0"/>
            </a:spcBef>
            <a:spcAft>
              <a:spcPct val="15000"/>
            </a:spcAft>
            <a:buNone/>
          </a:pPr>
          <a:r>
            <a:rPr lang="en-US" sz="2000" kern="1200" dirty="0">
              <a:latin typeface="Myriad Pro"/>
            </a:rPr>
            <a:t>Identify ways your organization can benefit from a CHW program.</a:t>
          </a:r>
        </a:p>
      </dsp:txBody>
      <dsp:txXfrm>
        <a:off x="4665918" y="835650"/>
        <a:ext cx="2045535" cy="3019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DE651-F9D6-42EE-9062-23D5C8B17AD4}">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1D5D44-E083-4603-8056-A92EA4FBC890}">
      <dsp:nvSpPr>
        <dsp:cNvPr id="0" name=""/>
        <dsp:cNvSpPr/>
      </dsp:nvSpPr>
      <dsp:spPr>
        <a:xfrm>
          <a:off x="610504" y="416587"/>
          <a:ext cx="10911997" cy="83360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109220" rIns="109220" bIns="109220" numCol="1" spcCol="1270" anchor="ctr" anchorCtr="0">
          <a:noAutofit/>
        </a:bodyPr>
        <a:lstStyle/>
        <a:p>
          <a:pPr marL="0" lvl="0" indent="0" algn="l" defTabSz="1911350">
            <a:lnSpc>
              <a:spcPct val="90000"/>
            </a:lnSpc>
            <a:spcBef>
              <a:spcPct val="0"/>
            </a:spcBef>
            <a:spcAft>
              <a:spcPct val="35000"/>
            </a:spcAft>
            <a:buNone/>
          </a:pPr>
          <a:r>
            <a:rPr lang="en-US" sz="4300" kern="1200" dirty="0"/>
            <a:t>Getting Started: Basic Considerations</a:t>
          </a:r>
          <a:endParaRPr lang="es-MX" sz="4300" kern="1200" dirty="0"/>
        </a:p>
      </dsp:txBody>
      <dsp:txXfrm>
        <a:off x="610504" y="416587"/>
        <a:ext cx="10911997" cy="833607"/>
      </dsp:txXfrm>
    </dsp:sp>
    <dsp:sp modelId="{DCC39F58-C844-40EE-944F-53F55DF2CBE8}">
      <dsp:nvSpPr>
        <dsp:cNvPr id="0" name=""/>
        <dsp:cNvSpPr/>
      </dsp:nvSpPr>
      <dsp:spPr>
        <a:xfrm>
          <a:off x="89500" y="312386"/>
          <a:ext cx="1042009" cy="104200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B5BABE-17EC-4210-95DE-2F82EA1B9B35}">
      <dsp:nvSpPr>
        <dsp:cNvPr id="0" name=""/>
        <dsp:cNvSpPr/>
      </dsp:nvSpPr>
      <dsp:spPr>
        <a:xfrm>
          <a:off x="1088431" y="1667215"/>
          <a:ext cx="10434070" cy="83360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109220" rIns="109220" bIns="109220" numCol="1" spcCol="1270" anchor="ctr" anchorCtr="0">
          <a:noAutofit/>
        </a:bodyPr>
        <a:lstStyle/>
        <a:p>
          <a:pPr marL="0" lvl="0" indent="0" algn="l" defTabSz="1911350">
            <a:lnSpc>
              <a:spcPct val="90000"/>
            </a:lnSpc>
            <a:spcBef>
              <a:spcPct val="0"/>
            </a:spcBef>
            <a:spcAft>
              <a:spcPct val="35000"/>
            </a:spcAft>
            <a:buNone/>
          </a:pPr>
          <a:r>
            <a:rPr lang="en-US" sz="4300" kern="1200" dirty="0"/>
            <a:t>Grow: Establishing Roots </a:t>
          </a:r>
          <a:endParaRPr lang="es-MX" sz="4300" kern="1200" dirty="0"/>
        </a:p>
      </dsp:txBody>
      <dsp:txXfrm>
        <a:off x="1088431" y="1667215"/>
        <a:ext cx="10434070" cy="833607"/>
      </dsp:txXfrm>
    </dsp:sp>
    <dsp:sp modelId="{F61C257A-A8B9-4061-936F-6CD4C4870982}">
      <dsp:nvSpPr>
        <dsp:cNvPr id="0" name=""/>
        <dsp:cNvSpPr/>
      </dsp:nvSpPr>
      <dsp:spPr>
        <a:xfrm>
          <a:off x="567426" y="1563014"/>
          <a:ext cx="1042009" cy="1042009"/>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1D7771-ABDE-4B52-8FA7-9DED83277684}">
      <dsp:nvSpPr>
        <dsp:cNvPr id="0" name=""/>
        <dsp:cNvSpPr/>
      </dsp:nvSpPr>
      <dsp:spPr>
        <a:xfrm>
          <a:off x="1088431" y="2917843"/>
          <a:ext cx="10434070" cy="83360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109220" rIns="109220" bIns="109220" numCol="1" spcCol="1270" anchor="ctr" anchorCtr="0">
          <a:noAutofit/>
        </a:bodyPr>
        <a:lstStyle/>
        <a:p>
          <a:pPr marL="0" lvl="0" indent="0" algn="l" defTabSz="1911350">
            <a:lnSpc>
              <a:spcPct val="90000"/>
            </a:lnSpc>
            <a:spcBef>
              <a:spcPct val="0"/>
            </a:spcBef>
            <a:spcAft>
              <a:spcPct val="35000"/>
            </a:spcAft>
            <a:buNone/>
          </a:pPr>
          <a:r>
            <a:rPr lang="en-US" sz="4300" kern="1200" dirty="0"/>
            <a:t>Integrate: Connecting Programs</a:t>
          </a:r>
          <a:endParaRPr lang="es-MX" sz="4300" kern="1200" dirty="0"/>
        </a:p>
      </dsp:txBody>
      <dsp:txXfrm>
        <a:off x="1088431" y="2917843"/>
        <a:ext cx="10434070" cy="833607"/>
      </dsp:txXfrm>
    </dsp:sp>
    <dsp:sp modelId="{24A1EDE5-5858-43B3-9FE8-9F1F3A9DFF2D}">
      <dsp:nvSpPr>
        <dsp:cNvPr id="0" name=""/>
        <dsp:cNvSpPr/>
      </dsp:nvSpPr>
      <dsp:spPr>
        <a:xfrm>
          <a:off x="567426" y="2813642"/>
          <a:ext cx="1042009" cy="104200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8EEB7D-A83F-4489-93A0-256A55B81F9A}">
      <dsp:nvSpPr>
        <dsp:cNvPr id="0" name=""/>
        <dsp:cNvSpPr/>
      </dsp:nvSpPr>
      <dsp:spPr>
        <a:xfrm>
          <a:off x="610504" y="4168472"/>
          <a:ext cx="10911997" cy="83360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109220" rIns="109220" bIns="109220" numCol="1" spcCol="1270" anchor="ctr" anchorCtr="0">
          <a:noAutofit/>
        </a:bodyPr>
        <a:lstStyle/>
        <a:p>
          <a:pPr marL="0" lvl="0" indent="0" algn="l" defTabSz="1911350">
            <a:lnSpc>
              <a:spcPct val="90000"/>
            </a:lnSpc>
            <a:spcBef>
              <a:spcPct val="0"/>
            </a:spcBef>
            <a:spcAft>
              <a:spcPct val="35000"/>
            </a:spcAft>
            <a:buNone/>
          </a:pPr>
          <a:r>
            <a:rPr lang="en-US" sz="4300" kern="1200" dirty="0"/>
            <a:t>Sustain: Getting Leadership on Board</a:t>
          </a:r>
          <a:endParaRPr lang="es-MX" sz="4300" kern="1200" dirty="0"/>
        </a:p>
      </dsp:txBody>
      <dsp:txXfrm>
        <a:off x="610504" y="4168472"/>
        <a:ext cx="10911997" cy="833607"/>
      </dsp:txXfrm>
    </dsp:sp>
    <dsp:sp modelId="{BDED037E-CF75-4F66-824D-4EC388B15CDB}">
      <dsp:nvSpPr>
        <dsp:cNvPr id="0" name=""/>
        <dsp:cNvSpPr/>
      </dsp:nvSpPr>
      <dsp:spPr>
        <a:xfrm>
          <a:off x="89500" y="4064271"/>
          <a:ext cx="1042009" cy="1042009"/>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3BE1D3-AFC2-41B0-96D9-CB4F314F0C95}" type="datetimeFigureOut">
              <a:rPr lang="en-US" smtClean="0"/>
              <a:t>8/5/2022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9C625-FB46-45DA-8655-475AB5000F76}" type="slidenum">
              <a:rPr lang="en-US" smtClean="0"/>
              <a:t>‹#›</a:t>
            </a:fld>
            <a:endParaRPr lang="en-US"/>
          </a:p>
        </p:txBody>
      </p:sp>
    </p:spTree>
    <p:extLst>
      <p:ext uri="{BB962C8B-B14F-4D97-AF65-F5344CB8AC3E}">
        <p14:creationId xmlns:p14="http://schemas.microsoft.com/office/powerpoint/2010/main" val="1434720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(Monica) 10-minute introduction </a:t>
            </a:r>
            <a:endParaRPr lang="es-MX" dirty="0">
              <a:cs typeface="Calibri"/>
            </a:endParaRPr>
          </a:p>
        </p:txBody>
      </p:sp>
      <p:sp>
        <p:nvSpPr>
          <p:cNvPr id="4" name="Slide Number Placeholder 3"/>
          <p:cNvSpPr>
            <a:spLocks noGrp="1"/>
          </p:cNvSpPr>
          <p:nvPr>
            <p:ph type="sldNum" sz="quarter" idx="5"/>
          </p:nvPr>
        </p:nvSpPr>
        <p:spPr/>
        <p:txBody>
          <a:bodyPr/>
          <a:lstStyle/>
          <a:p>
            <a:fld id="{8CD9C625-FB46-45DA-8655-475AB5000F76}" type="slidenum">
              <a:rPr lang="en-US" smtClean="0"/>
              <a:t>1</a:t>
            </a:fld>
            <a:endParaRPr lang="en-US"/>
          </a:p>
        </p:txBody>
      </p:sp>
    </p:spTree>
    <p:extLst>
      <p:ext uri="{BB962C8B-B14F-4D97-AF65-F5344CB8AC3E}">
        <p14:creationId xmlns:p14="http://schemas.microsoft.com/office/powerpoint/2010/main" val="3606308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r>
              <a:rPr lang="en-US" dirty="0"/>
              <a:t>This slide set contains the APHA definition followed by MHP Salud’s definition of what a Community Health Worker is. </a:t>
            </a:r>
            <a:br>
              <a:rPr lang="en-US" dirty="0">
                <a:cs typeface="+mn-lt"/>
              </a:rPr>
            </a:br>
            <a:br>
              <a:rPr lang="en-US" dirty="0">
                <a:cs typeface="+mn-lt"/>
              </a:rPr>
            </a:br>
            <a:r>
              <a:rPr lang="en-US" b="1" dirty="0"/>
              <a:t>Please refrain from saying things along the lines of: </a:t>
            </a:r>
            <a:br>
              <a:rPr lang="en-US" dirty="0">
                <a:cs typeface="+mn-lt"/>
              </a:rPr>
            </a:br>
            <a:br>
              <a:rPr lang="en-US" dirty="0">
                <a:cs typeface="+mn-lt"/>
              </a:rPr>
            </a:br>
            <a:r>
              <a:rPr lang="en-US" dirty="0"/>
              <a:t>“This is the APHA’s definition…Now here is MHP Salud’s definition of what a community health worker is” </a:t>
            </a:r>
            <a:br>
              <a:rPr lang="en-US" dirty="0">
                <a:cs typeface="+mn-lt"/>
              </a:rPr>
            </a:br>
            <a:r>
              <a:rPr lang="en-US" dirty="0"/>
              <a:t>“This is our definition of what a community health worker is” </a:t>
            </a:r>
            <a:br>
              <a:rPr lang="en-US" dirty="0">
                <a:cs typeface="+mn-lt"/>
              </a:rPr>
            </a:br>
            <a:r>
              <a:rPr lang="en-US" dirty="0"/>
              <a:t>“Our definition is different to other definitions of a community health worker.”</a:t>
            </a:r>
            <a:br>
              <a:rPr lang="en-US" dirty="0">
                <a:cs typeface="+mn-lt"/>
              </a:rPr>
            </a:br>
            <a:br>
              <a:rPr lang="en-US" dirty="0">
                <a:cs typeface="+mn-lt"/>
              </a:rPr>
            </a:br>
            <a:r>
              <a:rPr lang="en-US" dirty="0"/>
              <a:t>ect.</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Rather, use the term </a:t>
            </a:r>
            <a:r>
              <a:rPr lang="en-US" b="1" dirty="0"/>
              <a:t>IN OTHER WORDS,</a:t>
            </a:r>
            <a:r>
              <a:rPr lang="en-US" b="0" dirty="0"/>
              <a:t> as indicated on the slide as you transition from the APHA definition to our laymen definition. </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do not want audience members to think we are trying to rewrite what a Community Health Worker is. It is recommended that you do not pause for questions on these slides as they is meant to be easy to understand and digestible. (Also - many people have different ideas of what a Community Health Worker is and you do not want to get caught up trying to explain all the edge cases.)</a:t>
            </a:r>
            <a:br>
              <a:rPr lang="en-US" dirty="0"/>
            </a:br>
            <a:br>
              <a:rPr lang="en-US" dirty="0"/>
            </a:br>
            <a:r>
              <a:rPr lang="en-US" dirty="0"/>
              <a:t>This slide set is meant to be used in formal conferences. </a:t>
            </a:r>
          </a:p>
        </p:txBody>
      </p:sp>
      <p:sp>
        <p:nvSpPr>
          <p:cNvPr id="4" name="Slide Number Placeholder 3"/>
          <p:cNvSpPr>
            <a:spLocks noGrp="1"/>
          </p:cNvSpPr>
          <p:nvPr>
            <p:ph type="sldNum" sz="quarter" idx="5"/>
          </p:nvPr>
        </p:nvSpPr>
        <p:spPr/>
        <p:txBody>
          <a:bodyPr/>
          <a:lstStyle/>
          <a:p>
            <a:fld id="{98DA6727-E840-4422-9935-1880C0CF982A}" type="slidenum">
              <a:rPr lang="en-US" smtClean="0"/>
              <a:t>10</a:t>
            </a:fld>
            <a:endParaRPr lang="en-US"/>
          </a:p>
        </p:txBody>
      </p:sp>
    </p:spTree>
    <p:extLst>
      <p:ext uri="{BB962C8B-B14F-4D97-AF65-F5344CB8AC3E}">
        <p14:creationId xmlns:p14="http://schemas.microsoft.com/office/powerpoint/2010/main" val="4289962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set contains the APHA definition followed by MHP Salud’s definition of what a Community Health Worker is. </a:t>
            </a:r>
            <a:br>
              <a:rPr lang="en-US" dirty="0"/>
            </a:br>
            <a:br>
              <a:rPr lang="en-US" dirty="0"/>
            </a:br>
            <a:r>
              <a:rPr lang="en-US" b="1" dirty="0"/>
              <a:t>Please refrain from saying things along the lines of: </a:t>
            </a:r>
            <a:br>
              <a:rPr lang="en-US" dirty="0"/>
            </a:br>
            <a:br>
              <a:rPr lang="en-US" dirty="0"/>
            </a:br>
            <a:r>
              <a:rPr lang="en-US" dirty="0"/>
              <a:t>“This is the APHA’s definition…Now here is MHP Salud’s definition of what a community health worker is” </a:t>
            </a:r>
            <a:br>
              <a:rPr lang="en-US" dirty="0"/>
            </a:br>
            <a:r>
              <a:rPr lang="en-US" dirty="0"/>
              <a:t>“This is our definition of what a community health worker is” </a:t>
            </a:r>
            <a:br>
              <a:rPr lang="en-US" dirty="0"/>
            </a:br>
            <a:r>
              <a:rPr lang="en-US" dirty="0"/>
              <a:t>“Our definition is different to other definitions of a community health worker.”</a:t>
            </a:r>
            <a:br>
              <a:rPr lang="en-US" dirty="0"/>
            </a:br>
            <a:br>
              <a:rPr lang="en-US" dirty="0"/>
            </a:br>
            <a:r>
              <a:rPr lang="en-US" dirty="0" err="1"/>
              <a:t>ect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Rather, use the term </a:t>
            </a:r>
            <a:r>
              <a:rPr lang="en-US" b="1" dirty="0"/>
              <a:t>IN OTHER WORDS,</a:t>
            </a:r>
            <a:r>
              <a:rPr lang="en-US" b="0" dirty="0"/>
              <a:t> as indicated on the slide as you transition from the APHA definition to our laymen definition. </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do not want audience members to think we are trying to rewrite what a Community Health Worker is. It is recommended that you do not pause for questions on these slides as they is meant to be easy to understand and digestible. (Also - many people have different ideas of what a Community Health Worker is and you do not want to get caught up trying to explain all the edge cases.)</a:t>
            </a:r>
            <a:br>
              <a:rPr lang="en-US" dirty="0"/>
            </a:br>
            <a:br>
              <a:rPr lang="en-US" dirty="0"/>
            </a:br>
            <a:r>
              <a:rPr lang="en-US" dirty="0"/>
              <a:t>This slide set is meant to be used in formal conferences.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A6727-E840-4422-9935-1880C0CF98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104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Video: </a:t>
            </a:r>
            <a:r>
              <a:rPr lang="es-MX" b="1" dirty="0"/>
              <a:t>https://www.youtube.com/watch?v=hUv5KBXjxKE </a:t>
            </a:r>
          </a:p>
        </p:txBody>
      </p:sp>
      <p:sp>
        <p:nvSpPr>
          <p:cNvPr id="4" name="Slide Number Placeholder 3"/>
          <p:cNvSpPr>
            <a:spLocks noGrp="1"/>
          </p:cNvSpPr>
          <p:nvPr>
            <p:ph type="sldNum" sz="quarter" idx="5"/>
          </p:nvPr>
        </p:nvSpPr>
        <p:spPr/>
        <p:txBody>
          <a:bodyPr/>
          <a:lstStyle/>
          <a:p>
            <a:fld id="{8CD9C625-FB46-45DA-8655-475AB5000F76}" type="slidenum">
              <a:rPr lang="en-US" smtClean="0"/>
              <a:t>12</a:t>
            </a:fld>
            <a:endParaRPr lang="en-US"/>
          </a:p>
        </p:txBody>
      </p:sp>
    </p:spTree>
    <p:extLst>
      <p:ext uri="{BB962C8B-B14F-4D97-AF65-F5344CB8AC3E}">
        <p14:creationId xmlns:p14="http://schemas.microsoft.com/office/powerpoint/2010/main" val="2424976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minutes </a:t>
            </a:r>
          </a:p>
          <a:p>
            <a:endParaRPr lang="en-US" dirty="0"/>
          </a:p>
          <a:p>
            <a:r>
              <a:rPr lang="en-US" dirty="0"/>
              <a:t>There are some nationally recognized Core Competencies for Community Health Workers. I have listed a few Roles and/or skills that relate to Aging in Place Programs. </a:t>
            </a:r>
          </a:p>
          <a:p>
            <a:pPr marL="228600" indent="-228600">
              <a:buFont typeface="+mj-lt"/>
              <a:buAutoNum type="arabicPeriod"/>
            </a:pPr>
            <a:r>
              <a:rPr lang="en-US" dirty="0"/>
              <a:t>Outreach: This is in various forms and can include outreach to educate the general public about aging issues and can also include conducting home visits with older adults.</a:t>
            </a:r>
          </a:p>
          <a:p>
            <a:pPr marL="228600" indent="-228600">
              <a:buFont typeface="+mj-lt"/>
              <a:buAutoNum type="arabicPeriod"/>
            </a:pPr>
            <a:r>
              <a:rPr lang="en-US" dirty="0"/>
              <a:t>Culturally Appropriate Education and Information: CHWs are from the communities they serve, so they are able to provide education and health information in a way that older adults can understand using commonly used phrases and avoiding medical jargon. They can also provide group sessions which helps build social support and engages older adults.</a:t>
            </a:r>
          </a:p>
          <a:p>
            <a:pPr marL="228600" indent="-228600">
              <a:buFont typeface="+mj-lt"/>
              <a:buAutoNum type="arabicPeriod"/>
            </a:pPr>
            <a:r>
              <a:rPr lang="en-US" dirty="0"/>
              <a:t>CHWs are great at building relationships. As you saw from our program examples. They ask about a participant’s family before anything else and practice active listening skills to show. These skills help people know that they care. </a:t>
            </a:r>
          </a:p>
          <a:p>
            <a:pPr marL="228600" indent="-228600">
              <a:buFont typeface="+mj-lt"/>
              <a:buAutoNum type="arabicPeriod"/>
            </a:pPr>
            <a:r>
              <a:rPr lang="en-US" dirty="0"/>
              <a:t>Systems navigation: We know the US healthcare system is very complex and can be hard for the most educated person to understand and navigate. So for older adults who often come from countries with completely different systems, it is helpful to have CHWs assist them in making appointments and submitting insurance claims. </a:t>
            </a:r>
          </a:p>
          <a:p>
            <a:pPr marL="228600" indent="-228600">
              <a:buFont typeface="+mj-lt"/>
              <a:buAutoNum type="arabicPeriod"/>
            </a:pPr>
            <a:r>
              <a:rPr lang="en-US" dirty="0"/>
              <a:t>Case Management: CHWs follow-up with their clients. They don’t just provide education once and then leave, they are there to support them for weeks, months and sometimes years!</a:t>
            </a:r>
          </a:p>
          <a:p>
            <a:pPr marL="228600" indent="-228600">
              <a:buFont typeface="+mj-lt"/>
              <a:buAutoNum type="arabicPeriod"/>
            </a:pPr>
            <a:r>
              <a:rPr lang="en-US" dirty="0"/>
              <a:t>Coaching and social support: they help older adults feel good about the progress they are making, they listen to concerns that they have</a:t>
            </a:r>
          </a:p>
          <a:p>
            <a:pPr marL="228600" indent="-228600">
              <a:buFont typeface="+mj-lt"/>
              <a:buAutoNum type="arabicPeriod"/>
            </a:pPr>
            <a:r>
              <a:rPr lang="en-US" dirty="0"/>
              <a:t>Finally, CHWs play an important role in program evaluation. Without the data they are actively collecting while in the field, we would not be able to show their worth and continue to get funding. They can also provide feedback on interesting or unexpected findings to help explain what the data is showing. </a:t>
            </a:r>
            <a:endParaRPr lang="es-MX"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A6727-E840-4422-9935-1880C0CF98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564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9C625-FB46-45DA-8655-475AB5000F76}" type="slidenum">
              <a:rPr lang="en-US" smtClean="0"/>
              <a:t>16</a:t>
            </a:fld>
            <a:endParaRPr lang="en-US"/>
          </a:p>
        </p:txBody>
      </p:sp>
    </p:spTree>
    <p:extLst>
      <p:ext uri="{BB962C8B-B14F-4D97-AF65-F5344CB8AC3E}">
        <p14:creationId xmlns:p14="http://schemas.microsoft.com/office/powerpoint/2010/main" val="3508644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Jose</a:t>
            </a:r>
          </a:p>
        </p:txBody>
      </p:sp>
      <p:sp>
        <p:nvSpPr>
          <p:cNvPr id="4" name="Slide Number Placeholder 3"/>
          <p:cNvSpPr>
            <a:spLocks noGrp="1"/>
          </p:cNvSpPr>
          <p:nvPr>
            <p:ph type="sldNum" sz="quarter" idx="5"/>
          </p:nvPr>
        </p:nvSpPr>
        <p:spPr/>
        <p:txBody>
          <a:bodyPr/>
          <a:lstStyle/>
          <a:p>
            <a:fld id="{8CD9C625-FB46-45DA-8655-475AB5000F76}" type="slidenum">
              <a:rPr lang="en-US" smtClean="0"/>
              <a:t>17</a:t>
            </a:fld>
            <a:endParaRPr lang="en-US"/>
          </a:p>
        </p:txBody>
      </p:sp>
    </p:spTree>
    <p:extLst>
      <p:ext uri="{BB962C8B-B14F-4D97-AF65-F5344CB8AC3E}">
        <p14:creationId xmlns:p14="http://schemas.microsoft.com/office/powerpoint/2010/main" val="1924022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10-min description of CHW program and outcomes</a:t>
            </a:r>
          </a:p>
          <a:p>
            <a:endParaRPr lang="en-US" dirty="0"/>
          </a:p>
          <a:p>
            <a:r>
              <a:rPr lang="en-US" dirty="0"/>
              <a:t>This program took place in the Rio Grande Valley of Texas. We will describe the participants in a later slide, but I wanted to take a moment to explain some of the unique barriers most Hispanic older adults in the area face:</a:t>
            </a:r>
          </a:p>
          <a:p>
            <a:pPr marL="171450" indent="-171450">
              <a:buFont typeface="Arial" panose="020B0604020202020204" pitchFamily="34" charset="0"/>
              <a:buChar char="•"/>
            </a:pPr>
            <a:r>
              <a:rPr lang="en-US" dirty="0"/>
              <a:t>Language: Most older adults in the RGV that we serve speak Spanish and although many people also speak Spanish, getting information from service providers can sometimes be a challenge</a:t>
            </a:r>
          </a:p>
          <a:p>
            <a:pPr marL="171450" indent="-171450">
              <a:buFont typeface="Arial" panose="020B0604020202020204" pitchFamily="34" charset="0"/>
              <a:buChar char="•"/>
            </a:pPr>
            <a:r>
              <a:rPr lang="en-US" dirty="0"/>
              <a:t>Income: the population served is often living in poverty. They lack the ability to pay for necessary home modifications to be able to stay in their home as they age and often times their homes are in disrepair. They also can struggle with being able to afford healthier food options.</a:t>
            </a:r>
          </a:p>
          <a:p>
            <a:pPr marL="171450" indent="-171450">
              <a:buFont typeface="Arial" panose="020B0604020202020204" pitchFamily="34" charset="0"/>
              <a:buChar char="•"/>
            </a:pPr>
            <a:r>
              <a:rPr lang="en-US" dirty="0"/>
              <a:t>Access to affordable healthcare can be a barrier, especially if an individual is not eligible for Medicaid. IF someone is unwell, especially trying to manage various chronic conditions or disabilities, not being able to access appropriate healthcare can make aging at home very dangerous.</a:t>
            </a:r>
          </a:p>
          <a:p>
            <a:pPr marL="171450" indent="-171450">
              <a:buFont typeface="Arial" panose="020B0604020202020204" pitchFamily="34" charset="0"/>
              <a:buChar char="•"/>
            </a:pPr>
            <a:r>
              <a:rPr lang="en-US" dirty="0"/>
              <a:t>Even though they are very low income, they may be eligible for some benefits. Unfortunately, a lot of people don’t know this or are getting misinformation from friends or family members which makes them think they are ineligible.</a:t>
            </a:r>
          </a:p>
          <a:p>
            <a:pPr marL="171450" indent="-171450">
              <a:buFont typeface="Arial" panose="020B0604020202020204" pitchFamily="34" charset="0"/>
              <a:buChar char="•"/>
            </a:pPr>
            <a:r>
              <a:rPr lang="en-US" dirty="0"/>
              <a:t>Social isolation is a big barrier. Especially for some participants whose families are living in Mexico still. If someone is undocumented and has no family here, they cannot visit their families in Mexico.</a:t>
            </a:r>
          </a:p>
          <a:p>
            <a:pPr marL="171450" indent="-171450">
              <a:buFont typeface="Arial" panose="020B0604020202020204" pitchFamily="34" charset="0"/>
              <a:buChar char="•"/>
            </a:pPr>
            <a:r>
              <a:rPr lang="en-US" dirty="0"/>
              <a:t>Transportation can be a barrier. There is no reliable public transportation that can get to the older adults in more rural </a:t>
            </a:r>
            <a:r>
              <a:rPr lang="en-US" dirty="0" err="1"/>
              <a:t>Colonias</a:t>
            </a:r>
            <a:r>
              <a:rPr lang="en-US" dirty="0"/>
              <a:t>. Sometimes they don’t have vehicles, or even if they do have a vehicle, they do not drive far due to fear of the frequent immigration checkpoints throughout the RGV. If they are unable to get out to buy items for their homes, it can leave the older adult without necessities for aging in place. </a:t>
            </a:r>
          </a:p>
          <a:p>
            <a:pPr marL="171450" indent="-171450">
              <a:buFont typeface="Arial" panose="020B0604020202020204" pitchFamily="34" charset="0"/>
              <a:buChar char="•"/>
            </a:pPr>
            <a:r>
              <a:rPr lang="en-US" dirty="0"/>
              <a:t>Some other cultural factors can make aging in place difficult: Older Hispanic adults expect to age at home and have family care for them. This can facilitate aging in place, but for some Hispanic individuals whose children or other extended family are unable to live with them to take care of them, they are not getting the support that they need. Or if their families are registered as paid, which is not uncommon in Texas within Hispanic households, it can create an uncomfortable dynamic where the older adult feels even more socially isolated. </a:t>
            </a:r>
          </a:p>
          <a:p>
            <a:endParaRPr lang="es-MX"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A6727-E840-4422-9935-1880C0CF98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890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9C625-FB46-45DA-8655-475AB5000F76}" type="slidenum">
              <a:rPr lang="en-US" smtClean="0"/>
              <a:t>19</a:t>
            </a:fld>
            <a:endParaRPr lang="en-US"/>
          </a:p>
        </p:txBody>
      </p:sp>
    </p:spTree>
    <p:extLst>
      <p:ext uri="{BB962C8B-B14F-4D97-AF65-F5344CB8AC3E}">
        <p14:creationId xmlns:p14="http://schemas.microsoft.com/office/powerpoint/2010/main" val="824723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Home modifications will also be included in the program, including ramp construction for eligible participants; and home safety equipment, such as a walker or shower grab-bar/rail. Durable medical equipment, such as scooters, were also provided when appropriate. </a:t>
            </a:r>
            <a:r>
              <a:rPr lang="en-US" b="0" i="0" dirty="0" err="1">
                <a:effectLst/>
                <a:latin typeface="Arial" panose="020B0604020202020204" pitchFamily="34" charset="0"/>
              </a:rPr>
              <a:t>Athird</a:t>
            </a:r>
            <a:r>
              <a:rPr lang="en-US" b="0" i="0" dirty="0">
                <a:effectLst/>
                <a:latin typeface="Arial" panose="020B0604020202020204" pitchFamily="34" charset="0"/>
              </a:rPr>
              <a:t> party contract who MHP with interface with to complete any home modifications or safety equipment. To determine whether a participant will </a:t>
            </a:r>
            <a:r>
              <a:rPr lang="en-US" b="0" i="0" dirty="0" err="1">
                <a:effectLst/>
                <a:latin typeface="Arial" panose="020B0604020202020204" pitchFamily="34" charset="0"/>
              </a:rPr>
              <a:t>recieve</a:t>
            </a:r>
            <a:r>
              <a:rPr lang="en-US" b="0" i="0" dirty="0">
                <a:effectLst/>
                <a:latin typeface="Arial" panose="020B0604020202020204" pitchFamily="34" charset="0"/>
              </a:rPr>
              <a:t> this, the CHW will complete an </a:t>
            </a:r>
            <a:r>
              <a:rPr lang="en-US" b="0" i="0" dirty="0" err="1">
                <a:effectLst/>
                <a:latin typeface="Arial" panose="020B0604020202020204" pitchFamily="34" charset="0"/>
              </a:rPr>
              <a:t>enviornmental</a:t>
            </a:r>
            <a:r>
              <a:rPr lang="en-US" b="0" i="0" dirty="0">
                <a:effectLst/>
                <a:latin typeface="Arial" panose="020B0604020202020204" pitchFamily="34" charset="0"/>
              </a:rPr>
              <a:t> scan of their home between week 1-2.</a:t>
            </a:r>
          </a:p>
          <a:p>
            <a:pPr marL="57150" indent="0">
              <a:lnSpc>
                <a:spcPct val="90000"/>
              </a:lnSpc>
              <a:spcAft>
                <a:spcPts val="600"/>
              </a:spcAft>
              <a:buFont typeface="Arial" panose="020B0604020202020204" pitchFamily="34" charset="0"/>
              <a:buNone/>
            </a:pPr>
            <a:endParaRPr lang="en-US" b="0" i="0" dirty="0">
              <a:effectLst/>
              <a:latin typeface="Arial" panose="020B0604020202020204" pitchFamily="34" charset="0"/>
            </a:endParaRPr>
          </a:p>
          <a:p>
            <a:pPr marL="57150" indent="0">
              <a:lnSpc>
                <a:spcPct val="90000"/>
              </a:lnSpc>
              <a:spcAft>
                <a:spcPts val="600"/>
              </a:spcAft>
              <a:buFont typeface="Arial" panose="020B0604020202020204" pitchFamily="34" charset="0"/>
              <a:buNone/>
            </a:pPr>
            <a:r>
              <a:rPr lang="en-US" b="0" i="0" dirty="0">
                <a:effectLst/>
                <a:latin typeface="Arial" panose="020B0604020202020204" pitchFamily="34" charset="0"/>
              </a:rPr>
              <a:t>CHWs conducted outreach in the community through in-person outreach was done through: door-to-door in targeted neighborhoods, visiting local businesses and partners, communicating over the phone and online. </a:t>
            </a:r>
          </a:p>
          <a:p>
            <a:pPr marL="57150" indent="0">
              <a:lnSpc>
                <a:spcPct val="90000"/>
              </a:lnSpc>
              <a:spcAft>
                <a:spcPts val="600"/>
              </a:spcAft>
              <a:buFont typeface="Arial" panose="020B0604020202020204" pitchFamily="34" charset="0"/>
              <a:buNone/>
            </a:pPr>
            <a:endParaRPr lang="en-US" b="0" i="0" dirty="0">
              <a:effectLst/>
              <a:latin typeface="Arial" panose="020B0604020202020204" pitchFamily="34" charset="0"/>
            </a:endParaRPr>
          </a:p>
          <a:p>
            <a:pPr marL="57150" indent="0">
              <a:lnSpc>
                <a:spcPct val="90000"/>
              </a:lnSpc>
              <a:spcAft>
                <a:spcPts val="600"/>
              </a:spcAft>
              <a:buFont typeface="Arial" panose="020B0604020202020204" pitchFamily="34" charset="0"/>
              <a:buNone/>
            </a:pPr>
            <a:r>
              <a:rPr lang="en-US" b="0" i="0" dirty="0">
                <a:effectLst/>
                <a:latin typeface="Arial" panose="020B0604020202020204" pitchFamily="34" charset="0"/>
              </a:rPr>
              <a:t>The program included the following health education topics over the course of 6 weeks: </a:t>
            </a:r>
          </a:p>
          <a:p>
            <a:pPr marL="228600" indent="-171450">
              <a:lnSpc>
                <a:spcPct val="90000"/>
              </a:lnSpc>
              <a:spcAft>
                <a:spcPts val="600"/>
              </a:spcAft>
              <a:buFont typeface="Arial" panose="020B0604020202020204" pitchFamily="34" charset="0"/>
              <a:buChar char="•"/>
            </a:pPr>
            <a:r>
              <a:rPr lang="en-US" b="0" i="0" dirty="0">
                <a:effectLst/>
                <a:latin typeface="Arial" panose="020B0604020202020204" pitchFamily="34" charset="0"/>
              </a:rPr>
              <a:t>falls prevention, </a:t>
            </a:r>
          </a:p>
          <a:p>
            <a:pPr marL="228600" indent="-171450">
              <a:lnSpc>
                <a:spcPct val="90000"/>
              </a:lnSpc>
              <a:spcAft>
                <a:spcPts val="600"/>
              </a:spcAft>
              <a:buFont typeface="Arial" panose="020B0604020202020204" pitchFamily="34" charset="0"/>
              <a:buChar char="•"/>
            </a:pPr>
            <a:r>
              <a:rPr lang="en-US" b="0" i="0" dirty="0">
                <a:effectLst/>
                <a:latin typeface="Arial" panose="020B0604020202020204" pitchFamily="34" charset="0"/>
              </a:rPr>
              <a:t>exercise, </a:t>
            </a:r>
          </a:p>
          <a:p>
            <a:pPr marL="228600" indent="-171450">
              <a:lnSpc>
                <a:spcPct val="90000"/>
              </a:lnSpc>
              <a:spcAft>
                <a:spcPts val="600"/>
              </a:spcAft>
              <a:buFont typeface="Arial" panose="020B0604020202020204" pitchFamily="34" charset="0"/>
              <a:buChar char="•"/>
            </a:pPr>
            <a:r>
              <a:rPr lang="en-US" b="0" i="0" dirty="0">
                <a:effectLst/>
                <a:latin typeface="Arial" panose="020B0604020202020204" pitchFamily="34" charset="0"/>
              </a:rPr>
              <a:t>mental agility, </a:t>
            </a:r>
          </a:p>
          <a:p>
            <a:pPr marL="228600" indent="-171450">
              <a:lnSpc>
                <a:spcPct val="90000"/>
              </a:lnSpc>
              <a:spcAft>
                <a:spcPts val="600"/>
              </a:spcAft>
              <a:buFont typeface="Arial" panose="020B0604020202020204" pitchFamily="34" charset="0"/>
              <a:buChar char="•"/>
            </a:pPr>
            <a:r>
              <a:rPr lang="en-US" b="0" i="0" dirty="0">
                <a:effectLst/>
                <a:latin typeface="Arial" panose="020B0604020202020204" pitchFamily="34" charset="0"/>
              </a:rPr>
              <a:t>money management, </a:t>
            </a:r>
          </a:p>
          <a:p>
            <a:pPr marL="228600" indent="-171450">
              <a:lnSpc>
                <a:spcPct val="90000"/>
              </a:lnSpc>
              <a:spcAft>
                <a:spcPts val="600"/>
              </a:spcAft>
              <a:buFont typeface="Arial" panose="020B0604020202020204" pitchFamily="34" charset="0"/>
              <a:buChar char="•"/>
            </a:pPr>
            <a:r>
              <a:rPr lang="en-US" b="0" i="0" dirty="0">
                <a:effectLst/>
                <a:latin typeface="Arial" panose="020B0604020202020204" pitchFamily="34" charset="0"/>
              </a:rPr>
              <a:t>mental health, and </a:t>
            </a:r>
          </a:p>
          <a:p>
            <a:pPr marL="228600" indent="-171450">
              <a:lnSpc>
                <a:spcPct val="90000"/>
              </a:lnSpc>
              <a:spcAft>
                <a:spcPts val="600"/>
              </a:spcAft>
              <a:buFont typeface="Arial" panose="020B0604020202020204" pitchFamily="34" charset="0"/>
              <a:buChar char="•"/>
            </a:pPr>
            <a:r>
              <a:rPr lang="en-US" b="0" i="0" dirty="0">
                <a:effectLst/>
                <a:latin typeface="Arial" panose="020B0604020202020204" pitchFamily="34" charset="0"/>
              </a:rPr>
              <a:t>social connection. </a:t>
            </a:r>
          </a:p>
          <a:p>
            <a:pPr marL="57150" indent="0">
              <a:lnSpc>
                <a:spcPct val="90000"/>
              </a:lnSpc>
              <a:spcAft>
                <a:spcPts val="600"/>
              </a:spcAft>
              <a:buFont typeface="Arial" panose="020B0604020202020204" pitchFamily="34" charset="0"/>
              <a:buNone/>
            </a:pPr>
            <a:endParaRPr lang="en-US" b="0" i="0" dirty="0">
              <a:effectLst/>
              <a:latin typeface="Arial" panose="020B0604020202020204" pitchFamily="34" charset="0"/>
            </a:endParaRPr>
          </a:p>
          <a:p>
            <a:pPr marL="57150" indent="0">
              <a:lnSpc>
                <a:spcPct val="90000"/>
              </a:lnSpc>
              <a:spcAft>
                <a:spcPts val="600"/>
              </a:spcAft>
              <a:buFont typeface="Arial" panose="020B0604020202020204" pitchFamily="34" charset="0"/>
              <a:buNone/>
            </a:pPr>
            <a:r>
              <a:rPr lang="en-US" b="0" i="0" dirty="0">
                <a:effectLst/>
                <a:latin typeface="Arial" panose="020B0604020202020204" pitchFamily="34" charset="0"/>
              </a:rPr>
              <a:t>The main component of the program included CHWs visiting the participants’ residence and conducting home assessments to identify areas of concern or danger for the older adult. Many homes had some improvement needs that were relatively easy to fix that were identified by the CHWs. The program would pay to install or build some needs in the built environment. Nothing was every charged to program participants. Referrals were made to local organizations to provide the recommended home modifications. The most common modification included ramps, but other common requests included bathroom grab bars, door handles, etc.)</a:t>
            </a:r>
          </a:p>
          <a:p>
            <a:pPr marL="57150" indent="0">
              <a:lnSpc>
                <a:spcPct val="90000"/>
              </a:lnSpc>
              <a:spcAft>
                <a:spcPts val="600"/>
              </a:spcAft>
              <a:buFont typeface="Arial" panose="020B0604020202020204" pitchFamily="34" charset="0"/>
              <a:buNone/>
            </a:pPr>
            <a:endParaRPr lang="en-US" b="0" i="0" dirty="0">
              <a:effectLst/>
              <a:latin typeface="Arial" panose="020B0604020202020204" pitchFamily="34" charset="0"/>
            </a:endParaRPr>
          </a:p>
          <a:p>
            <a:pPr marL="57150" indent="0">
              <a:lnSpc>
                <a:spcPct val="90000"/>
              </a:lnSpc>
              <a:spcAft>
                <a:spcPts val="600"/>
              </a:spcAft>
              <a:buFont typeface="Arial" panose="020B0604020202020204" pitchFamily="34" charset="0"/>
              <a:buNone/>
            </a:pPr>
            <a:r>
              <a:rPr lang="en-US" b="0" i="0" dirty="0">
                <a:effectLst/>
                <a:latin typeface="Arial" panose="020B0604020202020204" pitchFamily="34" charset="0"/>
              </a:rPr>
              <a:t>CHWs provided </a:t>
            </a:r>
            <a:r>
              <a:rPr lang="en-US" b="1" i="0" dirty="0">
                <a:effectLst/>
                <a:latin typeface="Arial" panose="020B0604020202020204" pitchFamily="34" charset="0"/>
              </a:rPr>
              <a:t>referrals</a:t>
            </a:r>
            <a:r>
              <a:rPr lang="en-US" b="0" i="0" dirty="0">
                <a:effectLst/>
                <a:latin typeface="Arial" panose="020B0604020202020204" pitchFamily="34" charset="0"/>
              </a:rPr>
              <a:t> to other health and social services were made when appropriate and provided </a:t>
            </a:r>
            <a:r>
              <a:rPr lang="en-US" b="1" i="0" dirty="0">
                <a:effectLst/>
                <a:latin typeface="Arial" panose="020B0604020202020204" pitchFamily="34" charset="0"/>
              </a:rPr>
              <a:t>case management </a:t>
            </a:r>
            <a:r>
              <a:rPr lang="en-US" b="0" i="0" dirty="0">
                <a:effectLst/>
                <a:latin typeface="Arial" panose="020B0604020202020204" pitchFamily="34" charset="0"/>
              </a:rPr>
              <a:t>throughout t the 6-month intervention. When a referral was made to an agency outside of our organization, CHWs would still follow-up to ensure that services were provided and the needs were met. </a:t>
            </a:r>
          </a:p>
          <a:p>
            <a:pPr marL="57150" indent="0">
              <a:lnSpc>
                <a:spcPct val="90000"/>
              </a:lnSpc>
              <a:spcAft>
                <a:spcPts val="600"/>
              </a:spcAft>
              <a:buFont typeface="Arial" panose="020B0604020202020204" pitchFamily="34" charset="0"/>
              <a:buNone/>
            </a:pPr>
            <a:endParaRPr lang="en-US" b="0" i="0" dirty="0">
              <a:effectLst/>
              <a:latin typeface="Arial" panose="020B0604020202020204" pitchFamily="34" charset="0"/>
            </a:endParaRPr>
          </a:p>
          <a:p>
            <a:pPr marL="57150" indent="0">
              <a:lnSpc>
                <a:spcPct val="90000"/>
              </a:lnSpc>
              <a:spcAft>
                <a:spcPts val="600"/>
              </a:spcAft>
              <a:buFont typeface="Arial" panose="020B0604020202020204" pitchFamily="34" charset="0"/>
              <a:buNone/>
            </a:pPr>
            <a:r>
              <a:rPr lang="en-US" b="0" i="0" dirty="0">
                <a:effectLst/>
                <a:latin typeface="Arial" panose="020B0604020202020204" pitchFamily="34" charset="0"/>
              </a:rPr>
              <a:t>CHWs collected data using a HIPAA-compliant mobile application, </a:t>
            </a:r>
            <a:r>
              <a:rPr lang="en-US" b="0" i="0" dirty="0" err="1">
                <a:effectLst/>
                <a:latin typeface="Arial" panose="020B0604020202020204" pitchFamily="34" charset="0"/>
              </a:rPr>
              <a:t>Commcare</a:t>
            </a:r>
            <a:r>
              <a:rPr lang="en-US" b="0" i="0" dirty="0">
                <a:effectLst/>
                <a:latin typeface="Arial" panose="020B0604020202020204" pitchFamily="34" charset="0"/>
              </a:rPr>
              <a:t>, on their agency-provided smart phones. This data was cleaned and analyzed regularly for accurate program evaluation</a:t>
            </a:r>
            <a:endParaRPr lang="es-MX" dirty="0"/>
          </a:p>
          <a:p>
            <a:endParaRPr 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A6727-E840-4422-9935-1880C0CF98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211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err="1"/>
              <a:t>Curriculum</a:t>
            </a:r>
            <a:r>
              <a:rPr lang="es-MX" dirty="0"/>
              <a:t>: https://mhpsalud.app.box.com/file/815848581431 </a:t>
            </a:r>
            <a:endParaRPr lang="es-MX" dirty="0">
              <a:cs typeface="Calibri"/>
            </a:endParaRPr>
          </a:p>
          <a:p>
            <a:endParaRPr lang="es-MX" dirty="0"/>
          </a:p>
          <a:p>
            <a:r>
              <a:rPr lang="es-MX" dirty="0" err="1"/>
              <a:t>Funder</a:t>
            </a:r>
            <a:r>
              <a:rPr lang="es-MX" dirty="0"/>
              <a:t> </a:t>
            </a:r>
            <a:r>
              <a:rPr lang="es-MX" dirty="0" err="1"/>
              <a:t>application</a:t>
            </a:r>
            <a:r>
              <a:rPr lang="es-MX" dirty="0"/>
              <a:t>: https://mhpsalud.app.box.com/file/727386213854</a:t>
            </a:r>
          </a:p>
        </p:txBody>
      </p:sp>
      <p:sp>
        <p:nvSpPr>
          <p:cNvPr id="4" name="Slide Number Placeholder 3"/>
          <p:cNvSpPr>
            <a:spLocks noGrp="1"/>
          </p:cNvSpPr>
          <p:nvPr>
            <p:ph type="sldNum" sz="quarter" idx="5"/>
          </p:nvPr>
        </p:nvSpPr>
        <p:spPr/>
        <p:txBody>
          <a:bodyPr/>
          <a:lstStyle/>
          <a:p>
            <a:fld id="{8CD9C625-FB46-45DA-8655-475AB5000F76}" type="slidenum">
              <a:rPr lang="en-US" smtClean="0"/>
              <a:t>22</a:t>
            </a:fld>
            <a:endParaRPr lang="en-US"/>
          </a:p>
        </p:txBody>
      </p:sp>
    </p:spTree>
    <p:extLst>
      <p:ext uri="{BB962C8B-B14F-4D97-AF65-F5344CB8AC3E}">
        <p14:creationId xmlns:p14="http://schemas.microsoft.com/office/powerpoint/2010/main" val="2241466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Jose: feel free to update your credentials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DB8024-CDA5-4444-8BF2-E109AD6F4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180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*may need to be updated – Veronica or Gabriel may have more info*</a:t>
            </a:r>
          </a:p>
          <a:p>
            <a:endParaRPr lang="en-US" dirty="0"/>
          </a:p>
          <a:p>
            <a:r>
              <a:rPr lang="en-US" dirty="0"/>
              <a:t>Tools: computers, tablets, smartphones.</a:t>
            </a:r>
            <a:endParaRPr lang="en-US" dirty="0">
              <a:cs typeface="Calibri" panose="020F0502020204030204"/>
            </a:endParaRPr>
          </a:p>
          <a:p>
            <a:r>
              <a:rPr lang="en-US" dirty="0"/>
              <a:t>Teck skills: using apps/navigation like skype, facetime, zoom, or browsing the internet.</a:t>
            </a:r>
          </a:p>
          <a:p>
            <a:endParaRPr lang="en-US" dirty="0"/>
          </a:p>
          <a:p>
            <a:endParaRPr lang="en-US" dirty="0"/>
          </a:p>
          <a:p>
            <a:r>
              <a:rPr lang="en-US" dirty="0"/>
              <a:t>So far for 2022, CHWs have reached 221, for a total of 1470 reached. </a:t>
            </a:r>
          </a:p>
          <a:p>
            <a:endParaRPr lang="en-US" dirty="0"/>
          </a:p>
          <a:p>
            <a:r>
              <a:rPr lang="en-US" dirty="0"/>
              <a:t>12 home modifications to date, some delays… </a:t>
            </a:r>
            <a:endParaRPr lang="es-MX" dirty="0"/>
          </a:p>
        </p:txBody>
      </p:sp>
      <p:sp>
        <p:nvSpPr>
          <p:cNvPr id="4" name="Slide Number Placeholder 3"/>
          <p:cNvSpPr>
            <a:spLocks noGrp="1"/>
          </p:cNvSpPr>
          <p:nvPr>
            <p:ph type="sldNum" sz="quarter" idx="5"/>
          </p:nvPr>
        </p:nvSpPr>
        <p:spPr/>
        <p:txBody>
          <a:bodyPr/>
          <a:lstStyle/>
          <a:p>
            <a:fld id="{8CD9C625-FB46-45DA-8655-475AB5000F76}" type="slidenum">
              <a:rPr lang="en-US" smtClean="0"/>
              <a:t>23</a:t>
            </a:fld>
            <a:endParaRPr lang="en-US"/>
          </a:p>
        </p:txBody>
      </p:sp>
    </p:spTree>
    <p:extLst>
      <p:ext uri="{BB962C8B-B14F-4D97-AF65-F5344CB8AC3E}">
        <p14:creationId xmlns:p14="http://schemas.microsoft.com/office/powerpoint/2010/main" val="2475231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Monica</a:t>
            </a:r>
          </a:p>
        </p:txBody>
      </p:sp>
      <p:sp>
        <p:nvSpPr>
          <p:cNvPr id="4" name="Slide Number Placeholder 3"/>
          <p:cNvSpPr>
            <a:spLocks noGrp="1"/>
          </p:cNvSpPr>
          <p:nvPr>
            <p:ph type="sldNum" sz="quarter" idx="5"/>
          </p:nvPr>
        </p:nvSpPr>
        <p:spPr/>
        <p:txBody>
          <a:bodyPr/>
          <a:lstStyle/>
          <a:p>
            <a:fld id="{8CD9C625-FB46-45DA-8655-475AB5000F76}" type="slidenum">
              <a:rPr lang="en-US" smtClean="0"/>
              <a:t>24</a:t>
            </a:fld>
            <a:endParaRPr lang="en-US"/>
          </a:p>
        </p:txBody>
      </p:sp>
    </p:spTree>
    <p:extLst>
      <p:ext uri="{BB962C8B-B14F-4D97-AF65-F5344CB8AC3E}">
        <p14:creationId xmlns:p14="http://schemas.microsoft.com/office/powerpoint/2010/main" val="3842528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10- min program implementation and readiness </a:t>
            </a:r>
          </a:p>
          <a:p>
            <a:endParaRPr lang="en-US" noProof="0" dirty="0"/>
          </a:p>
          <a:p>
            <a:r>
              <a:rPr lang="en-US" noProof="0" dirty="0"/>
              <a:t>There are four steps to implementing an Aging in Place CHW-led Program:</a:t>
            </a:r>
          </a:p>
          <a:p>
            <a:pPr marL="228600" indent="-228600">
              <a:buFont typeface="+mj-lt"/>
              <a:buAutoNum type="arabicPeriod"/>
            </a:pPr>
            <a:r>
              <a:rPr lang="en-US" noProof="0" dirty="0"/>
              <a:t>The first is program planning: this can involve conducting a community needs assessment or identifying the needs older adults have for aging in place, determining your program scope considering things like where will this program take place, who will we target, what activities and services will our CHWs offer? Identify Project partners or key individuals in the community that can help implement this program (for example, MHP Salud contracted with a local organization to make the home modifications), and developing the program structure or what we expect to implement (what are the goals and objectives and processes and procedures need to be in place to meet these)?</a:t>
            </a:r>
          </a:p>
          <a:p>
            <a:pPr marL="228600" indent="-228600">
              <a:buFont typeface="+mj-lt"/>
              <a:buAutoNum type="arabicPeriod"/>
            </a:pPr>
            <a:endParaRPr lang="en-US" noProof="0" dirty="0"/>
          </a:p>
          <a:p>
            <a:pPr marL="228600" indent="-228600">
              <a:buFont typeface="+mj-lt"/>
              <a:buAutoNum type="arabicPeriod"/>
            </a:pPr>
            <a:r>
              <a:rPr lang="en-US" noProof="0" dirty="0"/>
              <a:t>The second step is recruiting participants. This can be done through some of the community partners identified in phase 1. Some ideal partners that can help</a:t>
            </a:r>
            <a:r>
              <a:rPr lang="en-US" dirty="0"/>
              <a:t>  build relationships and recruit</a:t>
            </a:r>
            <a:r>
              <a:rPr lang="en-US" noProof="0" dirty="0"/>
              <a:t> older Hispanic adults include: churches, trusted CBOs like health centers or community centers, Area Agencies on Aging, etc. At MHP </a:t>
            </a:r>
            <a:r>
              <a:rPr lang="en-US" noProof="0" dirty="0" err="1"/>
              <a:t>Salud</a:t>
            </a:r>
            <a:r>
              <a:rPr lang="en-US" noProof="0" dirty="0"/>
              <a:t> our CHW-led programs have our CHWs come together to develop an outreach plan where they identify project partners and develop a comprehensive plan for their programs on how they will reach the target population. </a:t>
            </a:r>
            <a:endParaRPr lang="en-US" noProof="0" dirty="0">
              <a:cs typeface="Calibri"/>
            </a:endParaRPr>
          </a:p>
          <a:p>
            <a:pPr marL="228600" indent="-228600">
              <a:buFont typeface="+mj-lt"/>
              <a:buAutoNum type="arabicPeriod"/>
            </a:pPr>
            <a:endParaRPr lang="en-US" noProof="0" dirty="0"/>
          </a:p>
          <a:p>
            <a:pPr marL="228600" indent="-228600">
              <a:buFont typeface="+mj-lt"/>
              <a:buAutoNum type="arabicPeriod"/>
            </a:pPr>
            <a:r>
              <a:rPr lang="en-US" noProof="0" dirty="0"/>
              <a:t>The third step is Program Implementation: This includes developing and implementing your curriculum and group activities for participants, all other program components like case management, home assessments, individual needs assessments (to determine other needs outside of the scope of the program), make referrals, and collect data on the program. Monica shared there is a CHW role in all these stages… </a:t>
            </a:r>
          </a:p>
          <a:p>
            <a:pPr marL="228600" indent="-228600">
              <a:buFont typeface="+mj-lt"/>
              <a:buAutoNum type="arabicPeriod"/>
            </a:pPr>
            <a:endParaRPr lang="en-US" noProof="0" dirty="0"/>
          </a:p>
          <a:p>
            <a:pPr marL="228600" indent="-228600">
              <a:buFont typeface="+mj-lt"/>
              <a:buAutoNum type="arabicPeriod"/>
            </a:pPr>
            <a:r>
              <a:rPr lang="en-US" noProof="0" dirty="0"/>
              <a:t>Finally, the last step is to evaluate the program. This helps provide feedback to the current program and ways to improve, it shows the value of the program and CHWs, and finally it can promote sustainability as it can be used to apply for more funding.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A6727-E840-4422-9935-1880C0CF98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220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resource is free and can be downloaded on our website. It explains how to identify the needs older adults might have when aging in place, how CHWs can help in this process, and the steps I just discussed.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A6727-E840-4422-9935-1880C0CF98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606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err="1"/>
              <a:t>Now</a:t>
            </a:r>
            <a:r>
              <a:rPr lang="es-MX" dirty="0"/>
              <a:t> </a:t>
            </a:r>
            <a:r>
              <a:rPr lang="es-MX" dirty="0" err="1"/>
              <a:t>that</a:t>
            </a:r>
            <a:r>
              <a:rPr lang="es-MX" dirty="0"/>
              <a:t> </a:t>
            </a:r>
            <a:r>
              <a:rPr lang="es-MX" dirty="0" err="1"/>
              <a:t>we</a:t>
            </a:r>
            <a:r>
              <a:rPr lang="es-MX" dirty="0"/>
              <a:t> </a:t>
            </a:r>
            <a:r>
              <a:rPr lang="es-MX" dirty="0" err="1"/>
              <a:t>have</a:t>
            </a:r>
            <a:r>
              <a:rPr lang="es-MX" dirty="0"/>
              <a:t> </a:t>
            </a:r>
            <a:r>
              <a:rPr lang="es-MX" dirty="0" err="1"/>
              <a:t>seen</a:t>
            </a:r>
            <a:r>
              <a:rPr lang="es-MX" dirty="0"/>
              <a:t> </a:t>
            </a:r>
            <a:r>
              <a:rPr lang="es-MX" dirty="0" err="1"/>
              <a:t>an</a:t>
            </a:r>
            <a:r>
              <a:rPr lang="es-MX" dirty="0"/>
              <a:t> </a:t>
            </a:r>
            <a:r>
              <a:rPr lang="es-MX" dirty="0" err="1"/>
              <a:t>example</a:t>
            </a:r>
            <a:r>
              <a:rPr lang="es-MX" dirty="0"/>
              <a:t> </a:t>
            </a:r>
            <a:r>
              <a:rPr lang="es-MX" dirty="0" err="1"/>
              <a:t>of</a:t>
            </a:r>
            <a:r>
              <a:rPr lang="es-MX" dirty="0"/>
              <a:t> </a:t>
            </a:r>
            <a:r>
              <a:rPr lang="es-MX" dirty="0" err="1"/>
              <a:t>an</a:t>
            </a:r>
            <a:r>
              <a:rPr lang="es-MX" dirty="0"/>
              <a:t> </a:t>
            </a:r>
            <a:r>
              <a:rPr lang="es-MX" dirty="0" err="1"/>
              <a:t>Aging</a:t>
            </a:r>
            <a:r>
              <a:rPr lang="es-MX" dirty="0"/>
              <a:t> in Place </a:t>
            </a:r>
            <a:r>
              <a:rPr lang="es-MX" dirty="0" err="1"/>
              <a:t>Program</a:t>
            </a:r>
            <a:r>
              <a:rPr lang="es-MX" dirty="0"/>
              <a:t> and </a:t>
            </a:r>
            <a:r>
              <a:rPr lang="es-MX" dirty="0" err="1"/>
              <a:t>we</a:t>
            </a:r>
            <a:r>
              <a:rPr lang="es-MX" dirty="0"/>
              <a:t> </a:t>
            </a:r>
            <a:r>
              <a:rPr lang="es-MX" dirty="0" err="1"/>
              <a:t>know</a:t>
            </a:r>
            <a:r>
              <a:rPr lang="es-MX" dirty="0"/>
              <a:t> a bit more </a:t>
            </a:r>
            <a:r>
              <a:rPr lang="es-MX" dirty="0" err="1"/>
              <a:t>about</a:t>
            </a:r>
            <a:r>
              <a:rPr lang="es-MX" dirty="0"/>
              <a:t> </a:t>
            </a:r>
            <a:r>
              <a:rPr lang="es-MX" dirty="0" err="1"/>
              <a:t>what</a:t>
            </a:r>
            <a:r>
              <a:rPr lang="es-MX" dirty="0"/>
              <a:t> </a:t>
            </a:r>
            <a:r>
              <a:rPr lang="es-MX" dirty="0" err="1"/>
              <a:t>that</a:t>
            </a:r>
            <a:r>
              <a:rPr lang="es-MX" dirty="0"/>
              <a:t> </a:t>
            </a:r>
            <a:r>
              <a:rPr lang="es-MX" dirty="0" err="1"/>
              <a:t>program</a:t>
            </a:r>
            <a:r>
              <a:rPr lang="es-MX" dirty="0"/>
              <a:t> </a:t>
            </a:r>
            <a:r>
              <a:rPr lang="es-MX" dirty="0" err="1"/>
              <a:t>implementaiton</a:t>
            </a:r>
            <a:r>
              <a:rPr lang="es-MX" dirty="0"/>
              <a:t> </a:t>
            </a:r>
            <a:r>
              <a:rPr lang="es-MX" dirty="0" err="1"/>
              <a:t>may</a:t>
            </a:r>
            <a:r>
              <a:rPr lang="es-MX" dirty="0"/>
              <a:t> look </a:t>
            </a:r>
            <a:r>
              <a:rPr lang="es-MX" dirty="0" err="1"/>
              <a:t>like</a:t>
            </a:r>
            <a:r>
              <a:rPr lang="es-MX" dirty="0"/>
              <a:t>. </a:t>
            </a:r>
            <a:r>
              <a:rPr lang="es-MX" dirty="0" err="1"/>
              <a:t>Some</a:t>
            </a:r>
            <a:r>
              <a:rPr lang="es-MX" dirty="0"/>
              <a:t> </a:t>
            </a:r>
            <a:r>
              <a:rPr lang="es-MX" dirty="0" err="1"/>
              <a:t>of</a:t>
            </a:r>
            <a:r>
              <a:rPr lang="es-MX" dirty="0"/>
              <a:t> </a:t>
            </a:r>
            <a:r>
              <a:rPr lang="es-MX" dirty="0" err="1"/>
              <a:t>you</a:t>
            </a:r>
            <a:r>
              <a:rPr lang="es-MX" dirty="0"/>
              <a:t> </a:t>
            </a:r>
            <a:r>
              <a:rPr lang="es-MX" dirty="0" err="1"/>
              <a:t>might</a:t>
            </a:r>
            <a:r>
              <a:rPr lang="es-MX" dirty="0"/>
              <a:t> be </a:t>
            </a:r>
            <a:r>
              <a:rPr lang="es-MX" dirty="0" err="1"/>
              <a:t>considering</a:t>
            </a:r>
            <a:r>
              <a:rPr lang="es-MX" dirty="0"/>
              <a:t> </a:t>
            </a:r>
            <a:r>
              <a:rPr lang="es-MX" dirty="0" err="1"/>
              <a:t>implementing</a:t>
            </a:r>
            <a:r>
              <a:rPr lang="es-MX" dirty="0"/>
              <a:t> </a:t>
            </a:r>
            <a:r>
              <a:rPr lang="es-MX" dirty="0" err="1"/>
              <a:t>your</a:t>
            </a:r>
            <a:r>
              <a:rPr lang="es-MX" dirty="0"/>
              <a:t> </a:t>
            </a:r>
            <a:r>
              <a:rPr lang="es-MX" dirty="0" err="1"/>
              <a:t>own</a:t>
            </a:r>
            <a:r>
              <a:rPr lang="es-MX" dirty="0"/>
              <a:t> CHW </a:t>
            </a:r>
            <a:r>
              <a:rPr lang="es-MX" dirty="0" err="1"/>
              <a:t>programs</a:t>
            </a:r>
            <a:r>
              <a:rPr lang="es-MX" dirty="0"/>
              <a:t>. </a:t>
            </a:r>
            <a:r>
              <a:rPr lang="es-MX" dirty="0" err="1"/>
              <a:t>If</a:t>
            </a:r>
            <a:r>
              <a:rPr lang="es-MX" dirty="0"/>
              <a:t> </a:t>
            </a:r>
            <a:r>
              <a:rPr lang="es-MX" dirty="0" err="1"/>
              <a:t>that’s</a:t>
            </a:r>
            <a:r>
              <a:rPr lang="es-MX" dirty="0"/>
              <a:t> </a:t>
            </a:r>
            <a:r>
              <a:rPr lang="es-MX" dirty="0" err="1"/>
              <a:t>the</a:t>
            </a:r>
            <a:r>
              <a:rPr lang="es-MX" dirty="0"/>
              <a:t> case, </a:t>
            </a:r>
            <a:r>
              <a:rPr lang="es-MX" dirty="0" err="1"/>
              <a:t>you</a:t>
            </a:r>
            <a:r>
              <a:rPr lang="es-MX" dirty="0"/>
              <a:t> </a:t>
            </a:r>
            <a:r>
              <a:rPr lang="es-MX" dirty="0" err="1"/>
              <a:t>will</a:t>
            </a:r>
            <a:r>
              <a:rPr lang="es-MX" dirty="0"/>
              <a:t> </a:t>
            </a:r>
            <a:r>
              <a:rPr lang="es-MX" dirty="0" err="1"/>
              <a:t>want</a:t>
            </a:r>
            <a:r>
              <a:rPr lang="es-MX" dirty="0"/>
              <a:t> </a:t>
            </a:r>
            <a:r>
              <a:rPr lang="es-MX" dirty="0" err="1"/>
              <a:t>to</a:t>
            </a:r>
            <a:r>
              <a:rPr lang="es-MX" dirty="0"/>
              <a:t> </a:t>
            </a:r>
            <a:r>
              <a:rPr lang="es-MX" dirty="0" err="1"/>
              <a:t>answer</a:t>
            </a:r>
            <a:r>
              <a:rPr lang="es-MX" dirty="0"/>
              <a:t> </a:t>
            </a:r>
            <a:r>
              <a:rPr lang="es-MX" dirty="0" err="1"/>
              <a:t>some</a:t>
            </a:r>
            <a:r>
              <a:rPr lang="es-MX" dirty="0"/>
              <a:t> </a:t>
            </a:r>
            <a:r>
              <a:rPr lang="es-MX" dirty="0" err="1"/>
              <a:t>questions</a:t>
            </a:r>
            <a:r>
              <a:rPr lang="es-MX" dirty="0"/>
              <a:t> </a:t>
            </a:r>
            <a:r>
              <a:rPr lang="es-MX" dirty="0" err="1"/>
              <a:t>about</a:t>
            </a:r>
            <a:r>
              <a:rPr lang="es-MX" dirty="0"/>
              <a:t> </a:t>
            </a:r>
            <a:r>
              <a:rPr lang="es-MX" dirty="0" err="1"/>
              <a:t>your</a:t>
            </a:r>
            <a:r>
              <a:rPr lang="es-MX" dirty="0"/>
              <a:t> </a:t>
            </a:r>
            <a:r>
              <a:rPr lang="es-MX" dirty="0" err="1"/>
              <a:t>organizaitons</a:t>
            </a:r>
            <a:r>
              <a:rPr lang="es-MX" dirty="0"/>
              <a:t>’ </a:t>
            </a:r>
            <a:r>
              <a:rPr lang="es-MX" dirty="0" err="1"/>
              <a:t>capacity</a:t>
            </a:r>
            <a:r>
              <a:rPr lang="es-MX" dirty="0"/>
              <a:t> </a:t>
            </a:r>
            <a:r>
              <a:rPr lang="es-MX" dirty="0" err="1"/>
              <a:t>to</a:t>
            </a:r>
            <a:r>
              <a:rPr lang="es-MX" dirty="0"/>
              <a:t> </a:t>
            </a:r>
            <a:r>
              <a:rPr lang="es-MX" dirty="0" err="1"/>
              <a:t>implement</a:t>
            </a:r>
            <a:r>
              <a:rPr lang="es-MX" dirty="0"/>
              <a:t> and </a:t>
            </a:r>
            <a:r>
              <a:rPr lang="es-MX" dirty="0" err="1"/>
              <a:t>sustain</a:t>
            </a:r>
            <a:r>
              <a:rPr lang="es-MX" dirty="0"/>
              <a:t> a CHW </a:t>
            </a:r>
            <a:r>
              <a:rPr lang="es-MX" dirty="0" err="1"/>
              <a:t>program</a:t>
            </a:r>
            <a:r>
              <a:rPr lang="es-MX" dirty="0"/>
              <a:t>. </a:t>
            </a:r>
            <a:r>
              <a:rPr lang="es-MX" dirty="0" err="1"/>
              <a:t>I’ll</a:t>
            </a:r>
            <a:r>
              <a:rPr lang="es-MX" dirty="0"/>
              <a:t> </a:t>
            </a:r>
            <a:r>
              <a:rPr lang="es-MX" dirty="0" err="1"/>
              <a:t>briefly</a:t>
            </a:r>
            <a:r>
              <a:rPr lang="es-MX" dirty="0"/>
              <a:t> </a:t>
            </a:r>
            <a:r>
              <a:rPr lang="es-MX" dirty="0" err="1"/>
              <a:t>ask</a:t>
            </a:r>
            <a:r>
              <a:rPr lang="es-MX" dirty="0"/>
              <a:t> </a:t>
            </a:r>
            <a:r>
              <a:rPr lang="es-MX" dirty="0" err="1"/>
              <a:t>some</a:t>
            </a:r>
            <a:r>
              <a:rPr lang="es-MX" dirty="0"/>
              <a:t> </a:t>
            </a:r>
            <a:r>
              <a:rPr lang="es-MX" dirty="0" err="1"/>
              <a:t>questions</a:t>
            </a:r>
            <a:r>
              <a:rPr lang="es-MX" dirty="0"/>
              <a:t> </a:t>
            </a:r>
            <a:r>
              <a:rPr lang="es-MX" dirty="0" err="1"/>
              <a:t>to</a:t>
            </a:r>
            <a:r>
              <a:rPr lang="es-MX" dirty="0"/>
              <a:t> </a:t>
            </a:r>
            <a:r>
              <a:rPr lang="es-MX" dirty="0" err="1"/>
              <a:t>get</a:t>
            </a:r>
            <a:r>
              <a:rPr lang="es-MX" dirty="0"/>
              <a:t> </a:t>
            </a:r>
            <a:r>
              <a:rPr lang="es-MX" dirty="0" err="1"/>
              <a:t>you</a:t>
            </a:r>
            <a:r>
              <a:rPr lang="es-MX" dirty="0"/>
              <a:t> </a:t>
            </a:r>
            <a:r>
              <a:rPr lang="es-MX" dirty="0" err="1"/>
              <a:t>thinking</a:t>
            </a:r>
            <a:r>
              <a:rPr lang="es-MX" dirty="0"/>
              <a:t> </a:t>
            </a:r>
            <a:r>
              <a:rPr lang="es-MX" dirty="0" err="1"/>
              <a:t>about</a:t>
            </a:r>
            <a:r>
              <a:rPr lang="es-MX" dirty="0"/>
              <a:t> </a:t>
            </a:r>
            <a:r>
              <a:rPr lang="es-MX" dirty="0" err="1"/>
              <a:t>implementing</a:t>
            </a:r>
            <a:r>
              <a:rPr lang="es-MX" dirty="0"/>
              <a:t> a </a:t>
            </a:r>
            <a:r>
              <a:rPr lang="es-MX" dirty="0" err="1"/>
              <a:t>program</a:t>
            </a:r>
            <a:r>
              <a:rPr lang="es-MX" dirty="0"/>
              <a:t>. I </a:t>
            </a:r>
            <a:r>
              <a:rPr lang="es-MX" dirty="0" err="1"/>
              <a:t>encourage</a:t>
            </a:r>
            <a:r>
              <a:rPr lang="es-MX" dirty="0"/>
              <a:t> </a:t>
            </a:r>
            <a:r>
              <a:rPr lang="es-MX" dirty="0" err="1"/>
              <a:t>you</a:t>
            </a:r>
            <a:r>
              <a:rPr lang="es-MX" dirty="0"/>
              <a:t> </a:t>
            </a:r>
            <a:r>
              <a:rPr lang="es-MX" dirty="0" err="1"/>
              <a:t>all</a:t>
            </a:r>
            <a:r>
              <a:rPr lang="es-MX" dirty="0"/>
              <a:t> </a:t>
            </a:r>
            <a:r>
              <a:rPr lang="es-MX" dirty="0" err="1"/>
              <a:t>to</a:t>
            </a:r>
            <a:r>
              <a:rPr lang="es-MX" dirty="0"/>
              <a:t> </a:t>
            </a:r>
            <a:r>
              <a:rPr lang="es-MX" dirty="0" err="1"/>
              <a:t>reach</a:t>
            </a:r>
            <a:r>
              <a:rPr lang="es-MX" dirty="0"/>
              <a:t> </a:t>
            </a:r>
            <a:r>
              <a:rPr lang="es-MX" dirty="0" err="1"/>
              <a:t>out</a:t>
            </a:r>
            <a:r>
              <a:rPr lang="es-MX" dirty="0"/>
              <a:t> </a:t>
            </a:r>
            <a:r>
              <a:rPr lang="es-MX" dirty="0" err="1"/>
              <a:t>if</a:t>
            </a:r>
            <a:r>
              <a:rPr lang="es-MX" dirty="0"/>
              <a:t> </a:t>
            </a:r>
            <a:r>
              <a:rPr lang="es-MX" dirty="0" err="1"/>
              <a:t>you</a:t>
            </a:r>
            <a:r>
              <a:rPr lang="es-MX" dirty="0"/>
              <a:t> </a:t>
            </a:r>
            <a:r>
              <a:rPr lang="es-MX" dirty="0" err="1"/>
              <a:t>have</a:t>
            </a:r>
            <a:r>
              <a:rPr lang="es-MX" dirty="0"/>
              <a:t> </a:t>
            </a:r>
            <a:r>
              <a:rPr lang="es-MX" dirty="0" err="1"/>
              <a:t>further</a:t>
            </a:r>
            <a:r>
              <a:rPr lang="es-MX" dirty="0"/>
              <a:t> </a:t>
            </a:r>
            <a:r>
              <a:rPr lang="es-MX" dirty="0" err="1"/>
              <a:t>questions</a:t>
            </a:r>
            <a:r>
              <a:rPr lang="es-MX" dirty="0"/>
              <a:t> </a:t>
            </a:r>
            <a:r>
              <a:rPr lang="es-MX" dirty="0" err="1"/>
              <a:t>or</a:t>
            </a:r>
            <a:r>
              <a:rPr lang="es-MX" dirty="0"/>
              <a:t> </a:t>
            </a:r>
            <a:r>
              <a:rPr lang="es-MX" dirty="0" err="1"/>
              <a:t>would</a:t>
            </a:r>
            <a:r>
              <a:rPr lang="es-MX" dirty="0"/>
              <a:t> </a:t>
            </a:r>
            <a:r>
              <a:rPr lang="es-MX" dirty="0" err="1"/>
              <a:t>like</a:t>
            </a:r>
            <a:r>
              <a:rPr lang="es-MX" dirty="0"/>
              <a:t> </a:t>
            </a:r>
            <a:r>
              <a:rPr lang="es-MX" dirty="0" err="1"/>
              <a:t>support</a:t>
            </a:r>
            <a:r>
              <a:rPr lang="es-MX" dirty="0"/>
              <a:t> in </a:t>
            </a:r>
            <a:r>
              <a:rPr lang="es-MX" dirty="0" err="1"/>
              <a:t>starting</a:t>
            </a:r>
            <a:r>
              <a:rPr lang="es-MX" dirty="0"/>
              <a:t> </a:t>
            </a:r>
            <a:r>
              <a:rPr lang="es-MX" dirty="0" err="1"/>
              <a:t>your</a:t>
            </a:r>
            <a:r>
              <a:rPr lang="es-MX" dirty="0"/>
              <a:t> </a:t>
            </a:r>
            <a:r>
              <a:rPr lang="es-MX" dirty="0" err="1"/>
              <a:t>programs</a:t>
            </a:r>
            <a:r>
              <a:rPr lang="es-MX" dirty="0"/>
              <a:t>.</a:t>
            </a:r>
          </a:p>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U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Getting Started: There are some basic considerations you may want to take to know if you are ready to consider starting a CHW program:</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How will CHWs benefit our community/clients/patients?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How will a CHW program fit into our current org structure?</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How will the CHW program be integrated with other programs?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How will leadership engage with the program?</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*How will my organization grow, integrate, and sustain a CHW program?</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U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Grow: establishing roots for your CHW program in your organization</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What type of CHW program are you considering (i.e., outreach, health education, etc.)?</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What major health problem(s) or goal(s) will the program target (i.e., diabetes management, insurance enrollment, aging in place)?</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Where will the CHW program be “housed” (i.e., social services department)?</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What resources does your organization currently have to design this program (i.e., current employees with CHW backgrounds, health education curriculums, etc.)?</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Does a CHW program conflict with your organization’s current values, goals, or structure?</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*These questions can identify areas for growth. If your organization does not know where if the CHW program will fit in in the organization structure, start conversations with leadership to create a strategic fit.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romanU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Integrate: connecting your CHW program with other units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Ensure staff understand and welcome new program and CHWs.. will want to consider:</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Do other staff understand role of CHWs and where they may interact?</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Will you need to train other staff?</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How has your organization worked with CHWs or similar professionals?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How will proposed program work with other programs?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How will your organization engage CHWs (considering that they will be out in the community and away from the facility often)?</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U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Sustain: making sure leadership is on board</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Does leadership understand the role and VALUE of the CHW?</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Has anyone from leadership worked with a similar program in the past?</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Does leadership see how CHWs help the org as contributing or in conflict with mission, vision, goals?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Will anyone in leadership oversee CHWs?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Will leadership be involved in the development or implementation of CHW programs?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*It is important to try and foresee any potential conflicts to make sure that the program can be integrated for long-term. If leadership is not on board it will not be a sustainable program.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2C5C6E-65BB-4668-8354-1227138A8E6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302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5-min for Q&amp;A</a:t>
            </a:r>
            <a:endParaRPr lang="es-MX" dirty="0"/>
          </a:p>
        </p:txBody>
      </p:sp>
      <p:sp>
        <p:nvSpPr>
          <p:cNvPr id="4" name="Slide Number Placeholder 3"/>
          <p:cNvSpPr>
            <a:spLocks noGrp="1"/>
          </p:cNvSpPr>
          <p:nvPr>
            <p:ph type="sldNum" sz="quarter" idx="5"/>
          </p:nvPr>
        </p:nvSpPr>
        <p:spPr/>
        <p:txBody>
          <a:bodyPr/>
          <a:lstStyle/>
          <a:p>
            <a:fld id="{8CD9C625-FB46-45DA-8655-475AB5000F76}" type="slidenum">
              <a:rPr lang="en-US" smtClean="0"/>
              <a:t>29</a:t>
            </a:fld>
            <a:endParaRPr lang="en-US"/>
          </a:p>
        </p:txBody>
      </p:sp>
    </p:spTree>
    <p:extLst>
      <p:ext uri="{BB962C8B-B14F-4D97-AF65-F5344CB8AC3E}">
        <p14:creationId xmlns:p14="http://schemas.microsoft.com/office/powerpoint/2010/main" val="3546358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Reach the name of each resource:</a:t>
            </a:r>
          </a:p>
          <a:p>
            <a:endParaRPr lang="en-US" dirty="0"/>
          </a:p>
          <a:p>
            <a:r>
              <a:rPr lang="en-US" dirty="0"/>
              <a:t>These resources are free and easily available for download. </a:t>
            </a:r>
            <a:endParaRPr lang="es-MX"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A6727-E840-4422-9935-1880C0CF98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247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8CD9C625-FB46-45DA-8655-475AB5000F76}" type="slidenum">
              <a:rPr lang="en-US" smtClean="0"/>
              <a:t>3</a:t>
            </a:fld>
            <a:endParaRPr lang="en-US"/>
          </a:p>
        </p:txBody>
      </p:sp>
    </p:spTree>
    <p:extLst>
      <p:ext uri="{BB962C8B-B14F-4D97-AF65-F5344CB8AC3E}">
        <p14:creationId xmlns:p14="http://schemas.microsoft.com/office/powerpoint/2010/main" val="1291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i="0" dirty="0">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18874C-51FE-4D1C-B3A6-28395540F0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620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A6727-E840-4422-9935-1880C0CF98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359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How Long is a Minute? Have People stand up for this one. </a:t>
            </a:r>
          </a:p>
          <a:p>
            <a:endParaRPr lang="en-US" b="0" i="0" dirty="0">
              <a:effectLst/>
              <a:latin typeface="Arial" panose="020B0604020202020204" pitchFamily="34" charset="0"/>
            </a:endParaRPr>
          </a:p>
          <a:p>
            <a:r>
              <a:rPr lang="en-US" b="0" i="0" dirty="0">
                <a:effectLst/>
                <a:latin typeface="Arial" panose="020B0604020202020204" pitchFamily="34" charset="0"/>
              </a:rPr>
              <a:t>Have participants close their eyes and ask them to open them when they think a full minute has passed after you say “</a:t>
            </a:r>
            <a:r>
              <a:rPr lang="en-US" b="0" i="0" dirty="0" err="1">
                <a:effectLst/>
                <a:latin typeface="Arial" panose="020B0604020202020204" pitchFamily="34" charset="0"/>
              </a:rPr>
              <a:t>Start”.Take</a:t>
            </a:r>
            <a:r>
              <a:rPr lang="en-US" b="0" i="0" dirty="0">
                <a:effectLst/>
                <a:latin typeface="Arial" panose="020B0604020202020204" pitchFamily="34" charset="0"/>
              </a:rPr>
              <a:t> the time with a stopwatch (silent, no alarm), and silently raise a hand when the minute has passed. Wait until everybody has opened their eyes, explain that you raised your hand at the one-minute time, and ask participants to discuss the experience. Does everyone experience time the same way? You can repeat the activity and change the time to two minutes. </a:t>
            </a:r>
          </a:p>
          <a:p>
            <a:endParaRPr lang="en-US" b="0" i="0" dirty="0">
              <a:effectLst/>
              <a:latin typeface="Arial" panose="020B0604020202020204" pitchFamily="34" charset="0"/>
            </a:endParaRPr>
          </a:p>
          <a:p>
            <a:endParaRPr lang="en-US" b="0" i="0" dirty="0">
              <a:effectLst/>
              <a:latin typeface="Arial" panose="020B0604020202020204" pitchFamily="34" charset="0"/>
            </a:endParaRPr>
          </a:p>
          <a:p>
            <a:r>
              <a:rPr lang="en-US" b="0" i="0" dirty="0">
                <a:effectLst/>
                <a:latin typeface="Arial" panose="020B0604020202020204" pitchFamily="34" charset="0"/>
              </a:rPr>
              <a:t>Option 2:</a:t>
            </a:r>
          </a:p>
          <a:p>
            <a:r>
              <a:rPr lang="en-US" b="0" i="0" dirty="0">
                <a:effectLst/>
                <a:latin typeface="Arial" panose="020B0604020202020204" pitchFamily="34" charset="0"/>
              </a:rPr>
              <a:t>Chain of requests (4-25 participants)The participants will organize themselves in a circle or a line. Each participant will share with the group something they need or would want to have right now. (Ex. Cup of coffee, nap, money etc.) The next person in line must repeat the needs of everyone that went before them. (Ex. My name is Suzy and I need a nap, John needs Coffee, Brandon needs money, etc.). To finish the activity the first person to go must then repeat everyone’s orders. </a:t>
            </a:r>
            <a:endParaRPr lang="en-US" b="1" dirty="0"/>
          </a:p>
        </p:txBody>
      </p:sp>
      <p:sp>
        <p:nvSpPr>
          <p:cNvPr id="4" name="Slide Number Placeholder 3"/>
          <p:cNvSpPr>
            <a:spLocks noGrp="1"/>
          </p:cNvSpPr>
          <p:nvPr>
            <p:ph type="sldNum" sz="quarter" idx="5"/>
          </p:nvPr>
        </p:nvSpPr>
        <p:spPr/>
        <p:txBody>
          <a:bodyPr/>
          <a:lstStyle/>
          <a:p>
            <a:fld id="{8CD9C625-FB46-45DA-8655-475AB5000F76}" type="slidenum">
              <a:rPr lang="en-US" smtClean="0"/>
              <a:t>6</a:t>
            </a:fld>
            <a:endParaRPr lang="en-US"/>
          </a:p>
        </p:txBody>
      </p:sp>
    </p:spTree>
    <p:extLst>
      <p:ext uri="{BB962C8B-B14F-4D97-AF65-F5344CB8AC3E}">
        <p14:creationId xmlns:p14="http://schemas.microsoft.com/office/powerpoint/2010/main" val="1047082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Monica</a:t>
            </a:r>
          </a:p>
        </p:txBody>
      </p:sp>
      <p:sp>
        <p:nvSpPr>
          <p:cNvPr id="4" name="Slide Number Placeholder 3"/>
          <p:cNvSpPr>
            <a:spLocks noGrp="1"/>
          </p:cNvSpPr>
          <p:nvPr>
            <p:ph type="sldNum" sz="quarter" idx="5"/>
          </p:nvPr>
        </p:nvSpPr>
        <p:spPr/>
        <p:txBody>
          <a:bodyPr/>
          <a:lstStyle/>
          <a:p>
            <a:fld id="{8CD9C625-FB46-45DA-8655-475AB5000F76}" type="slidenum">
              <a:rPr lang="en-US" smtClean="0"/>
              <a:t>7</a:t>
            </a:fld>
            <a:endParaRPr lang="en-US"/>
          </a:p>
        </p:txBody>
      </p:sp>
    </p:spTree>
    <p:extLst>
      <p:ext uri="{BB962C8B-B14F-4D97-AF65-F5344CB8AC3E}">
        <p14:creationId xmlns:p14="http://schemas.microsoft.com/office/powerpoint/2010/main" val="2259519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15-min (intro to topic CHW-roles and skills)</a:t>
            </a:r>
          </a:p>
          <a:p>
            <a:endParaRPr lang="en-US" dirty="0"/>
          </a:p>
          <a:p>
            <a:r>
              <a:rPr lang="en-US" dirty="0"/>
              <a:t>Between 2019 and 2040 white older adults are projected to increase by 29% where other racial and ethnic minority groups are expected to increase by 115%. If we look at Hispanic older adults, that number is 161%. </a:t>
            </a:r>
          </a:p>
          <a:p>
            <a:endParaRPr lang="en-US" dirty="0"/>
          </a:p>
          <a:p>
            <a:r>
              <a:rPr lang="en-US" dirty="0"/>
              <a:t>These numbers show that we need to be prepared to serve diverse older adults and ensure that our programs are reflective of our changing communities.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9C625-FB46-45DA-8655-475AB5000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465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30000" noProof="0" dirty="0">
                <a:ln>
                  <a:noFill/>
                </a:ln>
                <a:solidFill>
                  <a:prstClr val="black"/>
                </a:solidFill>
                <a:effectLst/>
                <a:uLnTx/>
                <a:uFillTx/>
                <a:latin typeface="Times New Roman" panose="02020603050405020304" pitchFamily="18" charset="0"/>
                <a:ea typeface="Cambria"/>
                <a:cs typeface="Times New Roman"/>
              </a:rPr>
              <a:t>Hispanic someone from Spanish-speaking country, Latino is someone from Latin America (some fit in both, but some do not), Latinx is a gender-neutral term gaining popularity among academics and young adults, but it is not yet a term widely accepted by most Hispanic/Latinos…  so it is important to not that some people use these terms interchangeably but there are unique differences and each individual within these larger groups is very  unique with unique cultural norms and beliefs… so we cannot overgeneralize our services too much.</a:t>
            </a:r>
            <a:endParaRPr lang="en-US" sz="1400" b="0" i="0" dirty="0">
              <a:effectLst/>
              <a:latin typeface="Times New Roman"/>
              <a:cs typeface="Times New Roman"/>
            </a:endParaRP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en-US" b="0" i="0" dirty="0">
                <a:effectLst/>
                <a:latin typeface="Times New Roman"/>
                <a:cs typeface="Times New Roman"/>
              </a:rPr>
              <a:t>Hispanics/Latinos are a diverse group! There are over 20 Spanish-speaking countries in the world. </a:t>
            </a:r>
            <a:r>
              <a:rPr kumimoji="0" lang="en-US" sz="1200" b="0" i="0" u="none" strike="noStrike" kern="1200" cap="none" spc="0" normalizeH="0" baseline="0" noProof="0" dirty="0">
                <a:ln>
                  <a:noFill/>
                </a:ln>
                <a:solidFill>
                  <a:prstClr val="black"/>
                </a:solidFill>
                <a:effectLst/>
                <a:uLnTx/>
                <a:uFillTx/>
                <a:ea typeface="Cambria"/>
              </a:rPr>
              <a:t>Among the 50.5 million Hispanics counted in the 2010 census, 31.8 million were Mexican-origin Hispanics, 4.6 million Puerto Rican Origin Hispanics, 1.8 million Cubans, 1.6 million Salvadorans and 1.4 million Dominicans. A</a:t>
            </a:r>
            <a:endParaRPr kumimoji="0" lang="en-US" sz="1200" b="0" i="0" u="none" strike="noStrike" kern="1200" cap="none" spc="0" normalizeH="0" baseline="30000" noProof="0" dirty="0">
              <a:ln>
                <a:noFill/>
              </a:ln>
              <a:solidFill>
                <a:prstClr val="black"/>
              </a:solidFill>
              <a:effectLst/>
              <a:uLnTx/>
              <a:uFillTx/>
              <a:ea typeface="Cambria"/>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latin typeface="Times New Roman" panose="02020603050405020304" pitchFamily="18" charset="0"/>
              </a:rPr>
              <a:t>Close to half (45% and nearly 2 million people) of older Hispanic adults live in California and Texas.</a:t>
            </a:r>
          </a:p>
          <a:p>
            <a:pPr marL="171450" indent="-171450">
              <a:buFont typeface="Arial" panose="020B0604020202020204" pitchFamily="34" charset="0"/>
              <a:buChar char="•"/>
            </a:pPr>
            <a:r>
              <a:rPr lang="en-US" b="0" i="0" dirty="0">
                <a:effectLst/>
                <a:latin typeface="Times New Roman" panose="02020603050405020304" pitchFamily="18" charset="0"/>
              </a:rPr>
              <a:t>According to PEW Research Center, 27% of Hispanics lived in a multigenerational household (grandparent and grandchild).</a:t>
            </a:r>
          </a:p>
          <a:p>
            <a:pPr marL="171450" indent="-171450">
              <a:buFont typeface="Arial" panose="020B0604020202020204" pitchFamily="34" charset="0"/>
              <a:buChar char="•"/>
            </a:pPr>
            <a:r>
              <a:rPr lang="en-US" b="0" i="0" dirty="0">
                <a:effectLst/>
                <a:latin typeface="Times New Roman" panose="02020603050405020304" pitchFamily="18" charset="0"/>
              </a:rPr>
              <a:t>More than one third of older Hispanic adults have one or more disability</a:t>
            </a:r>
          </a:p>
          <a:p>
            <a:pPr marL="171450" indent="-171450">
              <a:buFont typeface="Arial" panose="020B0604020202020204" pitchFamily="34" charset="0"/>
              <a:buChar char="•"/>
            </a:pPr>
            <a:r>
              <a:rPr lang="en-US" b="0" i="0" dirty="0">
                <a:effectLst/>
                <a:latin typeface="Times New Roman" panose="02020603050405020304" pitchFamily="18" charset="0"/>
              </a:rPr>
              <a:t>Hispanic older adults are more likely to live in poverty that other older Americans</a:t>
            </a:r>
          </a:p>
          <a:p>
            <a:pPr marL="171450" indent="-171450">
              <a:buFont typeface="Arial" panose="020B0604020202020204" pitchFamily="34" charset="0"/>
              <a:buChar char="•"/>
            </a:pPr>
            <a:r>
              <a:rPr lang="en-US" b="0" i="0" dirty="0">
                <a:effectLst/>
                <a:latin typeface="Times New Roman" panose="02020603050405020304" pitchFamily="18" charset="0"/>
              </a:rPr>
              <a:t>Almost half of this population mainly Speaks Spanish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18874C-51FE-4D1C-B3A6-28395540F0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648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Master" Target="../slideMasters/slideMaster1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C16F-75F3-4659-AB23-9F3AE0C44B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A1FE5-8919-4A38-9A4D-F38914146A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D9E140-E7EB-447A-90F4-4D5667302BE3}"/>
              </a:ext>
            </a:extLst>
          </p:cNvPr>
          <p:cNvSpPr>
            <a:spLocks noGrp="1"/>
          </p:cNvSpPr>
          <p:nvPr>
            <p:ph type="dt" sz="half" idx="10"/>
          </p:nvPr>
        </p:nvSpPr>
        <p:spPr/>
        <p:txBody>
          <a:bodyPr/>
          <a:lstStyle/>
          <a:p>
            <a:fld id="{7DC7D7F1-E65D-4635-88C2-D662C5377019}" type="datetimeFigureOut">
              <a:rPr lang="en-US" smtClean="0"/>
              <a:t>8/5/2022</a:t>
            </a:fld>
            <a:endParaRPr lang="en-US"/>
          </a:p>
        </p:txBody>
      </p:sp>
      <p:sp>
        <p:nvSpPr>
          <p:cNvPr id="5" name="Footer Placeholder 4">
            <a:extLst>
              <a:ext uri="{FF2B5EF4-FFF2-40B4-BE49-F238E27FC236}">
                <a16:creationId xmlns:a16="http://schemas.microsoft.com/office/drawing/2014/main" id="{AD522596-C960-41D3-B5E0-281F41C9F8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8FDE6-F0E6-4D88-BC90-4BE372341552}"/>
              </a:ext>
            </a:extLst>
          </p:cNvPr>
          <p:cNvSpPr>
            <a:spLocks noGrp="1"/>
          </p:cNvSpPr>
          <p:nvPr>
            <p:ph type="sldNum" sz="quarter" idx="12"/>
          </p:nvPr>
        </p:nvSpPr>
        <p:spPr/>
        <p:txBody>
          <a:bodyPr/>
          <a:lstStyle/>
          <a:p>
            <a:fld id="{0E8C6185-F749-4EDA-8D85-4797781ED66F}" type="slidenum">
              <a:rPr lang="en-US" smtClean="0"/>
              <a:t>‹#›</a:t>
            </a:fld>
            <a:endParaRPr lang="en-US"/>
          </a:p>
        </p:txBody>
      </p:sp>
    </p:spTree>
    <p:extLst>
      <p:ext uri="{BB962C8B-B14F-4D97-AF65-F5344CB8AC3E}">
        <p14:creationId xmlns:p14="http://schemas.microsoft.com/office/powerpoint/2010/main" val="4208046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4D4D7-7F53-45B7-A5E0-5F30E4CED2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9E604B-FCD6-4A9C-AAA2-65A628A67A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C82AB2-4DD4-4A36-B409-29A907B823FD}"/>
              </a:ext>
            </a:extLst>
          </p:cNvPr>
          <p:cNvSpPr>
            <a:spLocks noGrp="1"/>
          </p:cNvSpPr>
          <p:nvPr>
            <p:ph type="dt" sz="half" idx="10"/>
          </p:nvPr>
        </p:nvSpPr>
        <p:spPr/>
        <p:txBody>
          <a:bodyPr/>
          <a:lstStyle/>
          <a:p>
            <a:fld id="{7DC7D7F1-E65D-4635-88C2-D662C5377019}" type="datetimeFigureOut">
              <a:rPr lang="en-US" smtClean="0"/>
              <a:t>8/5/2022</a:t>
            </a:fld>
            <a:endParaRPr lang="en-US"/>
          </a:p>
        </p:txBody>
      </p:sp>
      <p:sp>
        <p:nvSpPr>
          <p:cNvPr id="5" name="Footer Placeholder 4">
            <a:extLst>
              <a:ext uri="{FF2B5EF4-FFF2-40B4-BE49-F238E27FC236}">
                <a16:creationId xmlns:a16="http://schemas.microsoft.com/office/drawing/2014/main" id="{263918D4-4809-43C0-94BE-815C439C60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04D7D-92FE-48E6-82C1-69E31AA7D3FA}"/>
              </a:ext>
            </a:extLst>
          </p:cNvPr>
          <p:cNvSpPr>
            <a:spLocks noGrp="1"/>
          </p:cNvSpPr>
          <p:nvPr>
            <p:ph type="sldNum" sz="quarter" idx="12"/>
          </p:nvPr>
        </p:nvSpPr>
        <p:spPr/>
        <p:txBody>
          <a:bodyPr/>
          <a:lstStyle/>
          <a:p>
            <a:fld id="{0E8C6185-F749-4EDA-8D85-4797781ED66F}" type="slidenum">
              <a:rPr lang="en-US" smtClean="0"/>
              <a:t>‹#›</a:t>
            </a:fld>
            <a:endParaRPr lang="en-US"/>
          </a:p>
        </p:txBody>
      </p:sp>
    </p:spTree>
    <p:extLst>
      <p:ext uri="{BB962C8B-B14F-4D97-AF65-F5344CB8AC3E}">
        <p14:creationId xmlns:p14="http://schemas.microsoft.com/office/powerpoint/2010/main" val="67327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FFF32E-2C91-42C4-8440-2C8AC737F2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937929-1446-4E7A-AA15-21FA8E03CC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6D64E-D1F5-4E40-B2ED-A5BC8511C37A}"/>
              </a:ext>
            </a:extLst>
          </p:cNvPr>
          <p:cNvSpPr>
            <a:spLocks noGrp="1"/>
          </p:cNvSpPr>
          <p:nvPr>
            <p:ph type="dt" sz="half" idx="10"/>
          </p:nvPr>
        </p:nvSpPr>
        <p:spPr/>
        <p:txBody>
          <a:bodyPr/>
          <a:lstStyle/>
          <a:p>
            <a:fld id="{7DC7D7F1-E65D-4635-88C2-D662C5377019}" type="datetimeFigureOut">
              <a:rPr lang="en-US" smtClean="0"/>
              <a:t>8/5/2022</a:t>
            </a:fld>
            <a:endParaRPr lang="en-US"/>
          </a:p>
        </p:txBody>
      </p:sp>
      <p:sp>
        <p:nvSpPr>
          <p:cNvPr id="5" name="Footer Placeholder 4">
            <a:extLst>
              <a:ext uri="{FF2B5EF4-FFF2-40B4-BE49-F238E27FC236}">
                <a16:creationId xmlns:a16="http://schemas.microsoft.com/office/drawing/2014/main" id="{5E61F1FB-F5B0-4F82-8AD2-52312BC028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C90FB-2B21-4504-8952-071F6BB58350}"/>
              </a:ext>
            </a:extLst>
          </p:cNvPr>
          <p:cNvSpPr>
            <a:spLocks noGrp="1"/>
          </p:cNvSpPr>
          <p:nvPr>
            <p:ph type="sldNum" sz="quarter" idx="12"/>
          </p:nvPr>
        </p:nvSpPr>
        <p:spPr/>
        <p:txBody>
          <a:bodyPr/>
          <a:lstStyle/>
          <a:p>
            <a:fld id="{0E8C6185-F749-4EDA-8D85-4797781ED66F}" type="slidenum">
              <a:rPr lang="en-US" smtClean="0"/>
              <a:t>‹#›</a:t>
            </a:fld>
            <a:endParaRPr lang="en-US"/>
          </a:p>
        </p:txBody>
      </p:sp>
    </p:spTree>
    <p:extLst>
      <p:ext uri="{BB962C8B-B14F-4D97-AF65-F5344CB8AC3E}">
        <p14:creationId xmlns:p14="http://schemas.microsoft.com/office/powerpoint/2010/main" val="3951684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18FB15F-EEE6-4BA7-8628-1C2F0C3C51ED}"/>
              </a:ext>
            </a:extLst>
          </p:cNvPr>
          <p:cNvSpPr txBox="1"/>
          <p:nvPr userDrawn="1"/>
        </p:nvSpPr>
        <p:spPr>
          <a:xfrm>
            <a:off x="2868930" y="2960370"/>
            <a:ext cx="8435340" cy="286232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A Community Health Worker is a frontline public health worker who is a trusted member of and/or has an unusually close understanding of the community served. This trusting relationship enables the worker to serve as a liaison/link/intermediary between health/social services and the community to facilitate access to services and improve the quality and cultural competence of service delivery.</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A Community Health Worker also builds individual and community capacity by increasing health knowledge and self-sufficiency through a range of activities such as outreach, community education, informal counseling, social support and advocacy.</a:t>
            </a:r>
          </a:p>
          <a:p>
            <a:endParaRPr lang="en-US" dirty="0"/>
          </a:p>
        </p:txBody>
      </p:sp>
      <p:cxnSp>
        <p:nvCxnSpPr>
          <p:cNvPr id="13" name="Straight Connector 12">
            <a:extLst>
              <a:ext uri="{FF2B5EF4-FFF2-40B4-BE49-F238E27FC236}">
                <a16:creationId xmlns:a16="http://schemas.microsoft.com/office/drawing/2014/main" id="{283C79C3-F9B3-4D65-8204-4FD53AB70C14}"/>
              </a:ext>
            </a:extLst>
          </p:cNvPr>
          <p:cNvCxnSpPr>
            <a:cxnSpLocks/>
          </p:cNvCxnSpPr>
          <p:nvPr userDrawn="1"/>
        </p:nvCxnSpPr>
        <p:spPr>
          <a:xfrm>
            <a:off x="3006090" y="2571750"/>
            <a:ext cx="7783830" cy="0"/>
          </a:xfrm>
          <a:prstGeom prst="line">
            <a:avLst/>
          </a:prstGeom>
          <a:ln w="28575">
            <a:solidFill>
              <a:srgbClr val="FFA20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C34A98A-2E30-46A8-909B-7BD04E374A42}"/>
              </a:ext>
            </a:extLst>
          </p:cNvPr>
          <p:cNvSpPr/>
          <p:nvPr userDrawn="1"/>
        </p:nvSpPr>
        <p:spPr>
          <a:xfrm>
            <a:off x="2388870" y="0"/>
            <a:ext cx="137160" cy="6858000"/>
          </a:xfrm>
          <a:prstGeom prst="rect">
            <a:avLst/>
          </a:prstGeom>
          <a:solidFill>
            <a:srgbClr val="FFA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9014489-6068-4E9A-91DF-B89F7EB818C8}"/>
              </a:ext>
            </a:extLst>
          </p:cNvPr>
          <p:cNvSpPr txBox="1"/>
          <p:nvPr userDrawn="1"/>
        </p:nvSpPr>
        <p:spPr>
          <a:xfrm>
            <a:off x="3006090" y="697230"/>
            <a:ext cx="7783830" cy="1569660"/>
          </a:xfrm>
          <a:prstGeom prst="rect">
            <a:avLst/>
          </a:prstGeom>
          <a:noFill/>
        </p:spPr>
        <p:txBody>
          <a:bodyPr wrap="square" rtlCol="0">
            <a:spAutoFit/>
          </a:bodyPr>
          <a:lstStyle/>
          <a:p>
            <a:r>
              <a:rPr lang="en-US" sz="3200" dirty="0"/>
              <a:t>The American Public Health Association has adopted the following definition of </a:t>
            </a:r>
            <a:r>
              <a:rPr lang="en-US" sz="3200" dirty="0">
                <a:solidFill>
                  <a:srgbClr val="FFA200"/>
                </a:solidFill>
              </a:rPr>
              <a:t>Community Health Worker</a:t>
            </a:r>
          </a:p>
        </p:txBody>
      </p:sp>
      <p:pic>
        <p:nvPicPr>
          <p:cNvPr id="16" name="Picture 15" descr="A picture containing person, grass, man, people&#10;&#10;Description automatically generated">
            <a:extLst>
              <a:ext uri="{FF2B5EF4-FFF2-40B4-BE49-F238E27FC236}">
                <a16:creationId xmlns:a16="http://schemas.microsoft.com/office/drawing/2014/main" id="{F80649EC-ECA1-4618-AE94-45767574CA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302" t="15536" r="39706" b="5566"/>
          <a:stretch/>
        </p:blipFill>
        <p:spPr>
          <a:xfrm>
            <a:off x="-546735" y="0"/>
            <a:ext cx="2937510" cy="6858000"/>
          </a:xfrm>
          <a:prstGeom prst="rect">
            <a:avLst/>
          </a:prstGeom>
        </p:spPr>
      </p:pic>
    </p:spTree>
    <p:extLst>
      <p:ext uri="{BB962C8B-B14F-4D97-AF65-F5344CB8AC3E}">
        <p14:creationId xmlns:p14="http://schemas.microsoft.com/office/powerpoint/2010/main" val="2719096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455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869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95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223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92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330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764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610A6-60F4-48FA-9591-929042E76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808D88-D05A-4566-939E-AA79337C56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C6FE7-11BF-4B7D-9F17-164C47B6A77D}"/>
              </a:ext>
            </a:extLst>
          </p:cNvPr>
          <p:cNvSpPr>
            <a:spLocks noGrp="1"/>
          </p:cNvSpPr>
          <p:nvPr>
            <p:ph type="dt" sz="half" idx="10"/>
          </p:nvPr>
        </p:nvSpPr>
        <p:spPr/>
        <p:txBody>
          <a:bodyPr/>
          <a:lstStyle/>
          <a:p>
            <a:fld id="{7DC7D7F1-E65D-4635-88C2-D662C5377019}" type="datetimeFigureOut">
              <a:rPr lang="en-US" smtClean="0"/>
              <a:t>8/5/2022</a:t>
            </a:fld>
            <a:endParaRPr lang="en-US"/>
          </a:p>
        </p:txBody>
      </p:sp>
      <p:sp>
        <p:nvSpPr>
          <p:cNvPr id="5" name="Footer Placeholder 4">
            <a:extLst>
              <a:ext uri="{FF2B5EF4-FFF2-40B4-BE49-F238E27FC236}">
                <a16:creationId xmlns:a16="http://schemas.microsoft.com/office/drawing/2014/main" id="{ACCA89AF-EA98-4002-9DC4-D00765B7C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F95A8D-D4C1-4E5F-B5E5-B675C21DE9B0}"/>
              </a:ext>
            </a:extLst>
          </p:cNvPr>
          <p:cNvSpPr>
            <a:spLocks noGrp="1"/>
          </p:cNvSpPr>
          <p:nvPr>
            <p:ph type="sldNum" sz="quarter" idx="12"/>
          </p:nvPr>
        </p:nvSpPr>
        <p:spPr/>
        <p:txBody>
          <a:bodyPr/>
          <a:lstStyle/>
          <a:p>
            <a:fld id="{0E8C6185-F749-4EDA-8D85-4797781ED66F}" type="slidenum">
              <a:rPr lang="en-US" smtClean="0"/>
              <a:t>‹#›</a:t>
            </a:fld>
            <a:endParaRPr lang="en-US"/>
          </a:p>
        </p:txBody>
      </p:sp>
    </p:spTree>
    <p:extLst>
      <p:ext uri="{BB962C8B-B14F-4D97-AF65-F5344CB8AC3E}">
        <p14:creationId xmlns:p14="http://schemas.microsoft.com/office/powerpoint/2010/main" val="1503060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14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5236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620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144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791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580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803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603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641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306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21D53-20FA-422D-BF9E-3291E02FD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29011-1146-40F5-87B8-24B9A1A964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D65888-C51F-4E8F-AB03-3BD936A13186}"/>
              </a:ext>
            </a:extLst>
          </p:cNvPr>
          <p:cNvSpPr>
            <a:spLocks noGrp="1"/>
          </p:cNvSpPr>
          <p:nvPr>
            <p:ph type="dt" sz="half" idx="10"/>
          </p:nvPr>
        </p:nvSpPr>
        <p:spPr/>
        <p:txBody>
          <a:bodyPr/>
          <a:lstStyle/>
          <a:p>
            <a:fld id="{7DC7D7F1-E65D-4635-88C2-D662C5377019}" type="datetimeFigureOut">
              <a:rPr lang="en-US" smtClean="0"/>
              <a:t>8/5/2022</a:t>
            </a:fld>
            <a:endParaRPr lang="en-US"/>
          </a:p>
        </p:txBody>
      </p:sp>
      <p:sp>
        <p:nvSpPr>
          <p:cNvPr id="5" name="Footer Placeholder 4">
            <a:extLst>
              <a:ext uri="{FF2B5EF4-FFF2-40B4-BE49-F238E27FC236}">
                <a16:creationId xmlns:a16="http://schemas.microsoft.com/office/drawing/2014/main" id="{02EF3CA6-4E0B-4CC7-ACCE-835F6316EA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6CFC42-45AF-4474-B548-8DF357184115}"/>
              </a:ext>
            </a:extLst>
          </p:cNvPr>
          <p:cNvSpPr>
            <a:spLocks noGrp="1"/>
          </p:cNvSpPr>
          <p:nvPr>
            <p:ph type="sldNum" sz="quarter" idx="12"/>
          </p:nvPr>
        </p:nvSpPr>
        <p:spPr/>
        <p:txBody>
          <a:bodyPr/>
          <a:lstStyle/>
          <a:p>
            <a:fld id="{0E8C6185-F749-4EDA-8D85-4797781ED66F}" type="slidenum">
              <a:rPr lang="en-US" smtClean="0"/>
              <a:t>‹#›</a:t>
            </a:fld>
            <a:endParaRPr lang="en-US"/>
          </a:p>
        </p:txBody>
      </p:sp>
    </p:spTree>
    <p:extLst>
      <p:ext uri="{BB962C8B-B14F-4D97-AF65-F5344CB8AC3E}">
        <p14:creationId xmlns:p14="http://schemas.microsoft.com/office/powerpoint/2010/main" val="2522940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6735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A picture containing person, grass, man, people&#10;&#10;Description automatically generated">
            <a:extLst>
              <a:ext uri="{FF2B5EF4-FFF2-40B4-BE49-F238E27FC236}">
                <a16:creationId xmlns:a16="http://schemas.microsoft.com/office/drawing/2014/main" id="{C3F5774A-BD13-4086-99C9-72DCCC4D0C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757" t="15536" r="30433" b="5566"/>
          <a:stretch/>
        </p:blipFill>
        <p:spPr>
          <a:xfrm>
            <a:off x="5628453" y="226614"/>
            <a:ext cx="6343650" cy="6440570"/>
          </a:xfrm>
          <a:prstGeom prst="rect">
            <a:avLst/>
          </a:prstGeom>
        </p:spPr>
      </p:pic>
      <p:sp>
        <p:nvSpPr>
          <p:cNvPr id="8" name="Rectangle 7">
            <a:extLst>
              <a:ext uri="{FF2B5EF4-FFF2-40B4-BE49-F238E27FC236}">
                <a16:creationId xmlns:a16="http://schemas.microsoft.com/office/drawing/2014/main" id="{57882FEC-A4D0-498A-8A11-643D2DFF9175}"/>
              </a:ext>
            </a:extLst>
          </p:cNvPr>
          <p:cNvSpPr/>
          <p:nvPr userDrawn="1"/>
        </p:nvSpPr>
        <p:spPr>
          <a:xfrm>
            <a:off x="2924175" y="2455148"/>
            <a:ext cx="6343650" cy="1943100"/>
          </a:xfrm>
          <a:prstGeom prst="rect">
            <a:avLst/>
          </a:prstGeom>
          <a:solidFill>
            <a:srgbClr val="FF9900"/>
          </a:solid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851BA3E1-7F11-44ED-991C-3BBAD3F1842E}"/>
              </a:ext>
            </a:extLst>
          </p:cNvPr>
          <p:cNvSpPr>
            <a:spLocks noGrp="1"/>
          </p:cNvSpPr>
          <p:nvPr>
            <p:ph type="subTitle" idx="1"/>
          </p:nvPr>
        </p:nvSpPr>
        <p:spPr>
          <a:xfrm>
            <a:off x="3120390" y="2769870"/>
            <a:ext cx="6057899" cy="1424940"/>
          </a:xfrm>
          <a:prstGeom prst="rect">
            <a:avLst/>
          </a:prstGeom>
        </p:spPr>
        <p:txBody>
          <a:bodyPr>
            <a:normAutofit/>
          </a:bodyPr>
          <a:lstStyle/>
          <a:p>
            <a:pPr algn="l"/>
            <a:r>
              <a:rPr lang="en-US" sz="2000" b="1" dirty="0">
                <a:solidFill>
                  <a:schemeClr val="bg1"/>
                </a:solidFill>
                <a:latin typeface="Cambria" panose="02040503050406030204" pitchFamily="18" charset="0"/>
                <a:ea typeface="Cambria" panose="02040503050406030204" pitchFamily="18" charset="0"/>
              </a:rPr>
              <a:t>A Community Health Worker is a trusted member of the community who empowers their peers through education and connections to health and social resources.</a:t>
            </a:r>
          </a:p>
        </p:txBody>
      </p:sp>
      <p:pic>
        <p:nvPicPr>
          <p:cNvPr id="10" name="Picture 9" descr="A group of people sitting at a table posing for the camera&#10;&#10;Description automatically generated">
            <a:extLst>
              <a:ext uri="{FF2B5EF4-FFF2-40B4-BE49-F238E27FC236}">
                <a16:creationId xmlns:a16="http://schemas.microsoft.com/office/drawing/2014/main" id="{0279A2F2-FD24-48A8-821C-579E3A5384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413" y="2423160"/>
            <a:ext cx="2395538" cy="2009856"/>
          </a:xfrm>
          <a:prstGeom prst="rect">
            <a:avLst/>
          </a:prstGeom>
        </p:spPr>
      </p:pic>
      <p:pic>
        <p:nvPicPr>
          <p:cNvPr id="11" name="Picture 10" descr="A group of people sitting at a table posing for the camera&#10;&#10;Description automatically generated">
            <a:extLst>
              <a:ext uri="{FF2B5EF4-FFF2-40B4-BE49-F238E27FC236}">
                <a16:creationId xmlns:a16="http://schemas.microsoft.com/office/drawing/2014/main" id="{E82DE06C-CAC9-4F33-9127-BF0B2930CC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24175" y="243840"/>
            <a:ext cx="2395538" cy="2009856"/>
          </a:xfrm>
          <a:prstGeom prst="rect">
            <a:avLst/>
          </a:prstGeom>
        </p:spPr>
      </p:pic>
      <p:pic>
        <p:nvPicPr>
          <p:cNvPr id="12" name="Picture 11" descr="A group of people sitting at a table&#10;&#10;Description automatically generated">
            <a:extLst>
              <a:ext uri="{FF2B5EF4-FFF2-40B4-BE49-F238E27FC236}">
                <a16:creationId xmlns:a16="http://schemas.microsoft.com/office/drawing/2014/main" id="{3DFCB147-FB0F-4959-B0CA-B338AF0EA16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345" t="7108" r="13134"/>
          <a:stretch/>
        </p:blipFill>
        <p:spPr>
          <a:xfrm>
            <a:off x="2918461" y="4621530"/>
            <a:ext cx="2395538" cy="2045654"/>
          </a:xfrm>
          <a:prstGeom prst="rect">
            <a:avLst/>
          </a:prstGeom>
        </p:spPr>
      </p:pic>
      <p:pic>
        <p:nvPicPr>
          <p:cNvPr id="13" name="Picture 12" descr="A person standing on top of a grass covered field&#10;&#10;Description automatically generated">
            <a:extLst>
              <a:ext uri="{FF2B5EF4-FFF2-40B4-BE49-F238E27FC236}">
                <a16:creationId xmlns:a16="http://schemas.microsoft.com/office/drawing/2014/main" id="{D62BE73C-637D-4C67-9223-718840BF7D5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6531" t="26726" r="22191" b="8375"/>
          <a:stretch/>
        </p:blipFill>
        <p:spPr>
          <a:xfrm>
            <a:off x="2907506" y="226614"/>
            <a:ext cx="2406493" cy="2025096"/>
          </a:xfrm>
          <a:prstGeom prst="rect">
            <a:avLst/>
          </a:prstGeom>
        </p:spPr>
      </p:pic>
      <p:pic>
        <p:nvPicPr>
          <p:cNvPr id="14" name="Picture 13" descr="A group of people sitting at a table&#10;&#10;Description automatically generated">
            <a:extLst>
              <a:ext uri="{FF2B5EF4-FFF2-40B4-BE49-F238E27FC236}">
                <a16:creationId xmlns:a16="http://schemas.microsoft.com/office/drawing/2014/main" id="{CA483A5F-23A2-4FB5-9E70-0A5BEBFE486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0582"/>
          <a:stretch/>
        </p:blipFill>
        <p:spPr>
          <a:xfrm>
            <a:off x="246699" y="226614"/>
            <a:ext cx="2384583" cy="2025096"/>
          </a:xfrm>
          <a:prstGeom prst="rect">
            <a:avLst/>
          </a:prstGeom>
        </p:spPr>
      </p:pic>
      <p:pic>
        <p:nvPicPr>
          <p:cNvPr id="15" name="Picture 14" descr="Two people sitting at a table&#10;&#10;Description automatically generated">
            <a:extLst>
              <a:ext uri="{FF2B5EF4-FFF2-40B4-BE49-F238E27FC236}">
                <a16:creationId xmlns:a16="http://schemas.microsoft.com/office/drawing/2014/main" id="{83B15228-278C-4EFA-A1E6-DFDB0779E38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2568" t="16928" r="18641" b="4748"/>
          <a:stretch/>
        </p:blipFill>
        <p:spPr>
          <a:xfrm>
            <a:off x="235742" y="4621529"/>
            <a:ext cx="2395539" cy="2045655"/>
          </a:xfrm>
          <a:prstGeom prst="rect">
            <a:avLst/>
          </a:prstGeom>
        </p:spPr>
      </p:pic>
    </p:spTree>
    <p:extLst>
      <p:ext uri="{BB962C8B-B14F-4D97-AF65-F5344CB8AC3E}">
        <p14:creationId xmlns:p14="http://schemas.microsoft.com/office/powerpoint/2010/main" val="3053375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D74A-BB48-4F9F-A567-BCB4A431FA2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909688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15447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615812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86276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8/5/2022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77659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8/5/2022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31149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8/5/2022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687234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18059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8DD4C-E46E-47AA-94C4-DBFC3393A7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D3B863-C2E3-4A1B-96E3-83CD925D88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E6C8BB-BCD1-4D31-AC80-74B7565BF5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2D4323-A69D-49C1-8F9A-D4673B70F193}"/>
              </a:ext>
            </a:extLst>
          </p:cNvPr>
          <p:cNvSpPr>
            <a:spLocks noGrp="1"/>
          </p:cNvSpPr>
          <p:nvPr>
            <p:ph type="dt" sz="half" idx="10"/>
          </p:nvPr>
        </p:nvSpPr>
        <p:spPr/>
        <p:txBody>
          <a:bodyPr/>
          <a:lstStyle/>
          <a:p>
            <a:fld id="{7DC7D7F1-E65D-4635-88C2-D662C5377019}" type="datetimeFigureOut">
              <a:rPr lang="en-US" smtClean="0"/>
              <a:t>8/5/2022</a:t>
            </a:fld>
            <a:endParaRPr lang="en-US"/>
          </a:p>
        </p:txBody>
      </p:sp>
      <p:sp>
        <p:nvSpPr>
          <p:cNvPr id="6" name="Footer Placeholder 5">
            <a:extLst>
              <a:ext uri="{FF2B5EF4-FFF2-40B4-BE49-F238E27FC236}">
                <a16:creationId xmlns:a16="http://schemas.microsoft.com/office/drawing/2014/main" id="{EA4AE94D-0EFE-4130-A3FE-9D64867134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A5B82B-D05F-48D4-9A35-2FCB81B41401}"/>
              </a:ext>
            </a:extLst>
          </p:cNvPr>
          <p:cNvSpPr>
            <a:spLocks noGrp="1"/>
          </p:cNvSpPr>
          <p:nvPr>
            <p:ph type="sldNum" sz="quarter" idx="12"/>
          </p:nvPr>
        </p:nvSpPr>
        <p:spPr/>
        <p:txBody>
          <a:bodyPr/>
          <a:lstStyle/>
          <a:p>
            <a:fld id="{0E8C6185-F749-4EDA-8D85-4797781ED66F}" type="slidenum">
              <a:rPr lang="en-US" smtClean="0"/>
              <a:t>‹#›</a:t>
            </a:fld>
            <a:endParaRPr lang="en-US"/>
          </a:p>
        </p:txBody>
      </p:sp>
    </p:spTree>
    <p:extLst>
      <p:ext uri="{BB962C8B-B14F-4D97-AF65-F5344CB8AC3E}">
        <p14:creationId xmlns:p14="http://schemas.microsoft.com/office/powerpoint/2010/main" val="10290437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048131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10636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824479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95281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1730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980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395F9-6EEC-45B2-9F30-5E017819F1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BC7A52-DD0F-472E-A05D-BD151F7F08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809D8-590E-49CF-A4DA-E1B763CE58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60E75B-878C-4A6B-87FB-7AEED7D81B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A32842-E3EE-43DD-9885-6D7A78C094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712843-B10E-4778-A0E1-24A547416D41}"/>
              </a:ext>
            </a:extLst>
          </p:cNvPr>
          <p:cNvSpPr>
            <a:spLocks noGrp="1"/>
          </p:cNvSpPr>
          <p:nvPr>
            <p:ph type="dt" sz="half" idx="10"/>
          </p:nvPr>
        </p:nvSpPr>
        <p:spPr/>
        <p:txBody>
          <a:bodyPr/>
          <a:lstStyle/>
          <a:p>
            <a:fld id="{7DC7D7F1-E65D-4635-88C2-D662C5377019}" type="datetimeFigureOut">
              <a:rPr lang="en-US" smtClean="0"/>
              <a:t>8/5/2022</a:t>
            </a:fld>
            <a:endParaRPr lang="en-US"/>
          </a:p>
        </p:txBody>
      </p:sp>
      <p:sp>
        <p:nvSpPr>
          <p:cNvPr id="8" name="Footer Placeholder 7">
            <a:extLst>
              <a:ext uri="{FF2B5EF4-FFF2-40B4-BE49-F238E27FC236}">
                <a16:creationId xmlns:a16="http://schemas.microsoft.com/office/drawing/2014/main" id="{A2AD88EF-6ED6-4E50-8F92-A69A4992A1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DCF2F5-1E54-4E77-B86D-41A35936C4AE}"/>
              </a:ext>
            </a:extLst>
          </p:cNvPr>
          <p:cNvSpPr>
            <a:spLocks noGrp="1"/>
          </p:cNvSpPr>
          <p:nvPr>
            <p:ph type="sldNum" sz="quarter" idx="12"/>
          </p:nvPr>
        </p:nvSpPr>
        <p:spPr/>
        <p:txBody>
          <a:bodyPr/>
          <a:lstStyle/>
          <a:p>
            <a:fld id="{0E8C6185-F749-4EDA-8D85-4797781ED66F}" type="slidenum">
              <a:rPr lang="en-US" smtClean="0"/>
              <a:t>‹#›</a:t>
            </a:fld>
            <a:endParaRPr lang="en-US"/>
          </a:p>
        </p:txBody>
      </p:sp>
    </p:spTree>
    <p:extLst>
      <p:ext uri="{BB962C8B-B14F-4D97-AF65-F5344CB8AC3E}">
        <p14:creationId xmlns:p14="http://schemas.microsoft.com/office/powerpoint/2010/main" val="1542259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6BBB5-4F64-4C94-9FA5-7174DF14B1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5AAD9F-340F-4E44-8731-413D75BA6FA7}"/>
              </a:ext>
            </a:extLst>
          </p:cNvPr>
          <p:cNvSpPr>
            <a:spLocks noGrp="1"/>
          </p:cNvSpPr>
          <p:nvPr>
            <p:ph type="dt" sz="half" idx="10"/>
          </p:nvPr>
        </p:nvSpPr>
        <p:spPr/>
        <p:txBody>
          <a:bodyPr/>
          <a:lstStyle/>
          <a:p>
            <a:fld id="{7DC7D7F1-E65D-4635-88C2-D662C5377019}" type="datetimeFigureOut">
              <a:rPr lang="en-US" smtClean="0"/>
              <a:t>8/5/2022</a:t>
            </a:fld>
            <a:endParaRPr lang="en-US"/>
          </a:p>
        </p:txBody>
      </p:sp>
      <p:sp>
        <p:nvSpPr>
          <p:cNvPr id="4" name="Footer Placeholder 3">
            <a:extLst>
              <a:ext uri="{FF2B5EF4-FFF2-40B4-BE49-F238E27FC236}">
                <a16:creationId xmlns:a16="http://schemas.microsoft.com/office/drawing/2014/main" id="{884B14B1-CAA9-4A9D-B36C-8F9EB3A23D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DBA958-C0DE-4BFE-9F58-3DC2D664AE6A}"/>
              </a:ext>
            </a:extLst>
          </p:cNvPr>
          <p:cNvSpPr>
            <a:spLocks noGrp="1"/>
          </p:cNvSpPr>
          <p:nvPr>
            <p:ph type="sldNum" sz="quarter" idx="12"/>
          </p:nvPr>
        </p:nvSpPr>
        <p:spPr/>
        <p:txBody>
          <a:bodyPr/>
          <a:lstStyle/>
          <a:p>
            <a:fld id="{0E8C6185-F749-4EDA-8D85-4797781ED66F}" type="slidenum">
              <a:rPr lang="en-US" smtClean="0"/>
              <a:t>‹#›</a:t>
            </a:fld>
            <a:endParaRPr lang="en-US"/>
          </a:p>
        </p:txBody>
      </p:sp>
    </p:spTree>
    <p:extLst>
      <p:ext uri="{BB962C8B-B14F-4D97-AF65-F5344CB8AC3E}">
        <p14:creationId xmlns:p14="http://schemas.microsoft.com/office/powerpoint/2010/main" val="1846333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9FDC50-933C-4C01-8E50-ADF678CC3145}"/>
              </a:ext>
            </a:extLst>
          </p:cNvPr>
          <p:cNvSpPr>
            <a:spLocks noGrp="1"/>
          </p:cNvSpPr>
          <p:nvPr>
            <p:ph type="dt" sz="half" idx="10"/>
          </p:nvPr>
        </p:nvSpPr>
        <p:spPr/>
        <p:txBody>
          <a:bodyPr/>
          <a:lstStyle/>
          <a:p>
            <a:fld id="{7DC7D7F1-E65D-4635-88C2-D662C5377019}" type="datetimeFigureOut">
              <a:rPr lang="en-US" smtClean="0"/>
              <a:t>8/5/2022</a:t>
            </a:fld>
            <a:endParaRPr lang="en-US"/>
          </a:p>
        </p:txBody>
      </p:sp>
      <p:sp>
        <p:nvSpPr>
          <p:cNvPr id="3" name="Footer Placeholder 2">
            <a:extLst>
              <a:ext uri="{FF2B5EF4-FFF2-40B4-BE49-F238E27FC236}">
                <a16:creationId xmlns:a16="http://schemas.microsoft.com/office/drawing/2014/main" id="{667E6917-91EA-42E0-9C7B-BAC5F8E85A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F08B3F-5E25-4AA4-A085-0AB3C1A353E5}"/>
              </a:ext>
            </a:extLst>
          </p:cNvPr>
          <p:cNvSpPr>
            <a:spLocks noGrp="1"/>
          </p:cNvSpPr>
          <p:nvPr>
            <p:ph type="sldNum" sz="quarter" idx="12"/>
          </p:nvPr>
        </p:nvSpPr>
        <p:spPr/>
        <p:txBody>
          <a:bodyPr/>
          <a:lstStyle/>
          <a:p>
            <a:fld id="{0E8C6185-F749-4EDA-8D85-4797781ED66F}" type="slidenum">
              <a:rPr lang="en-US" smtClean="0"/>
              <a:t>‹#›</a:t>
            </a:fld>
            <a:endParaRPr lang="en-US"/>
          </a:p>
        </p:txBody>
      </p:sp>
    </p:spTree>
    <p:extLst>
      <p:ext uri="{BB962C8B-B14F-4D97-AF65-F5344CB8AC3E}">
        <p14:creationId xmlns:p14="http://schemas.microsoft.com/office/powerpoint/2010/main" val="1879615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7C0A7-A3DC-4D0F-B840-77F0ABA240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57F32B-8327-483E-A9E5-BFBDD49C99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0FE244-B990-4076-967F-67C99CB094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820226-663C-4048-BE02-2E4A729DE26B}"/>
              </a:ext>
            </a:extLst>
          </p:cNvPr>
          <p:cNvSpPr>
            <a:spLocks noGrp="1"/>
          </p:cNvSpPr>
          <p:nvPr>
            <p:ph type="dt" sz="half" idx="10"/>
          </p:nvPr>
        </p:nvSpPr>
        <p:spPr/>
        <p:txBody>
          <a:bodyPr/>
          <a:lstStyle/>
          <a:p>
            <a:fld id="{7DC7D7F1-E65D-4635-88C2-D662C5377019}" type="datetimeFigureOut">
              <a:rPr lang="en-US" smtClean="0"/>
              <a:t>8/5/2022</a:t>
            </a:fld>
            <a:endParaRPr lang="en-US"/>
          </a:p>
        </p:txBody>
      </p:sp>
      <p:sp>
        <p:nvSpPr>
          <p:cNvPr id="6" name="Footer Placeholder 5">
            <a:extLst>
              <a:ext uri="{FF2B5EF4-FFF2-40B4-BE49-F238E27FC236}">
                <a16:creationId xmlns:a16="http://schemas.microsoft.com/office/drawing/2014/main" id="{A14E5A51-2911-481E-AEF0-E79A63ED00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640489-838D-433B-AD2F-EDBCFB5C89B4}"/>
              </a:ext>
            </a:extLst>
          </p:cNvPr>
          <p:cNvSpPr>
            <a:spLocks noGrp="1"/>
          </p:cNvSpPr>
          <p:nvPr>
            <p:ph type="sldNum" sz="quarter" idx="12"/>
          </p:nvPr>
        </p:nvSpPr>
        <p:spPr/>
        <p:txBody>
          <a:bodyPr/>
          <a:lstStyle/>
          <a:p>
            <a:fld id="{0E8C6185-F749-4EDA-8D85-4797781ED66F}" type="slidenum">
              <a:rPr lang="en-US" smtClean="0"/>
              <a:t>‹#›</a:t>
            </a:fld>
            <a:endParaRPr lang="en-US"/>
          </a:p>
        </p:txBody>
      </p:sp>
    </p:spTree>
    <p:extLst>
      <p:ext uri="{BB962C8B-B14F-4D97-AF65-F5344CB8AC3E}">
        <p14:creationId xmlns:p14="http://schemas.microsoft.com/office/powerpoint/2010/main" val="3430708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5D546-397A-46B2-8A97-76155BD831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00B077-A881-4754-B55D-9F4720BB3D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FC2901-B09B-4F47-AF12-804A262371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6E2574-B78B-4B64-970D-8620B9780D19}"/>
              </a:ext>
            </a:extLst>
          </p:cNvPr>
          <p:cNvSpPr>
            <a:spLocks noGrp="1"/>
          </p:cNvSpPr>
          <p:nvPr>
            <p:ph type="dt" sz="half" idx="10"/>
          </p:nvPr>
        </p:nvSpPr>
        <p:spPr/>
        <p:txBody>
          <a:bodyPr/>
          <a:lstStyle/>
          <a:p>
            <a:fld id="{7DC7D7F1-E65D-4635-88C2-D662C5377019}" type="datetimeFigureOut">
              <a:rPr lang="en-US" smtClean="0"/>
              <a:t>8/5/2022</a:t>
            </a:fld>
            <a:endParaRPr lang="en-US"/>
          </a:p>
        </p:txBody>
      </p:sp>
      <p:sp>
        <p:nvSpPr>
          <p:cNvPr id="6" name="Footer Placeholder 5">
            <a:extLst>
              <a:ext uri="{FF2B5EF4-FFF2-40B4-BE49-F238E27FC236}">
                <a16:creationId xmlns:a16="http://schemas.microsoft.com/office/drawing/2014/main" id="{958D4A8F-CB7D-4888-8B81-E75DCC1477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15C665-FD5F-409C-B1C2-227C57D3BFE8}"/>
              </a:ext>
            </a:extLst>
          </p:cNvPr>
          <p:cNvSpPr>
            <a:spLocks noGrp="1"/>
          </p:cNvSpPr>
          <p:nvPr>
            <p:ph type="sldNum" sz="quarter" idx="12"/>
          </p:nvPr>
        </p:nvSpPr>
        <p:spPr/>
        <p:txBody>
          <a:bodyPr/>
          <a:lstStyle/>
          <a:p>
            <a:fld id="{0E8C6185-F749-4EDA-8D85-4797781ED66F}" type="slidenum">
              <a:rPr lang="en-US" smtClean="0"/>
              <a:t>‹#›</a:t>
            </a:fld>
            <a:endParaRPr lang="en-US"/>
          </a:p>
        </p:txBody>
      </p:sp>
    </p:spTree>
    <p:extLst>
      <p:ext uri="{BB962C8B-B14F-4D97-AF65-F5344CB8AC3E}">
        <p14:creationId xmlns:p14="http://schemas.microsoft.com/office/powerpoint/2010/main" val="1031724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10.xml"/><Relationship Id="rId1" Type="http://schemas.openxmlformats.org/officeDocument/2006/relationships/slideLayout" Target="../slideLayouts/slideLayout21.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11.xml"/><Relationship Id="rId1" Type="http://schemas.openxmlformats.org/officeDocument/2006/relationships/slideLayout" Target="../slideLayouts/slideLayout2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12.xml"/><Relationship Id="rId1" Type="http://schemas.openxmlformats.org/officeDocument/2006/relationships/slideLayout" Target="../slideLayouts/slideLayout2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13.xml"/><Relationship Id="rId1" Type="http://schemas.openxmlformats.org/officeDocument/2006/relationships/slideLayout" Target="../slideLayouts/slideLayout24.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14.xml"/><Relationship Id="rId1" Type="http://schemas.openxmlformats.org/officeDocument/2006/relationships/slideLayout" Target="../slideLayouts/slideLayout25.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5.xml"/><Relationship Id="rId1" Type="http://schemas.openxmlformats.org/officeDocument/2006/relationships/slideLayout" Target="../slideLayouts/slideLayout26.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16.xml"/><Relationship Id="rId1" Type="http://schemas.openxmlformats.org/officeDocument/2006/relationships/slideLayout" Target="../slideLayouts/slideLayout27.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7.xml"/><Relationship Id="rId1" Type="http://schemas.openxmlformats.org/officeDocument/2006/relationships/slideLayout" Target="../slideLayouts/slideLayout28.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8.xml"/><Relationship Id="rId1" Type="http://schemas.openxmlformats.org/officeDocument/2006/relationships/slideLayout" Target="../slideLayouts/slideLayout29.xml"/></Relationships>
</file>

<file path=ppt/slideMasters/_rels/slideMaster1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heme" Target="../theme/theme19.xml"/><Relationship Id="rId7" Type="http://schemas.openxmlformats.org/officeDocument/2006/relationships/image" Target="../media/image14.jpe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jpeg"/><Relationship Id="rId9" Type="http://schemas.openxmlformats.org/officeDocument/2006/relationships/image" Target="../media/image16.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21.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7.png"/></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22.xml"/><Relationship Id="rId1" Type="http://schemas.openxmlformats.org/officeDocument/2006/relationships/slideLayout" Target="../slideLayouts/slideLayout45.xml"/><Relationship Id="rId4" Type="http://schemas.openxmlformats.org/officeDocument/2006/relationships/image" Target="../media/image19.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7.xml"/><Relationship Id="rId1" Type="http://schemas.openxmlformats.org/officeDocument/2006/relationships/slideLayout" Target="../slideLayouts/slideLayout18.xml"/><Relationship Id="rId4" Type="http://schemas.microsoft.com/office/2007/relationships/hdphoto" Target="../media/hdphoto1.wdp"/></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8.xml"/><Relationship Id="rId1" Type="http://schemas.openxmlformats.org/officeDocument/2006/relationships/slideLayout" Target="../slideLayouts/slideLayout19.xml"/><Relationship Id="rId4" Type="http://schemas.microsoft.com/office/2007/relationships/hdphoto" Target="../media/hdphoto1.wdp"/></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9.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6F6D0C-6835-4C1E-A485-788EF8AB0D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CDB6FB-B78C-477B-B2D9-61D1E958AF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C4E22-603D-4E1D-87A0-C3F3EB6CD7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C7D7F1-E65D-4635-88C2-D662C5377019}" type="datetimeFigureOut">
              <a:rPr lang="en-US" smtClean="0"/>
              <a:t>8/5/2022</a:t>
            </a:fld>
            <a:endParaRPr lang="en-US"/>
          </a:p>
        </p:txBody>
      </p:sp>
      <p:sp>
        <p:nvSpPr>
          <p:cNvPr id="5" name="Footer Placeholder 4">
            <a:extLst>
              <a:ext uri="{FF2B5EF4-FFF2-40B4-BE49-F238E27FC236}">
                <a16:creationId xmlns:a16="http://schemas.microsoft.com/office/drawing/2014/main" id="{FA029321-B887-4097-8E04-E7C478F475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736E58-8664-4C42-A616-825629B966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8C6185-F749-4EDA-8D85-4797781ED66F}" type="slidenum">
              <a:rPr lang="en-US" smtClean="0"/>
              <a:t>‹#›</a:t>
            </a:fld>
            <a:endParaRPr lang="en-US"/>
          </a:p>
        </p:txBody>
      </p:sp>
    </p:spTree>
    <p:extLst>
      <p:ext uri="{BB962C8B-B14F-4D97-AF65-F5344CB8AC3E}">
        <p14:creationId xmlns:p14="http://schemas.microsoft.com/office/powerpoint/2010/main" val="699709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close up of broccoli&#10;&#10;Description automatically generated">
            <a:extLst>
              <a:ext uri="{FF2B5EF4-FFF2-40B4-BE49-F238E27FC236}">
                <a16:creationId xmlns:a16="http://schemas.microsoft.com/office/drawing/2014/main" id="{9E35AD10-A609-4BC6-A1F8-7F51F875C1F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8117"/>
          <a:stretch/>
        </p:blipFill>
        <p:spPr>
          <a:xfrm>
            <a:off x="0" y="0"/>
            <a:ext cx="2667370" cy="6858000"/>
          </a:xfrm>
          <a:prstGeom prst="rect">
            <a:avLst/>
          </a:prstGeom>
        </p:spPr>
      </p:pic>
      <p:sp>
        <p:nvSpPr>
          <p:cNvPr id="7" name="Rectangle 6">
            <a:extLst>
              <a:ext uri="{FF2B5EF4-FFF2-40B4-BE49-F238E27FC236}">
                <a16:creationId xmlns:a16="http://schemas.microsoft.com/office/drawing/2014/main" id="{3889975D-26A1-4052-8F4E-6AAFFB5F549F}"/>
              </a:ext>
            </a:extLst>
          </p:cNvPr>
          <p:cNvSpPr/>
          <p:nvPr userDrawn="1"/>
        </p:nvSpPr>
        <p:spPr>
          <a:xfrm>
            <a:off x="-50180" y="6266985"/>
            <a:ext cx="12247756" cy="591015"/>
          </a:xfrm>
          <a:prstGeom prst="rect">
            <a:avLst/>
          </a:prstGeom>
          <a:solidFill>
            <a:srgbClr val="FFA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480736"/>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3FBE90-A585-46BB-A0D4-DAD4BD00EC1A}"/>
              </a:ext>
            </a:extLst>
          </p:cNvPr>
          <p:cNvSpPr/>
          <p:nvPr userDrawn="1"/>
        </p:nvSpPr>
        <p:spPr>
          <a:xfrm>
            <a:off x="2667370" y="0"/>
            <a:ext cx="4443114" cy="985663"/>
          </a:xfrm>
          <a:prstGeom prst="rect">
            <a:avLst/>
          </a:prstGeom>
          <a:solidFill>
            <a:srgbClr val="FFA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broccoli&#10;&#10;Description automatically generated">
            <a:extLst>
              <a:ext uri="{FF2B5EF4-FFF2-40B4-BE49-F238E27FC236}">
                <a16:creationId xmlns:a16="http://schemas.microsoft.com/office/drawing/2014/main" id="{28B2EBDE-AEF5-4FDC-8960-65616720E88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8117"/>
          <a:stretch/>
        </p:blipFill>
        <p:spPr>
          <a:xfrm>
            <a:off x="0" y="0"/>
            <a:ext cx="2667370" cy="6858000"/>
          </a:xfrm>
          <a:prstGeom prst="rect">
            <a:avLst/>
          </a:prstGeom>
        </p:spPr>
      </p:pic>
      <p:sp>
        <p:nvSpPr>
          <p:cNvPr id="8" name="Rectangle 7">
            <a:extLst>
              <a:ext uri="{FF2B5EF4-FFF2-40B4-BE49-F238E27FC236}">
                <a16:creationId xmlns:a16="http://schemas.microsoft.com/office/drawing/2014/main" id="{87B14117-1DE5-4436-9E34-BD3787346FE6}"/>
              </a:ext>
            </a:extLst>
          </p:cNvPr>
          <p:cNvSpPr/>
          <p:nvPr userDrawn="1"/>
        </p:nvSpPr>
        <p:spPr>
          <a:xfrm>
            <a:off x="11086531" y="0"/>
            <a:ext cx="1105469" cy="6858000"/>
          </a:xfrm>
          <a:prstGeom prst="rect">
            <a:avLst/>
          </a:prstGeom>
          <a:solidFill>
            <a:srgbClr val="FFA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364194"/>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close up of broccoli&#10;&#10;Description automatically generated">
            <a:extLst>
              <a:ext uri="{FF2B5EF4-FFF2-40B4-BE49-F238E27FC236}">
                <a16:creationId xmlns:a16="http://schemas.microsoft.com/office/drawing/2014/main" id="{5F5F28A6-788B-4BFE-B7B8-FDF16ED713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220116686"/>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Content Placeholder 4" descr="A bowl of fruit&#10;&#10;Description automatically generated">
            <a:extLst>
              <a:ext uri="{FF2B5EF4-FFF2-40B4-BE49-F238E27FC236}">
                <a16:creationId xmlns:a16="http://schemas.microsoft.com/office/drawing/2014/main" id="{BCAA83CB-53F6-4F53-8918-922A4DCCA0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9675"/>
          </a:xfrm>
          <a:prstGeom prst="rect">
            <a:avLst/>
          </a:prstGeom>
        </p:spPr>
      </p:pic>
    </p:spTree>
    <p:extLst>
      <p:ext uri="{BB962C8B-B14F-4D97-AF65-F5344CB8AC3E}">
        <p14:creationId xmlns:p14="http://schemas.microsoft.com/office/powerpoint/2010/main" val="2999745570"/>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Content Placeholder 4" descr="A bowl of fruit&#10;&#10;Description automatically generated">
            <a:extLst>
              <a:ext uri="{FF2B5EF4-FFF2-40B4-BE49-F238E27FC236}">
                <a16:creationId xmlns:a16="http://schemas.microsoft.com/office/drawing/2014/main" id="{D6DD109E-261F-467D-8415-A42F53AA78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5382"/>
          <a:stretch/>
        </p:blipFill>
        <p:spPr>
          <a:xfrm>
            <a:off x="0" y="4483290"/>
            <a:ext cx="12192000" cy="2374710"/>
          </a:xfrm>
          <a:prstGeom prst="rect">
            <a:avLst/>
          </a:prstGeom>
        </p:spPr>
      </p:pic>
    </p:spTree>
    <p:extLst>
      <p:ext uri="{BB962C8B-B14F-4D97-AF65-F5344CB8AC3E}">
        <p14:creationId xmlns:p14="http://schemas.microsoft.com/office/powerpoint/2010/main" val="3562138223"/>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laptop, computer, food&#10;&#10;Description automatically generated">
            <a:extLst>
              <a:ext uri="{FF2B5EF4-FFF2-40B4-BE49-F238E27FC236}">
                <a16:creationId xmlns:a16="http://schemas.microsoft.com/office/drawing/2014/main" id="{116F425E-B487-4C72-BE28-E2C964FB6C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2667"/>
          <a:stretch/>
        </p:blipFill>
        <p:spPr>
          <a:xfrm>
            <a:off x="20" y="10"/>
            <a:ext cx="12191980" cy="6857990"/>
          </a:xfrm>
          <a:prstGeom prst="rect">
            <a:avLst/>
          </a:prstGeom>
        </p:spPr>
      </p:pic>
    </p:spTree>
    <p:extLst>
      <p:ext uri="{BB962C8B-B14F-4D97-AF65-F5344CB8AC3E}">
        <p14:creationId xmlns:p14="http://schemas.microsoft.com/office/powerpoint/2010/main" val="3032834934"/>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40DC010E-C15E-44A4-AD4D-845CB5E0F05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049551512"/>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Content Placeholder 4" descr="A picture containing table, drawing&#10;&#10;Description automatically generated">
            <a:extLst>
              <a:ext uri="{FF2B5EF4-FFF2-40B4-BE49-F238E27FC236}">
                <a16:creationId xmlns:a16="http://schemas.microsoft.com/office/drawing/2014/main" id="{83922ACE-DAA2-42AC-B2C3-234B7EA2A5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410337104"/>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Content Placeholder 4" descr="A picture containing table, drawing&#10;&#10;Description automatically generated">
            <a:extLst>
              <a:ext uri="{FF2B5EF4-FFF2-40B4-BE49-F238E27FC236}">
                <a16:creationId xmlns:a16="http://schemas.microsoft.com/office/drawing/2014/main" id="{6794A820-0592-498B-8DEE-82897A65C2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12192000" cy="6857999"/>
          </a:xfrm>
          <a:prstGeom prst="rect">
            <a:avLst/>
          </a:prstGeom>
        </p:spPr>
      </p:pic>
    </p:spTree>
    <p:extLst>
      <p:ext uri="{BB962C8B-B14F-4D97-AF65-F5344CB8AC3E}">
        <p14:creationId xmlns:p14="http://schemas.microsoft.com/office/powerpoint/2010/main" val="310268034"/>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person, grass, man, people&#10;&#10;Description automatically generated">
            <a:extLst>
              <a:ext uri="{FF2B5EF4-FFF2-40B4-BE49-F238E27FC236}">
                <a16:creationId xmlns:a16="http://schemas.microsoft.com/office/drawing/2014/main" id="{37C6F7D3-E8BD-4F05-9F41-A79717699C0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757" t="15536" r="30433" b="5566"/>
          <a:stretch/>
        </p:blipFill>
        <p:spPr>
          <a:xfrm>
            <a:off x="5628453" y="226614"/>
            <a:ext cx="6343650" cy="6440570"/>
          </a:xfrm>
          <a:prstGeom prst="rect">
            <a:avLst/>
          </a:prstGeom>
        </p:spPr>
      </p:pic>
      <p:sp>
        <p:nvSpPr>
          <p:cNvPr id="8" name="Rectangle 7">
            <a:extLst>
              <a:ext uri="{FF2B5EF4-FFF2-40B4-BE49-F238E27FC236}">
                <a16:creationId xmlns:a16="http://schemas.microsoft.com/office/drawing/2014/main" id="{7C3E0BF5-9514-4DC0-A371-D029C467D633}"/>
              </a:ext>
            </a:extLst>
          </p:cNvPr>
          <p:cNvSpPr/>
          <p:nvPr userDrawn="1"/>
        </p:nvSpPr>
        <p:spPr>
          <a:xfrm>
            <a:off x="2924175" y="2455148"/>
            <a:ext cx="6343650" cy="1943100"/>
          </a:xfrm>
          <a:prstGeom prst="rect">
            <a:avLst/>
          </a:prstGeom>
          <a:solidFill>
            <a:srgbClr val="FF9900"/>
          </a:solid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D197F489-8FF8-4BB2-8535-CE3BE27743DB}"/>
              </a:ext>
            </a:extLst>
          </p:cNvPr>
          <p:cNvSpPr txBox="1">
            <a:spLocks/>
          </p:cNvSpPr>
          <p:nvPr userDrawn="1"/>
        </p:nvSpPr>
        <p:spPr>
          <a:xfrm>
            <a:off x="3209926" y="3194604"/>
            <a:ext cx="6057899" cy="14249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0" dirty="0">
                <a:solidFill>
                  <a:schemeClr val="bg1"/>
                </a:solidFill>
                <a:latin typeface="Cambria" panose="02040503050406030204" pitchFamily="18" charset="0"/>
                <a:ea typeface="Cambria" panose="02040503050406030204" pitchFamily="18" charset="0"/>
              </a:rPr>
              <a:t>A Community Health Worker is a trusted member of the community who empowers their peers through education and connections to health and social resources.</a:t>
            </a:r>
          </a:p>
        </p:txBody>
      </p:sp>
      <p:pic>
        <p:nvPicPr>
          <p:cNvPr id="10" name="Picture 9" descr="A group of people sitting at a table posing for the camera&#10;&#10;Description automatically generated">
            <a:extLst>
              <a:ext uri="{FF2B5EF4-FFF2-40B4-BE49-F238E27FC236}">
                <a16:creationId xmlns:a16="http://schemas.microsoft.com/office/drawing/2014/main" id="{7ECB348A-349B-4E7F-AA54-D4C9362BCDE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2413" y="2423160"/>
            <a:ext cx="2395538" cy="2009856"/>
          </a:xfrm>
          <a:prstGeom prst="rect">
            <a:avLst/>
          </a:prstGeom>
        </p:spPr>
      </p:pic>
      <p:pic>
        <p:nvPicPr>
          <p:cNvPr id="11" name="Picture 10" descr="A group of people sitting at a table posing for the camera&#10;&#10;Description automatically generated">
            <a:extLst>
              <a:ext uri="{FF2B5EF4-FFF2-40B4-BE49-F238E27FC236}">
                <a16:creationId xmlns:a16="http://schemas.microsoft.com/office/drawing/2014/main" id="{684F96FC-2BD4-4678-9725-86202233B97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24175" y="243840"/>
            <a:ext cx="2395538" cy="2009856"/>
          </a:xfrm>
          <a:prstGeom prst="rect">
            <a:avLst/>
          </a:prstGeom>
        </p:spPr>
      </p:pic>
      <p:pic>
        <p:nvPicPr>
          <p:cNvPr id="12" name="Picture 11" descr="A group of people sitting at a table&#10;&#10;Description automatically generated">
            <a:extLst>
              <a:ext uri="{FF2B5EF4-FFF2-40B4-BE49-F238E27FC236}">
                <a16:creationId xmlns:a16="http://schemas.microsoft.com/office/drawing/2014/main" id="{12C2089F-DD70-40A4-9999-7C0A51E547D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4345" t="7108" r="13134"/>
          <a:stretch/>
        </p:blipFill>
        <p:spPr>
          <a:xfrm>
            <a:off x="2918461" y="4621530"/>
            <a:ext cx="2395538" cy="2045654"/>
          </a:xfrm>
          <a:prstGeom prst="rect">
            <a:avLst/>
          </a:prstGeom>
        </p:spPr>
      </p:pic>
      <p:pic>
        <p:nvPicPr>
          <p:cNvPr id="13" name="Picture 12" descr="A person standing on top of a grass covered field&#10;&#10;Description automatically generated">
            <a:extLst>
              <a:ext uri="{FF2B5EF4-FFF2-40B4-BE49-F238E27FC236}">
                <a16:creationId xmlns:a16="http://schemas.microsoft.com/office/drawing/2014/main" id="{D2A47D44-191F-44B5-8C6D-DDE96307D92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6531" t="26726" r="22191" b="8375"/>
          <a:stretch/>
        </p:blipFill>
        <p:spPr>
          <a:xfrm>
            <a:off x="2907506" y="226614"/>
            <a:ext cx="2406493" cy="2025096"/>
          </a:xfrm>
          <a:prstGeom prst="rect">
            <a:avLst/>
          </a:prstGeom>
        </p:spPr>
      </p:pic>
      <p:pic>
        <p:nvPicPr>
          <p:cNvPr id="14" name="Picture 13" descr="A group of people sitting at a table&#10;&#10;Description automatically generated">
            <a:extLst>
              <a:ext uri="{FF2B5EF4-FFF2-40B4-BE49-F238E27FC236}">
                <a16:creationId xmlns:a16="http://schemas.microsoft.com/office/drawing/2014/main" id="{67CB418A-BB9E-49D0-84E7-F44906BF439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b="10582"/>
          <a:stretch/>
        </p:blipFill>
        <p:spPr>
          <a:xfrm>
            <a:off x="246699" y="226614"/>
            <a:ext cx="2384583" cy="2025096"/>
          </a:xfrm>
          <a:prstGeom prst="rect">
            <a:avLst/>
          </a:prstGeom>
        </p:spPr>
      </p:pic>
      <p:pic>
        <p:nvPicPr>
          <p:cNvPr id="15" name="Picture 14" descr="Two people sitting at a table&#10;&#10;Description automatically generated">
            <a:extLst>
              <a:ext uri="{FF2B5EF4-FFF2-40B4-BE49-F238E27FC236}">
                <a16:creationId xmlns:a16="http://schemas.microsoft.com/office/drawing/2014/main" id="{F091ECE7-3A42-4E58-9515-F2D2557ECA1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2568" t="16928" r="18641" b="4748"/>
          <a:stretch/>
        </p:blipFill>
        <p:spPr>
          <a:xfrm>
            <a:off x="235742" y="4621529"/>
            <a:ext cx="2395539" cy="2045655"/>
          </a:xfrm>
          <a:prstGeom prst="rect">
            <a:avLst/>
          </a:prstGeom>
        </p:spPr>
      </p:pic>
      <p:sp>
        <p:nvSpPr>
          <p:cNvPr id="16" name="TextBox 15">
            <a:extLst>
              <a:ext uri="{FF2B5EF4-FFF2-40B4-BE49-F238E27FC236}">
                <a16:creationId xmlns:a16="http://schemas.microsoft.com/office/drawing/2014/main" id="{AA9CD4DE-B0E7-488E-8DB9-0CCBAD4348B1}"/>
              </a:ext>
            </a:extLst>
          </p:cNvPr>
          <p:cNvSpPr txBox="1"/>
          <p:nvPr userDrawn="1"/>
        </p:nvSpPr>
        <p:spPr>
          <a:xfrm>
            <a:off x="3223260" y="2673708"/>
            <a:ext cx="5234940" cy="461665"/>
          </a:xfrm>
          <a:prstGeom prst="rect">
            <a:avLst/>
          </a:prstGeom>
          <a:noFill/>
        </p:spPr>
        <p:txBody>
          <a:bodyPr wrap="square" rtlCol="0">
            <a:spAutoFit/>
          </a:bodyPr>
          <a:lstStyle/>
          <a:p>
            <a:r>
              <a:rPr lang="en-US" sz="2400" dirty="0">
                <a:solidFill>
                  <a:schemeClr val="bg1"/>
                </a:solidFill>
              </a:rPr>
              <a:t>In other words…</a:t>
            </a:r>
          </a:p>
        </p:txBody>
      </p:sp>
    </p:spTree>
    <p:extLst>
      <p:ext uri="{BB962C8B-B14F-4D97-AF65-F5344CB8AC3E}">
        <p14:creationId xmlns:p14="http://schemas.microsoft.com/office/powerpoint/2010/main" val="1047576965"/>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D7CA8391-A27B-4412-8DB1-D8DB0BB0E8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77" y="0"/>
            <a:ext cx="12189023" cy="6858000"/>
          </a:xfrm>
          <a:prstGeom prst="rect">
            <a:avLst/>
          </a:prstGeom>
        </p:spPr>
      </p:pic>
    </p:spTree>
    <p:extLst>
      <p:ext uri="{BB962C8B-B14F-4D97-AF65-F5344CB8AC3E}">
        <p14:creationId xmlns:p14="http://schemas.microsoft.com/office/powerpoint/2010/main" val="906002363"/>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CD8018-4F3A-487C-B85B-3262BC79A3CA}"/>
              </a:ext>
            </a:extLst>
          </p:cNvPr>
          <p:cNvSpPr/>
          <p:nvPr userDrawn="1"/>
        </p:nvSpPr>
        <p:spPr>
          <a:xfrm>
            <a:off x="0" y="6332220"/>
            <a:ext cx="12192000" cy="525780"/>
          </a:xfrm>
          <a:prstGeom prst="rect">
            <a:avLst/>
          </a:prstGeom>
          <a:solidFill>
            <a:srgbClr val="FF9900"/>
          </a:solid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9281084"/>
      </p:ext>
    </p:ext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8/5/2022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6C0C0ED6-8A2C-4C15-A3DF-A6BF85F50B92}"/>
              </a:ext>
            </a:extLst>
          </p:cNvPr>
          <p:cNvSpPr/>
          <p:nvPr userDrawn="1"/>
        </p:nvSpPr>
        <p:spPr>
          <a:xfrm>
            <a:off x="259080" y="251460"/>
            <a:ext cx="11673840" cy="6297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flower&#10;&#10;Description automatically generated">
            <a:extLst>
              <a:ext uri="{FF2B5EF4-FFF2-40B4-BE49-F238E27FC236}">
                <a16:creationId xmlns:a16="http://schemas.microsoft.com/office/drawing/2014/main" id="{FD21EB46-17D2-4041-90CA-51EB30E9343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937260"/>
            <a:ext cx="12192000" cy="7795260"/>
          </a:xfrm>
          <a:prstGeom prst="rect">
            <a:avLst/>
          </a:prstGeom>
        </p:spPr>
      </p:pic>
    </p:spTree>
    <p:extLst>
      <p:ext uri="{BB962C8B-B14F-4D97-AF65-F5344CB8AC3E}">
        <p14:creationId xmlns:p14="http://schemas.microsoft.com/office/powerpoint/2010/main" val="273272208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picture containing surfing, board, laptop, computer&#10;&#10;Description automatically generated">
            <a:extLst>
              <a:ext uri="{FF2B5EF4-FFF2-40B4-BE49-F238E27FC236}">
                <a16:creationId xmlns:a16="http://schemas.microsoft.com/office/drawing/2014/main" id="{2AD67072-029C-48D1-A3F1-0CB67F5A74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pic>
        <p:nvPicPr>
          <p:cNvPr id="6" name="Picture 5" descr="A close up of a logo&#10;&#10;Description automatically generated">
            <a:extLst>
              <a:ext uri="{FF2B5EF4-FFF2-40B4-BE49-F238E27FC236}">
                <a16:creationId xmlns:a16="http://schemas.microsoft.com/office/drawing/2014/main" id="{9933C5A8-B38F-44CF-94AA-53C21FE499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0511" cy="6858000"/>
          </a:xfrm>
          <a:prstGeom prst="rect">
            <a:avLst/>
          </a:prstGeom>
        </p:spPr>
      </p:pic>
      <p:pic>
        <p:nvPicPr>
          <p:cNvPr id="7" name="Picture 6" descr="A close up of a logo&#10;&#10;Description automatically generated">
            <a:extLst>
              <a:ext uri="{FF2B5EF4-FFF2-40B4-BE49-F238E27FC236}">
                <a16:creationId xmlns:a16="http://schemas.microsoft.com/office/drawing/2014/main" id="{6E5B74E7-310A-4A16-9CD8-553FEC6450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0511" cy="6858000"/>
          </a:xfrm>
          <a:prstGeom prst="rect">
            <a:avLst/>
          </a:prstGeom>
        </p:spPr>
      </p:pic>
    </p:spTree>
    <p:extLst>
      <p:ext uri="{BB962C8B-B14F-4D97-AF65-F5344CB8AC3E}">
        <p14:creationId xmlns:p14="http://schemas.microsoft.com/office/powerpoint/2010/main" val="3677234872"/>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Content Placeholder 4" descr="A girl taking a selfie&#10;&#10;Description automatically generated">
            <a:extLst>
              <a:ext uri="{FF2B5EF4-FFF2-40B4-BE49-F238E27FC236}">
                <a16:creationId xmlns:a16="http://schemas.microsoft.com/office/drawing/2014/main" id="{0DFF9510-6C33-4974-8677-2E0D6A1C1F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77" y="0"/>
            <a:ext cx="12189023" cy="6858000"/>
          </a:xfrm>
          <a:prstGeom prst="rect">
            <a:avLst/>
          </a:prstGeom>
        </p:spPr>
      </p:pic>
    </p:spTree>
    <p:extLst>
      <p:ext uri="{BB962C8B-B14F-4D97-AF65-F5344CB8AC3E}">
        <p14:creationId xmlns:p14="http://schemas.microsoft.com/office/powerpoint/2010/main" val="2234020177"/>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Content Placeholder 4" descr="A close up of an animal&#10;&#10;Description automatically generated">
            <a:extLst>
              <a:ext uri="{FF2B5EF4-FFF2-40B4-BE49-F238E27FC236}">
                <a16:creationId xmlns:a16="http://schemas.microsoft.com/office/drawing/2014/main" id="{1CF82442-4B44-4200-B194-017288215F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9675"/>
          </a:xfrm>
          <a:prstGeom prst="rect">
            <a:avLst/>
          </a:prstGeom>
        </p:spPr>
      </p:pic>
    </p:spTree>
    <p:extLst>
      <p:ext uri="{BB962C8B-B14F-4D97-AF65-F5344CB8AC3E}">
        <p14:creationId xmlns:p14="http://schemas.microsoft.com/office/powerpoint/2010/main" val="4107881924"/>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lose up of a girl&#10;&#10;Description automatically generated">
            <a:extLst>
              <a:ext uri="{FF2B5EF4-FFF2-40B4-BE49-F238E27FC236}">
                <a16:creationId xmlns:a16="http://schemas.microsoft.com/office/drawing/2014/main" id="{509DF992-DFAA-46BB-B158-104B2991FF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1158901942"/>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close up of a girl&#10;&#10;Description automatically generated">
            <a:extLst>
              <a:ext uri="{FF2B5EF4-FFF2-40B4-BE49-F238E27FC236}">
                <a16:creationId xmlns:a16="http://schemas.microsoft.com/office/drawing/2014/main" id="{CC61B464-E953-4E08-88AA-20432206E7F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57017"/>
          <a:stretch/>
        </p:blipFill>
        <p:spPr>
          <a:xfrm>
            <a:off x="7059705" y="0"/>
            <a:ext cx="5132295" cy="6858000"/>
          </a:xfrm>
          <a:prstGeom prst="rect">
            <a:avLst/>
          </a:prstGeom>
        </p:spPr>
      </p:pic>
      <p:sp>
        <p:nvSpPr>
          <p:cNvPr id="5" name="Rectangle 4">
            <a:extLst>
              <a:ext uri="{FF2B5EF4-FFF2-40B4-BE49-F238E27FC236}">
                <a16:creationId xmlns:a16="http://schemas.microsoft.com/office/drawing/2014/main" id="{3A73425F-8399-4F60-BF35-BC8F7FCC399E}"/>
              </a:ext>
            </a:extLst>
          </p:cNvPr>
          <p:cNvSpPr/>
          <p:nvPr userDrawn="1"/>
        </p:nvSpPr>
        <p:spPr>
          <a:xfrm>
            <a:off x="-50180" y="6266985"/>
            <a:ext cx="12247756" cy="591015"/>
          </a:xfrm>
          <a:prstGeom prst="rect">
            <a:avLst/>
          </a:prstGeom>
          <a:solidFill>
            <a:srgbClr val="FFA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123247"/>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picture containing person, grass, man, people&#10;&#10;Description automatically generated">
            <a:extLst>
              <a:ext uri="{FF2B5EF4-FFF2-40B4-BE49-F238E27FC236}">
                <a16:creationId xmlns:a16="http://schemas.microsoft.com/office/drawing/2014/main" id="{72299818-9E2F-43EC-94F8-37F2FEC738B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1614" r="33159"/>
          <a:stretch/>
        </p:blipFill>
        <p:spPr>
          <a:xfrm>
            <a:off x="-55756" y="0"/>
            <a:ext cx="2594888" cy="6858000"/>
          </a:xfrm>
          <a:prstGeom prst="rect">
            <a:avLst/>
          </a:prstGeom>
        </p:spPr>
      </p:pic>
      <p:sp>
        <p:nvSpPr>
          <p:cNvPr id="7" name="Rectangle 6">
            <a:extLst>
              <a:ext uri="{FF2B5EF4-FFF2-40B4-BE49-F238E27FC236}">
                <a16:creationId xmlns:a16="http://schemas.microsoft.com/office/drawing/2014/main" id="{40950253-D3F9-436B-8542-FE21866370E9}"/>
              </a:ext>
            </a:extLst>
          </p:cNvPr>
          <p:cNvSpPr/>
          <p:nvPr userDrawn="1"/>
        </p:nvSpPr>
        <p:spPr>
          <a:xfrm>
            <a:off x="-50180" y="6266985"/>
            <a:ext cx="12247756" cy="591015"/>
          </a:xfrm>
          <a:prstGeom prst="rect">
            <a:avLst/>
          </a:prstGeom>
          <a:solidFill>
            <a:srgbClr val="FFA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97528"/>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person, grass, man, people&#10;&#10;Description automatically generated">
            <a:extLst>
              <a:ext uri="{FF2B5EF4-FFF2-40B4-BE49-F238E27FC236}">
                <a16:creationId xmlns:a16="http://schemas.microsoft.com/office/drawing/2014/main" id="{D2378FB7-98A5-4410-B5C6-AD8CCFD7FF14}"/>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1614" r="33159"/>
          <a:stretch/>
        </p:blipFill>
        <p:spPr>
          <a:xfrm>
            <a:off x="9597112" y="0"/>
            <a:ext cx="2594888" cy="6858000"/>
          </a:xfrm>
          <a:prstGeom prst="rect">
            <a:avLst/>
          </a:prstGeom>
        </p:spPr>
      </p:pic>
      <p:sp>
        <p:nvSpPr>
          <p:cNvPr id="5" name="Rectangle 4">
            <a:extLst>
              <a:ext uri="{FF2B5EF4-FFF2-40B4-BE49-F238E27FC236}">
                <a16:creationId xmlns:a16="http://schemas.microsoft.com/office/drawing/2014/main" id="{0F219B34-9B60-4F8E-8ACB-62131E9EBB20}"/>
              </a:ext>
            </a:extLst>
          </p:cNvPr>
          <p:cNvSpPr/>
          <p:nvPr userDrawn="1"/>
        </p:nvSpPr>
        <p:spPr>
          <a:xfrm>
            <a:off x="-50180" y="6266985"/>
            <a:ext cx="12247756" cy="591015"/>
          </a:xfrm>
          <a:prstGeom prst="rect">
            <a:avLst/>
          </a:prstGeom>
          <a:solidFill>
            <a:srgbClr val="FFA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29008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close up of broccoli&#10;&#10;Description automatically generated">
            <a:extLst>
              <a:ext uri="{FF2B5EF4-FFF2-40B4-BE49-F238E27FC236}">
                <a16:creationId xmlns:a16="http://schemas.microsoft.com/office/drawing/2014/main" id="{9E35AD10-A609-4BC6-A1F8-7F51F875C1F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8117"/>
          <a:stretch/>
        </p:blipFill>
        <p:spPr>
          <a:xfrm>
            <a:off x="9523141" y="0"/>
            <a:ext cx="2667370" cy="6858000"/>
          </a:xfrm>
          <a:prstGeom prst="rect">
            <a:avLst/>
          </a:prstGeom>
        </p:spPr>
      </p:pic>
      <p:sp>
        <p:nvSpPr>
          <p:cNvPr id="7" name="Rectangle 6">
            <a:extLst>
              <a:ext uri="{FF2B5EF4-FFF2-40B4-BE49-F238E27FC236}">
                <a16:creationId xmlns:a16="http://schemas.microsoft.com/office/drawing/2014/main" id="{3889975D-26A1-4052-8F4E-6AAFFB5F549F}"/>
              </a:ext>
            </a:extLst>
          </p:cNvPr>
          <p:cNvSpPr/>
          <p:nvPr userDrawn="1"/>
        </p:nvSpPr>
        <p:spPr>
          <a:xfrm>
            <a:off x="-50180" y="6266985"/>
            <a:ext cx="12247756" cy="591015"/>
          </a:xfrm>
          <a:prstGeom prst="rect">
            <a:avLst/>
          </a:prstGeom>
          <a:solidFill>
            <a:srgbClr val="FFA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107098"/>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44.xml"/><Relationship Id="rId4" Type="http://schemas.openxmlformats.org/officeDocument/2006/relationships/image" Target="../media/image2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47.svg"/><Relationship Id="rId5" Type="http://schemas.openxmlformats.org/officeDocument/2006/relationships/diagramQuickStyle" Target="../diagrams/quickStyle2.xml"/><Relationship Id="rId15" Type="http://schemas.openxmlformats.org/officeDocument/2006/relationships/image" Target="../media/image51.svg"/><Relationship Id="rId10" Type="http://schemas.openxmlformats.org/officeDocument/2006/relationships/image" Target="../media/image46.png"/><Relationship Id="rId4" Type="http://schemas.openxmlformats.org/officeDocument/2006/relationships/diagramLayout" Target="../diagrams/layout2.xml"/><Relationship Id="rId9" Type="http://schemas.openxmlformats.org/officeDocument/2006/relationships/image" Target="../media/image45.svg"/><Relationship Id="rId1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www.mhpsalud.org/" TargetMode="External"/><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hyperlink" Target="https://mhpsalud.org/portfolio/aging-in-place/" TargetMode="External"/><Relationship Id="rId2" Type="http://schemas.openxmlformats.org/officeDocument/2006/relationships/notesSlide" Target="../notesSlides/notesSlide26.xml"/><Relationship Id="rId1" Type="http://schemas.openxmlformats.org/officeDocument/2006/relationships/slideLayout" Target="../slideLayouts/slideLayout32.xml"/><Relationship Id="rId6" Type="http://schemas.openxmlformats.org/officeDocument/2006/relationships/hyperlink" Target="https://www.nia.nih.gov/health/aging-place-growing-older-home" TargetMode="External"/><Relationship Id="rId5" Type="http://schemas.openxmlformats.org/officeDocument/2006/relationships/hyperlink" Target="https://www.aginginplace.org/" TargetMode="External"/><Relationship Id="rId4" Type="http://schemas.openxmlformats.org/officeDocument/2006/relationships/hyperlink" Target="https://www.who.int/ageing/features/ageing-in-place/en/"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mailto:jrucobo@mhpsalud.org" TargetMode="External"/><Relationship Id="rId2" Type="http://schemas.openxmlformats.org/officeDocument/2006/relationships/hyperlink" Target="mailto:mogarcia@mhpsalud.org" TargetMode="External"/><Relationship Id="rId1" Type="http://schemas.openxmlformats.org/officeDocument/2006/relationships/slideLayout" Target="../slideLayouts/slideLayout45.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g"/><Relationship Id="rId7" Type="http://schemas.openxmlformats.org/officeDocument/2006/relationships/image" Target="../media/image28.sv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B6D2F5-9E2D-486A-BFE9-0432BEEE259E}"/>
              </a:ext>
            </a:extLst>
          </p:cNvPr>
          <p:cNvGrpSpPr/>
          <p:nvPr/>
        </p:nvGrpSpPr>
        <p:grpSpPr>
          <a:xfrm>
            <a:off x="1533277" y="2149451"/>
            <a:ext cx="7189584" cy="2968240"/>
            <a:chOff x="1104190" y="1660200"/>
            <a:chExt cx="6080740" cy="2968240"/>
          </a:xfrm>
        </p:grpSpPr>
        <p:sp>
          <p:nvSpPr>
            <p:cNvPr id="3" name="TextBox 2">
              <a:extLst>
                <a:ext uri="{FF2B5EF4-FFF2-40B4-BE49-F238E27FC236}">
                  <a16:creationId xmlns:a16="http://schemas.microsoft.com/office/drawing/2014/main" id="{14DD5DA4-DDD6-4B2A-836C-500A7534A5DF}"/>
                </a:ext>
              </a:extLst>
            </p:cNvPr>
            <p:cNvSpPr txBox="1"/>
            <p:nvPr/>
          </p:nvSpPr>
          <p:spPr>
            <a:xfrm>
              <a:off x="2267972" y="2306504"/>
              <a:ext cx="4916958" cy="584775"/>
            </a:xfrm>
            <a:prstGeom prst="rect">
              <a:avLst/>
            </a:prstGeom>
            <a:noFill/>
          </p:spPr>
          <p:txBody>
            <a:bodyPr wrap="square" rtlCol="0">
              <a:spAutoFit/>
            </a:bodyPr>
            <a:lstStyle/>
            <a:p>
              <a:endParaRPr lang="en-US" sz="3200" b="1" dirty="0">
                <a:solidFill>
                  <a:schemeClr val="tx1">
                    <a:lumMod val="65000"/>
                    <a:lumOff val="35000"/>
                  </a:schemeClr>
                </a:solidFill>
                <a:latin typeface="Myriad Pro" panose="020B0703030403020204" pitchFamily="34" charset="0"/>
              </a:endParaRPr>
            </a:p>
          </p:txBody>
        </p:sp>
        <p:sp>
          <p:nvSpPr>
            <p:cNvPr id="4" name="TextBox 3">
              <a:extLst>
                <a:ext uri="{FF2B5EF4-FFF2-40B4-BE49-F238E27FC236}">
                  <a16:creationId xmlns:a16="http://schemas.microsoft.com/office/drawing/2014/main" id="{EB290FC2-EFE6-4963-9EAF-1E2302042119}"/>
                </a:ext>
              </a:extLst>
            </p:cNvPr>
            <p:cNvSpPr txBox="1"/>
            <p:nvPr/>
          </p:nvSpPr>
          <p:spPr>
            <a:xfrm>
              <a:off x="1104190" y="1660200"/>
              <a:ext cx="5132294"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64D123DC-D54D-4924-9144-57A060C36B18}"/>
                </a:ext>
              </a:extLst>
            </p:cNvPr>
            <p:cNvSpPr txBox="1"/>
            <p:nvPr/>
          </p:nvSpPr>
          <p:spPr>
            <a:xfrm>
              <a:off x="1104190" y="4259108"/>
              <a:ext cx="5132294" cy="369332"/>
            </a:xfrm>
            <a:prstGeom prst="rect">
              <a:avLst/>
            </a:prstGeom>
            <a:noFill/>
          </p:spPr>
          <p:txBody>
            <a:bodyPr wrap="square" rtlCol="0">
              <a:spAutoFit/>
            </a:bodyPr>
            <a:lstStyle/>
            <a:p>
              <a:endParaRPr lang="en-US" dirty="0"/>
            </a:p>
          </p:txBody>
        </p:sp>
      </p:grpSp>
      <p:pic>
        <p:nvPicPr>
          <p:cNvPr id="7" name="Picture 6">
            <a:extLst>
              <a:ext uri="{FF2B5EF4-FFF2-40B4-BE49-F238E27FC236}">
                <a16:creationId xmlns:a16="http://schemas.microsoft.com/office/drawing/2014/main" id="{81BB5535-5C32-4CBF-9290-C16F32DE9DE8}"/>
              </a:ext>
            </a:extLst>
          </p:cNvPr>
          <p:cNvPicPr>
            <a:picLocks noChangeAspect="1"/>
          </p:cNvPicPr>
          <p:nvPr/>
        </p:nvPicPr>
        <p:blipFill>
          <a:blip r:embed="rId3"/>
          <a:stretch>
            <a:fillRect/>
          </a:stretch>
        </p:blipFill>
        <p:spPr>
          <a:xfrm>
            <a:off x="263794" y="117344"/>
            <a:ext cx="2645485" cy="2477183"/>
          </a:xfrm>
          <a:prstGeom prst="rect">
            <a:avLst/>
          </a:prstGeom>
        </p:spPr>
      </p:pic>
      <p:sp>
        <p:nvSpPr>
          <p:cNvPr id="9" name="TextBox 8">
            <a:extLst>
              <a:ext uri="{FF2B5EF4-FFF2-40B4-BE49-F238E27FC236}">
                <a16:creationId xmlns:a16="http://schemas.microsoft.com/office/drawing/2014/main" id="{AC8AA481-3BC0-4FD3-8727-CBCC08E21E5A}"/>
              </a:ext>
            </a:extLst>
          </p:cNvPr>
          <p:cNvSpPr txBox="1"/>
          <p:nvPr/>
        </p:nvSpPr>
        <p:spPr>
          <a:xfrm>
            <a:off x="400194" y="2781174"/>
            <a:ext cx="6927741" cy="4524315"/>
          </a:xfrm>
          <a:prstGeom prst="rect">
            <a:avLst/>
          </a:prstGeom>
          <a:noFill/>
        </p:spPr>
        <p:txBody>
          <a:bodyPr wrap="square" lIns="91440" tIns="45720" rIns="91440" bIns="45720" anchor="t">
            <a:spAutoFit/>
          </a:bodyPr>
          <a:lstStyle/>
          <a:p>
            <a:pPr algn="ctr"/>
            <a:r>
              <a:rPr lang="en-US" sz="3600" b="1" dirty="0">
                <a:solidFill>
                  <a:srgbClr val="595959"/>
                </a:solidFill>
                <a:latin typeface="Cambria"/>
                <a:ea typeface="+mn-lt"/>
                <a:cs typeface="+mn-lt"/>
              </a:rPr>
              <a:t>Utilizing Community Health Workers to Serve Hispanic/Latino Older Adults and Other Vulnerable Populations through Culturally Appropriate Strategies</a:t>
            </a:r>
            <a:br>
              <a:rPr lang="en-US" sz="3600" dirty="0">
                <a:solidFill>
                  <a:srgbClr val="595959"/>
                </a:solidFill>
                <a:ea typeface="+mn-lt"/>
                <a:cs typeface="+mn-lt"/>
              </a:rPr>
            </a:br>
            <a:endParaRPr lang="en-US" sz="3600" dirty="0">
              <a:solidFill>
                <a:srgbClr val="595959"/>
              </a:solidFill>
              <a:ea typeface="+mn-lt"/>
              <a:cs typeface="+mn-lt"/>
            </a:endParaRPr>
          </a:p>
          <a:p>
            <a:endParaRPr lang="en-US" sz="3600" b="1" i="1" dirty="0">
              <a:ea typeface="Calibri" panose="020F0502020204030204"/>
              <a:cs typeface="Times New Roman" panose="02020603050405020304" pitchFamily="18" charset="0"/>
            </a:endParaRPr>
          </a:p>
        </p:txBody>
      </p:sp>
    </p:spTree>
    <p:extLst>
      <p:ext uri="{BB962C8B-B14F-4D97-AF65-F5344CB8AC3E}">
        <p14:creationId xmlns:p14="http://schemas.microsoft.com/office/powerpoint/2010/main" val="1946470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862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306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B0784-4E7D-46B4-B90F-5B9402DC12A5}"/>
              </a:ext>
            </a:extLst>
          </p:cNvPr>
          <p:cNvPicPr>
            <a:picLocks noChangeAspect="1"/>
          </p:cNvPicPr>
          <p:nvPr/>
        </p:nvPicPr>
        <p:blipFill rotWithShape="1">
          <a:blip r:embed="rId3"/>
          <a:srcRect l="43430" t="29313" r="25523" b="12115"/>
          <a:stretch/>
        </p:blipFill>
        <p:spPr>
          <a:xfrm>
            <a:off x="4242391" y="329206"/>
            <a:ext cx="6113721" cy="6199588"/>
          </a:xfrm>
          <a:prstGeom prst="rect">
            <a:avLst/>
          </a:prstGeom>
        </p:spPr>
      </p:pic>
      <p:sp>
        <p:nvSpPr>
          <p:cNvPr id="6" name="TextBox 5">
            <a:extLst>
              <a:ext uri="{FF2B5EF4-FFF2-40B4-BE49-F238E27FC236}">
                <a16:creationId xmlns:a16="http://schemas.microsoft.com/office/drawing/2014/main" id="{7D78E0E5-565D-4519-9F77-79F7E45A3B50}"/>
              </a:ext>
            </a:extLst>
          </p:cNvPr>
          <p:cNvSpPr txBox="1"/>
          <p:nvPr/>
        </p:nvSpPr>
        <p:spPr>
          <a:xfrm>
            <a:off x="6398142" y="6528794"/>
            <a:ext cx="5793858" cy="276999"/>
          </a:xfrm>
          <a:prstGeom prst="rect">
            <a:avLst/>
          </a:prstGeom>
          <a:noFill/>
        </p:spPr>
        <p:txBody>
          <a:bodyPr wrap="square">
            <a:spAutoFit/>
          </a:bodyPr>
          <a:lstStyle/>
          <a:p>
            <a:r>
              <a:rPr lang="es-MX" sz="1200" dirty="0"/>
              <a:t>https://www.c3project.org/_files/ugd/7ec423_cb744c7b87284c75af7318614061c8ec.pdf</a:t>
            </a:r>
          </a:p>
        </p:txBody>
      </p:sp>
    </p:spTree>
    <p:extLst>
      <p:ext uri="{BB962C8B-B14F-4D97-AF65-F5344CB8AC3E}">
        <p14:creationId xmlns:p14="http://schemas.microsoft.com/office/powerpoint/2010/main" val="2802760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17E2A3-BE63-4E0A-B231-359CAF594FED}"/>
              </a:ext>
            </a:extLst>
          </p:cNvPr>
          <p:cNvPicPr>
            <a:picLocks noChangeAspect="1"/>
          </p:cNvPicPr>
          <p:nvPr/>
        </p:nvPicPr>
        <p:blipFill rotWithShape="1">
          <a:blip r:embed="rId2"/>
          <a:srcRect l="25988" t="32882" r="8168" b="2866"/>
          <a:stretch/>
        </p:blipFill>
        <p:spPr>
          <a:xfrm>
            <a:off x="0" y="233916"/>
            <a:ext cx="12183271" cy="6390167"/>
          </a:xfrm>
          <a:prstGeom prst="rect">
            <a:avLst/>
          </a:prstGeom>
        </p:spPr>
      </p:pic>
    </p:spTree>
    <p:extLst>
      <p:ext uri="{BB962C8B-B14F-4D97-AF65-F5344CB8AC3E}">
        <p14:creationId xmlns:p14="http://schemas.microsoft.com/office/powerpoint/2010/main" val="1954383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E2959-F391-44DE-855C-D62506BD031B}"/>
              </a:ext>
            </a:extLst>
          </p:cNvPr>
          <p:cNvSpPr>
            <a:spLocks noGrp="1"/>
          </p:cNvSpPr>
          <p:nvPr>
            <p:ph type="title"/>
          </p:nvPr>
        </p:nvSpPr>
        <p:spPr/>
        <p:txBody>
          <a:bodyPr lIns="91440" tIns="45720" rIns="91440" bIns="45720" anchor="t"/>
          <a:lstStyle/>
          <a:p>
            <a:r>
              <a:rPr lang="en-US" b="1" dirty="0">
                <a:solidFill>
                  <a:schemeClr val="accent2"/>
                </a:solidFill>
                <a:latin typeface="+mn-lt"/>
              </a:rPr>
              <a:t>Activity!</a:t>
            </a:r>
            <a:br>
              <a:rPr lang="en-US" b="1" dirty="0">
                <a:solidFill>
                  <a:srgbClr val="000000"/>
                </a:solidFill>
                <a:latin typeface="+mn-lt"/>
              </a:rPr>
            </a:br>
            <a:br>
              <a:rPr lang="en-US" b="1" dirty="0">
                <a:solidFill>
                  <a:srgbClr val="000000"/>
                </a:solidFill>
                <a:latin typeface="+mn-lt"/>
              </a:rPr>
            </a:br>
            <a:endParaRPr lang="en-US" b="1" dirty="0">
              <a:solidFill>
                <a:srgbClr val="000000"/>
              </a:solidFill>
              <a:latin typeface="+mn-lt"/>
            </a:endParaRPr>
          </a:p>
        </p:txBody>
      </p:sp>
      <p:sp>
        <p:nvSpPr>
          <p:cNvPr id="3" name="TextBox 2">
            <a:extLst>
              <a:ext uri="{FF2B5EF4-FFF2-40B4-BE49-F238E27FC236}">
                <a16:creationId xmlns:a16="http://schemas.microsoft.com/office/drawing/2014/main" id="{46265FD2-4FA2-2498-3F58-AE97F47A509B}"/>
              </a:ext>
            </a:extLst>
          </p:cNvPr>
          <p:cNvSpPr txBox="1"/>
          <p:nvPr/>
        </p:nvSpPr>
        <p:spPr>
          <a:xfrm>
            <a:off x="850493" y="1575816"/>
            <a:ext cx="9070975" cy="36625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cs typeface="Calibri"/>
              </a:rPr>
              <a:t>Small Group Discussion (10 min): </a:t>
            </a:r>
          </a:p>
          <a:p>
            <a:endParaRPr lang="en-US" sz="3200" b="1" dirty="0">
              <a:cs typeface="Calibri"/>
            </a:endParaRPr>
          </a:p>
          <a:p>
            <a:pPr marL="514350" indent="-514350">
              <a:buAutoNum type="arabicPeriod"/>
            </a:pPr>
            <a:r>
              <a:rPr lang="en-US" sz="2800" dirty="0">
                <a:cs typeface="Calibri"/>
              </a:rPr>
              <a:t>Introduce yourself and your organization. </a:t>
            </a:r>
          </a:p>
          <a:p>
            <a:pPr marL="514350" indent="-514350">
              <a:buAutoNum type="arabicPeriod"/>
            </a:pPr>
            <a:r>
              <a:rPr lang="en-US" sz="2800" dirty="0">
                <a:cs typeface="Calibri"/>
              </a:rPr>
              <a:t>Three reasons why a CHW can support your aging programs. </a:t>
            </a:r>
          </a:p>
          <a:p>
            <a:pPr marL="514350" indent="-514350">
              <a:buAutoNum type="arabicPeriod"/>
            </a:pPr>
            <a:r>
              <a:rPr lang="en-US" sz="2800" dirty="0">
                <a:cs typeface="Calibri"/>
              </a:rPr>
              <a:t>What tools/support do you need to implement such model?</a:t>
            </a:r>
            <a:endParaRPr lang="en-US" dirty="0"/>
          </a:p>
          <a:p>
            <a:pPr marL="514350" indent="-514350">
              <a:buAutoNum type="arabicPeriod"/>
            </a:pPr>
            <a:endParaRPr lang="en-US" sz="2800" b="1" dirty="0">
              <a:cs typeface="Calibri"/>
            </a:endParaRPr>
          </a:p>
        </p:txBody>
      </p:sp>
    </p:spTree>
    <p:extLst>
      <p:ext uri="{BB962C8B-B14F-4D97-AF65-F5344CB8AC3E}">
        <p14:creationId xmlns:p14="http://schemas.microsoft.com/office/powerpoint/2010/main" val="3009810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FAFED32D-76E6-4954-94E9-506ACDBE4FB4}"/>
              </a:ext>
            </a:extLst>
          </p:cNvPr>
          <p:cNvGraphicFramePr>
            <a:graphicFrameLocks noGrp="1"/>
          </p:cNvGraphicFramePr>
          <p:nvPr>
            <p:extLst>
              <p:ext uri="{D42A27DB-BD31-4B8C-83A1-F6EECF244321}">
                <p14:modId xmlns:p14="http://schemas.microsoft.com/office/powerpoint/2010/main" val="1076236562"/>
              </p:ext>
            </p:extLst>
          </p:nvPr>
        </p:nvGraphicFramePr>
        <p:xfrm>
          <a:off x="704407" y="985375"/>
          <a:ext cx="10783186" cy="5687452"/>
        </p:xfrm>
        <a:graphic>
          <a:graphicData uri="http://schemas.openxmlformats.org/drawingml/2006/table">
            <a:tbl>
              <a:tblPr firstRow="1" bandRow="1">
                <a:tableStyleId>{21E4AEA4-8DFA-4A89-87EB-49C32662AFE0}</a:tableStyleId>
              </a:tblPr>
              <a:tblGrid>
                <a:gridCol w="3588944">
                  <a:extLst>
                    <a:ext uri="{9D8B030D-6E8A-4147-A177-3AD203B41FA5}">
                      <a16:colId xmlns:a16="http://schemas.microsoft.com/office/drawing/2014/main" val="729326865"/>
                    </a:ext>
                  </a:extLst>
                </a:gridCol>
                <a:gridCol w="7194242">
                  <a:extLst>
                    <a:ext uri="{9D8B030D-6E8A-4147-A177-3AD203B41FA5}">
                      <a16:colId xmlns:a16="http://schemas.microsoft.com/office/drawing/2014/main" val="2863882025"/>
                    </a:ext>
                  </a:extLst>
                </a:gridCol>
              </a:tblGrid>
              <a:tr h="357267">
                <a:tc>
                  <a:txBody>
                    <a:bodyPr/>
                    <a:lstStyle/>
                    <a:p>
                      <a:pPr algn="ctr"/>
                      <a:r>
                        <a:rPr lang="en-US"/>
                        <a:t>CHW Roles and Skills</a:t>
                      </a:r>
                      <a:endParaRPr lang="en-US" dirty="0"/>
                    </a:p>
                  </a:txBody>
                  <a:tcPr/>
                </a:tc>
                <a:tc>
                  <a:txBody>
                    <a:bodyPr/>
                    <a:lstStyle/>
                    <a:p>
                      <a:pPr algn="ctr"/>
                      <a:r>
                        <a:rPr lang="en-US"/>
                        <a:t>Sub-Roles and Sub-Skills</a:t>
                      </a:r>
                      <a:endParaRPr lang="en-US" dirty="0"/>
                    </a:p>
                  </a:txBody>
                  <a:tcPr/>
                </a:tc>
                <a:extLst>
                  <a:ext uri="{0D108BD9-81ED-4DB2-BD59-A6C34878D82A}">
                    <a16:rowId xmlns:a16="http://schemas.microsoft.com/office/drawing/2014/main" val="859082681"/>
                  </a:ext>
                </a:extLst>
              </a:tr>
              <a:tr h="625216">
                <a:tc>
                  <a:txBody>
                    <a:bodyPr/>
                    <a:lstStyle/>
                    <a:p>
                      <a:r>
                        <a:rPr lang="en-US"/>
                        <a:t>Outreach</a:t>
                      </a:r>
                      <a:endParaRPr lang="en-US" dirty="0"/>
                    </a:p>
                  </a:txBody>
                  <a:tcPr/>
                </a:tc>
                <a:tc>
                  <a:txBody>
                    <a:bodyPr/>
                    <a:lstStyle/>
                    <a:p>
                      <a:pPr marL="285750" indent="-285750">
                        <a:buFont typeface="Arial" panose="020B0604020202020204" pitchFamily="34" charset="0"/>
                        <a:buChar char="•"/>
                      </a:pPr>
                      <a:r>
                        <a:rPr lang="en-US"/>
                        <a:t>Community Outreach</a:t>
                      </a:r>
                    </a:p>
                    <a:p>
                      <a:pPr marL="285750" indent="-285750">
                        <a:buFont typeface="Arial" panose="020B0604020202020204" pitchFamily="34" charset="0"/>
                        <a:buChar char="•"/>
                      </a:pPr>
                      <a:r>
                        <a:rPr lang="en-US"/>
                        <a:t>Home visits</a:t>
                      </a:r>
                      <a:endParaRPr lang="en-US" dirty="0"/>
                    </a:p>
                  </a:txBody>
                  <a:tcPr/>
                </a:tc>
                <a:extLst>
                  <a:ext uri="{0D108BD9-81ED-4DB2-BD59-A6C34878D82A}">
                    <a16:rowId xmlns:a16="http://schemas.microsoft.com/office/drawing/2014/main" val="3852158541"/>
                  </a:ext>
                </a:extLst>
              </a:tr>
              <a:tr h="625216">
                <a:tc>
                  <a:txBody>
                    <a:bodyPr/>
                    <a:lstStyle/>
                    <a:p>
                      <a:r>
                        <a:rPr lang="en-US"/>
                        <a:t>Culturally Appropriate Education and Information</a:t>
                      </a:r>
                      <a:endParaRPr lang="en-US" dirty="0"/>
                    </a:p>
                  </a:txBody>
                  <a:tcPr/>
                </a:tc>
                <a:tc>
                  <a:txBody>
                    <a:bodyPr/>
                    <a:lstStyle/>
                    <a:p>
                      <a:pPr marL="285750" indent="-285750">
                        <a:buFont typeface="Arial" panose="020B0604020202020204" pitchFamily="34" charset="0"/>
                        <a:buChar char="•"/>
                      </a:pPr>
                      <a:r>
                        <a:rPr lang="en-US"/>
                        <a:t>Individual educational sessions</a:t>
                      </a:r>
                    </a:p>
                    <a:p>
                      <a:pPr marL="285750" indent="-285750">
                        <a:buFont typeface="Arial" panose="020B0604020202020204" pitchFamily="34" charset="0"/>
                        <a:buChar char="•"/>
                      </a:pPr>
                      <a:r>
                        <a:rPr lang="en-US"/>
                        <a:t>Group education sessions</a:t>
                      </a:r>
                      <a:endParaRPr lang="en-US" dirty="0"/>
                    </a:p>
                  </a:txBody>
                  <a:tcPr/>
                </a:tc>
                <a:extLst>
                  <a:ext uri="{0D108BD9-81ED-4DB2-BD59-A6C34878D82A}">
                    <a16:rowId xmlns:a16="http://schemas.microsoft.com/office/drawing/2014/main" val="2317487545"/>
                  </a:ext>
                </a:extLst>
              </a:tr>
              <a:tr h="625216">
                <a:tc>
                  <a:txBody>
                    <a:bodyPr/>
                    <a:lstStyle/>
                    <a:p>
                      <a:r>
                        <a:rPr lang="en-US"/>
                        <a:t>Relationship Building</a:t>
                      </a:r>
                      <a:endParaRPr lang="en-US" dirty="0"/>
                    </a:p>
                  </a:txBody>
                  <a:tcPr/>
                </a:tc>
                <a:tc>
                  <a:txBody>
                    <a:bodyPr/>
                    <a:lstStyle/>
                    <a:p>
                      <a:pPr marL="285750" indent="-285750">
                        <a:buFont typeface="Arial" panose="020B0604020202020204" pitchFamily="34" charset="0"/>
                        <a:buChar char="•"/>
                      </a:pPr>
                      <a:r>
                        <a:rPr lang="en-US"/>
                        <a:t>Culturally appropriate interactions </a:t>
                      </a:r>
                    </a:p>
                    <a:p>
                      <a:pPr marL="285750" indent="-285750">
                        <a:buFont typeface="Arial" panose="020B0604020202020204" pitchFamily="34" charset="0"/>
                        <a:buChar char="•"/>
                      </a:pPr>
                      <a:r>
                        <a:rPr lang="en-US"/>
                        <a:t>Active listening </a:t>
                      </a:r>
                      <a:endParaRPr lang="en-US" dirty="0"/>
                    </a:p>
                  </a:txBody>
                  <a:tcPr/>
                </a:tc>
                <a:extLst>
                  <a:ext uri="{0D108BD9-81ED-4DB2-BD59-A6C34878D82A}">
                    <a16:rowId xmlns:a16="http://schemas.microsoft.com/office/drawing/2014/main" val="2607817537"/>
                  </a:ext>
                </a:extLst>
              </a:tr>
              <a:tr h="357267">
                <a:tc>
                  <a:txBody>
                    <a:bodyPr/>
                    <a:lstStyle/>
                    <a:p>
                      <a:r>
                        <a:rPr lang="en-US"/>
                        <a:t>Advocacy</a:t>
                      </a:r>
                      <a:endParaRPr lang="en-US" dirty="0"/>
                    </a:p>
                  </a:txBody>
                  <a:tcPr/>
                </a:tc>
                <a:tc>
                  <a:txBody>
                    <a:bodyPr/>
                    <a:lstStyle/>
                    <a:p>
                      <a:pPr marL="285750" indent="-285750">
                        <a:buFont typeface="Arial" panose="020B0604020202020204" pitchFamily="34" charset="0"/>
                        <a:buChar char="•"/>
                      </a:pPr>
                      <a:r>
                        <a:rPr lang="en-US"/>
                        <a:t>Advocating for the basic needs of older adult and their communities</a:t>
                      </a:r>
                      <a:endParaRPr lang="en-US" dirty="0"/>
                    </a:p>
                  </a:txBody>
                  <a:tcPr/>
                </a:tc>
                <a:extLst>
                  <a:ext uri="{0D108BD9-81ED-4DB2-BD59-A6C34878D82A}">
                    <a16:rowId xmlns:a16="http://schemas.microsoft.com/office/drawing/2014/main" val="4172240087"/>
                  </a:ext>
                </a:extLst>
              </a:tr>
              <a:tr h="8931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Care Coordination, Case Management, &amp; Systems Navigation </a:t>
                      </a:r>
                      <a:endParaRPr lang="en-US" dirty="0"/>
                    </a:p>
                  </a:txBody>
                  <a:tcPr/>
                </a:tc>
                <a:tc>
                  <a:txBody>
                    <a:bodyPr/>
                    <a:lstStyle/>
                    <a:p>
                      <a:pPr marL="285750" indent="-285750">
                        <a:buFont typeface="Arial" panose="020B0604020202020204" pitchFamily="34" charset="0"/>
                        <a:buChar char="•"/>
                      </a:pPr>
                      <a:r>
                        <a:rPr lang="en-US"/>
                        <a:t>Navigate benefits and healthcare systems</a:t>
                      </a:r>
                    </a:p>
                    <a:p>
                      <a:pPr marL="285750" indent="-285750">
                        <a:buFont typeface="Arial" panose="020B0604020202020204" pitchFamily="34" charset="0"/>
                        <a:buChar char="•"/>
                      </a:pPr>
                      <a:r>
                        <a:rPr lang="en-US"/>
                        <a:t>Referrals</a:t>
                      </a:r>
                    </a:p>
                    <a:p>
                      <a:pPr marL="285750" indent="-285750">
                        <a:buFont typeface="Arial" panose="020B0604020202020204" pitchFamily="34" charset="0"/>
                        <a:buChar char="•"/>
                      </a:pPr>
                      <a:r>
                        <a:rPr lang="en-US"/>
                        <a:t>Follow-up</a:t>
                      </a:r>
                      <a:endParaRPr lang="en-US" dirty="0"/>
                    </a:p>
                  </a:txBody>
                  <a:tcPr/>
                </a:tc>
                <a:extLst>
                  <a:ext uri="{0D108BD9-81ED-4DB2-BD59-A6C34878D82A}">
                    <a16:rowId xmlns:a16="http://schemas.microsoft.com/office/drawing/2014/main" val="4183798237"/>
                  </a:ext>
                </a:extLst>
              </a:tr>
              <a:tr h="625216">
                <a:tc>
                  <a:txBody>
                    <a:bodyPr/>
                    <a:lstStyle/>
                    <a:p>
                      <a:r>
                        <a:rPr lang="en-US"/>
                        <a:t>Capacity Building</a:t>
                      </a:r>
                      <a:endParaRPr lang="en-US" dirty="0"/>
                    </a:p>
                  </a:txBody>
                  <a:tcPr/>
                </a:tc>
                <a:tc>
                  <a:txBody>
                    <a:bodyPr/>
                    <a:lstStyle/>
                    <a:p>
                      <a:pPr marL="285750" indent="-285750">
                        <a:buFont typeface="Arial" panose="020B0604020202020204" pitchFamily="34" charset="0"/>
                        <a:buChar char="•"/>
                      </a:pPr>
                      <a:r>
                        <a:rPr lang="en-US"/>
                        <a:t>Identify goals</a:t>
                      </a:r>
                    </a:p>
                    <a:p>
                      <a:pPr marL="285750" indent="-285750">
                        <a:buFont typeface="Arial" panose="020B0604020202020204" pitchFamily="34" charset="0"/>
                        <a:buChar char="•"/>
                      </a:pPr>
                      <a:r>
                        <a:rPr lang="en-US"/>
                        <a:t>Increase empowerment/self-efficacy</a:t>
                      </a:r>
                      <a:endParaRPr lang="en-US" dirty="0"/>
                    </a:p>
                  </a:txBody>
                  <a:tcPr/>
                </a:tc>
                <a:extLst>
                  <a:ext uri="{0D108BD9-81ED-4DB2-BD59-A6C34878D82A}">
                    <a16:rowId xmlns:a16="http://schemas.microsoft.com/office/drawing/2014/main" val="4251817991"/>
                  </a:ext>
                </a:extLst>
              </a:tr>
              <a:tr h="625216">
                <a:tc>
                  <a:txBody>
                    <a:bodyPr/>
                    <a:lstStyle/>
                    <a:p>
                      <a:r>
                        <a:rPr lang="en-US"/>
                        <a:t>Coaching and Social Support</a:t>
                      </a:r>
                      <a:endParaRPr lang="en-US" dirty="0"/>
                    </a:p>
                  </a:txBody>
                  <a:tcPr/>
                </a:tc>
                <a:tc>
                  <a:txBody>
                    <a:bodyPr/>
                    <a:lstStyle/>
                    <a:p>
                      <a:pPr marL="285750" indent="-285750">
                        <a:buFont typeface="Arial" panose="020B0604020202020204" pitchFamily="34" charset="0"/>
                        <a:buChar char="•"/>
                      </a:pPr>
                      <a:r>
                        <a:rPr lang="en-US"/>
                        <a:t>Positive affirmations</a:t>
                      </a:r>
                    </a:p>
                    <a:p>
                      <a:pPr marL="285750" indent="-285750">
                        <a:buFont typeface="Arial" panose="020B0604020202020204" pitchFamily="34" charset="0"/>
                        <a:buChar char="•"/>
                      </a:pPr>
                      <a:r>
                        <a:rPr lang="en-US"/>
                        <a:t>Listening to individuals’ concerns</a:t>
                      </a:r>
                      <a:endParaRPr lang="en-US" dirty="0"/>
                    </a:p>
                  </a:txBody>
                  <a:tcPr/>
                </a:tc>
                <a:extLst>
                  <a:ext uri="{0D108BD9-81ED-4DB2-BD59-A6C34878D82A}">
                    <a16:rowId xmlns:a16="http://schemas.microsoft.com/office/drawing/2014/main" val="2993690371"/>
                  </a:ext>
                </a:extLst>
              </a:tr>
              <a:tr h="841132">
                <a:tc>
                  <a:txBody>
                    <a:bodyPr/>
                    <a:lstStyle/>
                    <a:p>
                      <a:r>
                        <a:rPr lang="en-US"/>
                        <a:t>Evaluation </a:t>
                      </a:r>
                      <a:endParaRPr lang="en-US" dirty="0"/>
                    </a:p>
                  </a:txBody>
                  <a:tcPr/>
                </a:tc>
                <a:tc>
                  <a:txBody>
                    <a:bodyPr/>
                    <a:lstStyle/>
                    <a:p>
                      <a:pPr marL="285750" indent="-285750">
                        <a:buFont typeface="Arial" panose="020B0604020202020204" pitchFamily="34" charset="0"/>
                        <a:buChar char="•"/>
                      </a:pPr>
                      <a:r>
                        <a:rPr lang="en-US"/>
                        <a:t>Data Collection (intake and exit forms, home assessments)</a:t>
                      </a:r>
                    </a:p>
                    <a:p>
                      <a:pPr marL="285750" indent="-285750">
                        <a:buFont typeface="Arial" panose="020B0604020202020204" pitchFamily="34" charset="0"/>
                        <a:buChar char="•"/>
                      </a:pPr>
                      <a:r>
                        <a:rPr lang="en-US"/>
                        <a:t>Feedback on Analysis</a:t>
                      </a:r>
                      <a:endParaRPr lang="en-US" dirty="0"/>
                    </a:p>
                  </a:txBody>
                  <a:tcPr/>
                </a:tc>
                <a:extLst>
                  <a:ext uri="{0D108BD9-81ED-4DB2-BD59-A6C34878D82A}">
                    <a16:rowId xmlns:a16="http://schemas.microsoft.com/office/drawing/2014/main" val="1959965524"/>
                  </a:ext>
                </a:extLst>
              </a:tr>
            </a:tbl>
          </a:graphicData>
        </a:graphic>
      </p:graphicFrame>
      <p:sp>
        <p:nvSpPr>
          <p:cNvPr id="6" name="Title 5">
            <a:extLst>
              <a:ext uri="{FF2B5EF4-FFF2-40B4-BE49-F238E27FC236}">
                <a16:creationId xmlns:a16="http://schemas.microsoft.com/office/drawing/2014/main" id="{29936813-5574-47BF-B37A-9D91DBDF825A}"/>
              </a:ext>
            </a:extLst>
          </p:cNvPr>
          <p:cNvSpPr>
            <a:spLocks noGrp="1"/>
          </p:cNvSpPr>
          <p:nvPr>
            <p:ph type="title"/>
          </p:nvPr>
        </p:nvSpPr>
        <p:spPr>
          <a:xfrm>
            <a:off x="838200" y="-152418"/>
            <a:ext cx="10515600" cy="1325563"/>
          </a:xfrm>
        </p:spPr>
        <p:txBody>
          <a:bodyPr>
            <a:normAutofit/>
          </a:bodyPr>
          <a:lstStyle/>
          <a:p>
            <a:pPr algn="ctr"/>
            <a:r>
              <a:rPr lang="en-US" sz="4000" b="1">
                <a:solidFill>
                  <a:schemeClr val="tx1">
                    <a:lumMod val="65000"/>
                    <a:lumOff val="35000"/>
                  </a:schemeClr>
                </a:solidFill>
                <a:latin typeface="+mj-lt"/>
              </a:rPr>
              <a:t>CHW Roles in Aging in Place Initiatives</a:t>
            </a:r>
            <a:r>
              <a:rPr lang="en-US" sz="4000" b="1">
                <a:solidFill>
                  <a:schemeClr val="tx1">
                    <a:lumMod val="65000"/>
                    <a:lumOff val="35000"/>
                  </a:schemeClr>
                </a:solidFill>
              </a:rPr>
              <a:t> </a:t>
            </a:r>
            <a:endParaRPr lang="en-US" sz="4000" dirty="0">
              <a:solidFill>
                <a:schemeClr val="tx1">
                  <a:lumMod val="65000"/>
                  <a:lumOff val="35000"/>
                </a:schemeClr>
              </a:solidFill>
              <a:cs typeface="Calibri Light"/>
            </a:endParaRPr>
          </a:p>
        </p:txBody>
      </p:sp>
    </p:spTree>
    <p:extLst>
      <p:ext uri="{BB962C8B-B14F-4D97-AF65-F5344CB8AC3E}">
        <p14:creationId xmlns:p14="http://schemas.microsoft.com/office/powerpoint/2010/main" val="3984270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373F85F-CE05-4D2D-97B2-9700DE2E9952}"/>
              </a:ext>
            </a:extLst>
          </p:cNvPr>
          <p:cNvPicPr>
            <a:picLocks noGrp="1" noChangeAspect="1"/>
          </p:cNvPicPr>
          <p:nvPr>
            <p:ph idx="4294967295"/>
          </p:nvPr>
        </p:nvPicPr>
        <p:blipFill rotWithShape="1">
          <a:blip r:embed="rId3"/>
          <a:srcRect l="34458" t="34527" r="36385" b="19291"/>
          <a:stretch/>
        </p:blipFill>
        <p:spPr>
          <a:xfrm>
            <a:off x="4558673" y="577850"/>
            <a:ext cx="6697662" cy="5702300"/>
          </a:xfrm>
          <a:prstGeom prst="rect">
            <a:avLst/>
          </a:prstGeom>
        </p:spPr>
      </p:pic>
    </p:spTree>
    <p:extLst>
      <p:ext uri="{BB962C8B-B14F-4D97-AF65-F5344CB8AC3E}">
        <p14:creationId xmlns:p14="http://schemas.microsoft.com/office/powerpoint/2010/main" val="2344220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59CF1-513F-9EF7-E5FC-EAD1E099E488}"/>
              </a:ext>
            </a:extLst>
          </p:cNvPr>
          <p:cNvSpPr>
            <a:spLocks noGrp="1"/>
          </p:cNvSpPr>
          <p:nvPr>
            <p:ph type="title"/>
          </p:nvPr>
        </p:nvSpPr>
        <p:spPr>
          <a:xfrm>
            <a:off x="683654" y="2348471"/>
            <a:ext cx="10515600" cy="1325563"/>
          </a:xfrm>
        </p:spPr>
        <p:txBody>
          <a:bodyPr/>
          <a:lstStyle/>
          <a:p>
            <a:r>
              <a:rPr kumimoji="0" lang="en-US" sz="4000" b="1" i="0" u="none" strike="noStrike" kern="1200" cap="none" spc="0" normalizeH="0" baseline="0" noProof="0" dirty="0">
                <a:ln>
                  <a:noFill/>
                </a:ln>
                <a:solidFill>
                  <a:schemeClr val="tx1">
                    <a:lumMod val="65000"/>
                    <a:lumOff val="35000"/>
                  </a:schemeClr>
                </a:solidFill>
                <a:effectLst/>
                <a:uLnTx/>
                <a:uFillTx/>
                <a:latin typeface="+mn-lt"/>
                <a:ea typeface="+mj-ea"/>
                <a:cs typeface="+mj-cs"/>
              </a:rPr>
              <a:t>Mentes Fuertes, Pasos </a:t>
            </a:r>
            <a:r>
              <a:rPr kumimoji="0" lang="en-US" sz="4000" b="1" i="0" u="none" strike="noStrike" kern="1200" cap="none" spc="0" normalizeH="0" baseline="0" noProof="0" dirty="0" err="1">
                <a:ln>
                  <a:noFill/>
                </a:ln>
                <a:solidFill>
                  <a:schemeClr val="tx1">
                    <a:lumMod val="65000"/>
                    <a:lumOff val="35000"/>
                  </a:schemeClr>
                </a:solidFill>
                <a:effectLst/>
                <a:uLnTx/>
                <a:uFillTx/>
                <a:latin typeface="+mn-lt"/>
                <a:ea typeface="+mj-ea"/>
                <a:cs typeface="+mj-cs"/>
              </a:rPr>
              <a:t>Firmes</a:t>
            </a:r>
            <a:r>
              <a:rPr kumimoji="0" lang="en-US" sz="4000" b="1" i="0" u="none" strike="noStrike" kern="1200" cap="none" spc="0" normalizeH="0" baseline="0" noProof="0" dirty="0">
                <a:ln>
                  <a:noFill/>
                </a:ln>
                <a:solidFill>
                  <a:schemeClr val="tx1">
                    <a:lumMod val="65000"/>
                    <a:lumOff val="35000"/>
                  </a:schemeClr>
                </a:solidFill>
                <a:effectLst/>
                <a:uLnTx/>
                <a:uFillTx/>
                <a:latin typeface="+mn-lt"/>
                <a:ea typeface="+mj-ea"/>
                <a:cs typeface="+mj-cs"/>
              </a:rPr>
              <a:t> </a:t>
            </a:r>
            <a:br>
              <a:rPr kumimoji="0" lang="en-US" sz="4000" b="1" i="0" u="none" strike="noStrike" kern="1200" cap="none" spc="0" normalizeH="0" baseline="0" noProof="0" dirty="0">
                <a:ln>
                  <a:noFill/>
                </a:ln>
                <a:solidFill>
                  <a:schemeClr val="tx1">
                    <a:lumMod val="65000"/>
                    <a:lumOff val="35000"/>
                  </a:schemeClr>
                </a:solidFill>
                <a:effectLst/>
                <a:uLnTx/>
                <a:uFillTx/>
                <a:latin typeface="+mn-lt"/>
                <a:ea typeface="+mj-ea"/>
                <a:cs typeface="+mj-cs"/>
              </a:rPr>
            </a:br>
            <a:r>
              <a:rPr kumimoji="0" lang="en-US" sz="4000" b="1" i="1" u="none" strike="noStrike" kern="1200" cap="none" spc="0" normalizeH="0" baseline="0" noProof="0" dirty="0">
                <a:ln>
                  <a:noFill/>
                </a:ln>
                <a:solidFill>
                  <a:schemeClr val="tx1">
                    <a:lumMod val="65000"/>
                    <a:lumOff val="35000"/>
                  </a:schemeClr>
                </a:solidFill>
                <a:effectLst/>
                <a:uLnTx/>
                <a:uFillTx/>
                <a:latin typeface="+mn-lt"/>
                <a:ea typeface="+mj-ea"/>
                <a:cs typeface="+mj-cs"/>
              </a:rPr>
              <a:t>(Strong Minds, Firm Steps)</a:t>
            </a:r>
            <a:endParaRPr lang="en-US" dirty="0">
              <a:solidFill>
                <a:schemeClr val="tx1">
                  <a:lumMod val="65000"/>
                  <a:lumOff val="35000"/>
                </a:schemeClr>
              </a:solidFill>
              <a:latin typeface="+mn-lt"/>
            </a:endParaRPr>
          </a:p>
        </p:txBody>
      </p:sp>
    </p:spTree>
    <p:extLst>
      <p:ext uri="{BB962C8B-B14F-4D97-AF65-F5344CB8AC3E}">
        <p14:creationId xmlns:p14="http://schemas.microsoft.com/office/powerpoint/2010/main" val="3354406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9F599-54FE-4EE7-902E-A75CAD1B53C4}"/>
              </a:ext>
            </a:extLst>
          </p:cNvPr>
          <p:cNvSpPr>
            <a:spLocks noGrp="1"/>
          </p:cNvSpPr>
          <p:nvPr>
            <p:ph type="title"/>
          </p:nvPr>
        </p:nvSpPr>
        <p:spPr>
          <a:xfrm>
            <a:off x="838200" y="265868"/>
            <a:ext cx="10515600" cy="1325563"/>
          </a:xfrm>
        </p:spPr>
        <p:txBody>
          <a:bodyPr/>
          <a:lstStyle/>
          <a:p>
            <a:r>
              <a:rPr lang="en-US" sz="4000" b="1" noProof="0" dirty="0">
                <a:solidFill>
                  <a:srgbClr val="FFA200"/>
                </a:solidFill>
              </a:rPr>
              <a:t>Mentes Fuertes, Pasos </a:t>
            </a:r>
            <a:r>
              <a:rPr lang="en-US" sz="4000" b="1" noProof="0" dirty="0" err="1">
                <a:solidFill>
                  <a:srgbClr val="FFA200"/>
                </a:solidFill>
              </a:rPr>
              <a:t>Firmes</a:t>
            </a:r>
            <a:r>
              <a:rPr lang="en-US" sz="4000" b="1" noProof="0" dirty="0">
                <a:solidFill>
                  <a:srgbClr val="FFA200"/>
                </a:solidFill>
              </a:rPr>
              <a:t> </a:t>
            </a:r>
            <a:br>
              <a:rPr lang="en-US" sz="4000" b="1" noProof="0" dirty="0">
                <a:solidFill>
                  <a:srgbClr val="FFA200"/>
                </a:solidFill>
              </a:rPr>
            </a:br>
            <a:r>
              <a:rPr lang="en-US" sz="4000" b="1" i="1" noProof="0" dirty="0">
                <a:solidFill>
                  <a:srgbClr val="FFA200"/>
                </a:solidFill>
              </a:rPr>
              <a:t>(</a:t>
            </a:r>
            <a:r>
              <a:rPr lang="en-US" sz="4000" b="1" i="1" dirty="0">
                <a:solidFill>
                  <a:srgbClr val="FFA200"/>
                </a:solidFill>
              </a:rPr>
              <a:t>Strong Minds, Firm Steps)</a:t>
            </a:r>
            <a:endParaRPr lang="es-MX" sz="4000" i="1" dirty="0">
              <a:solidFill>
                <a:srgbClr val="FFA200"/>
              </a:solidFill>
              <a:highlight>
                <a:srgbClr val="FFFF00"/>
              </a:highlight>
            </a:endParaRPr>
          </a:p>
        </p:txBody>
      </p:sp>
      <p:grpSp>
        <p:nvGrpSpPr>
          <p:cNvPr id="4" name="Group 3">
            <a:extLst>
              <a:ext uri="{FF2B5EF4-FFF2-40B4-BE49-F238E27FC236}">
                <a16:creationId xmlns:a16="http://schemas.microsoft.com/office/drawing/2014/main" id="{39924D5A-7B7A-4F56-BE7A-FFB5CC190D52}"/>
              </a:ext>
            </a:extLst>
          </p:cNvPr>
          <p:cNvGrpSpPr>
            <a:grpSpLocks noChangeAspect="1"/>
          </p:cNvGrpSpPr>
          <p:nvPr/>
        </p:nvGrpSpPr>
        <p:grpSpPr>
          <a:xfrm>
            <a:off x="7493776" y="1479981"/>
            <a:ext cx="4184179" cy="3898038"/>
            <a:chOff x="-4511207" y="1736304"/>
            <a:chExt cx="3571875" cy="3476625"/>
          </a:xfrm>
        </p:grpSpPr>
        <p:pic>
          <p:nvPicPr>
            <p:cNvPr id="5" name="Picture 4" descr="Map of Texas Cities | Tour Texas">
              <a:extLst>
                <a:ext uri="{FF2B5EF4-FFF2-40B4-BE49-F238E27FC236}">
                  <a16:creationId xmlns:a16="http://schemas.microsoft.com/office/drawing/2014/main" id="{D75DB98F-680C-4117-B156-548104CDF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207" y="1736304"/>
              <a:ext cx="3571875" cy="3476625"/>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461BF27B-1639-41E1-9F4B-4362E69F93CB}"/>
                </a:ext>
              </a:extLst>
            </p:cNvPr>
            <p:cNvSpPr/>
            <p:nvPr/>
          </p:nvSpPr>
          <p:spPr>
            <a:xfrm>
              <a:off x="-2591886" y="4728576"/>
              <a:ext cx="627529" cy="4840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B4B51B2D-C3B1-4208-8F4B-79D11532DDDC}"/>
              </a:ext>
            </a:extLst>
          </p:cNvPr>
          <p:cNvSpPr txBox="1"/>
          <p:nvPr/>
        </p:nvSpPr>
        <p:spPr>
          <a:xfrm>
            <a:off x="838200" y="1750920"/>
            <a:ext cx="6077371" cy="3836563"/>
          </a:xfrm>
          <a:prstGeom prst="rect">
            <a:avLst/>
          </a:prstGeom>
          <a:noFill/>
        </p:spPr>
        <p:txBody>
          <a:bodyPr wrap="square" lIns="91440" tIns="45720" rIns="91440" bIns="45720" anchor="t">
            <a:spAutoFit/>
          </a:bodyPr>
          <a:lstStyle/>
          <a:p>
            <a:pPr>
              <a:lnSpc>
                <a:spcPct val="107000"/>
              </a:lnSpc>
              <a:spcAft>
                <a:spcPts val="800"/>
              </a:spcAft>
            </a:pPr>
            <a:r>
              <a:rPr lang="en-US" sz="2400" b="1" dirty="0">
                <a:effectLst/>
                <a:ea typeface="Calibri"/>
                <a:cs typeface="Times New Roman"/>
              </a:rPr>
              <a:t>Mentes Fuertes, Pasos </a:t>
            </a:r>
            <a:r>
              <a:rPr lang="en-US" sz="2400" b="1" dirty="0" err="1">
                <a:effectLst/>
                <a:ea typeface="Calibri"/>
                <a:cs typeface="Times New Roman"/>
              </a:rPr>
              <a:t>Firmes</a:t>
            </a:r>
            <a:r>
              <a:rPr lang="en-US" sz="2400" b="1" dirty="0">
                <a:effectLst/>
                <a:ea typeface="Calibri"/>
                <a:cs typeface="Times New Roman"/>
              </a:rPr>
              <a:t> </a:t>
            </a:r>
            <a:r>
              <a:rPr lang="en-US" sz="2400" dirty="0">
                <a:effectLst/>
                <a:ea typeface="Calibri"/>
                <a:cs typeface="Times New Roman"/>
              </a:rPr>
              <a:t>is a project based in </a:t>
            </a:r>
            <a:r>
              <a:rPr lang="en-US" sz="2400" b="1" dirty="0">
                <a:effectLst/>
                <a:ea typeface="Calibri"/>
                <a:cs typeface="Times New Roman"/>
              </a:rPr>
              <a:t>Texas’ Rio Grande Valley counties (Hidalgo, Cameron, Willacy, Starr</a:t>
            </a:r>
            <a:r>
              <a:rPr lang="en-US" sz="2400" dirty="0">
                <a:effectLst/>
                <a:ea typeface="Calibri"/>
                <a:cs typeface="Times New Roman"/>
              </a:rPr>
              <a:t>) that works with </a:t>
            </a:r>
            <a:r>
              <a:rPr lang="en-US" sz="2400" b="1" dirty="0">
                <a:effectLst/>
                <a:ea typeface="Calibri"/>
                <a:cs typeface="Times New Roman"/>
              </a:rPr>
              <a:t>older adults to help them age in place</a:t>
            </a:r>
            <a:r>
              <a:rPr lang="en-US" sz="2400" dirty="0">
                <a:effectLst/>
                <a:ea typeface="Calibri"/>
                <a:cs typeface="Times New Roman"/>
              </a:rPr>
              <a:t>. </a:t>
            </a:r>
          </a:p>
          <a:p>
            <a:pPr>
              <a:lnSpc>
                <a:spcPct val="107000"/>
              </a:lnSpc>
              <a:spcAft>
                <a:spcPts val="800"/>
              </a:spcAft>
            </a:pPr>
            <a:endParaRPr lang="en-US" sz="2400" dirty="0">
              <a:ea typeface="Calibri"/>
              <a:cs typeface="Times New Roman"/>
            </a:endParaRPr>
          </a:p>
          <a:p>
            <a:pPr>
              <a:lnSpc>
                <a:spcPct val="107000"/>
              </a:lnSpc>
              <a:spcAft>
                <a:spcPts val="800"/>
              </a:spcAft>
            </a:pPr>
            <a:r>
              <a:rPr lang="en-US" sz="2400" dirty="0">
                <a:effectLst/>
                <a:ea typeface="Calibri"/>
                <a:cs typeface="Times New Roman"/>
              </a:rPr>
              <a:t>One unique component of the project is </a:t>
            </a:r>
            <a:r>
              <a:rPr lang="en-US" sz="2400" b="1" dirty="0">
                <a:effectLst/>
                <a:ea typeface="Calibri"/>
                <a:cs typeface="Times New Roman"/>
              </a:rPr>
              <a:t>CHW-led home environment scans</a:t>
            </a:r>
            <a:r>
              <a:rPr lang="en-US" sz="2400" dirty="0">
                <a:effectLst/>
                <a:ea typeface="Calibri"/>
                <a:cs typeface="Times New Roman"/>
              </a:rPr>
              <a:t>, which result in home improvements or medical supplies provided by external parties.</a:t>
            </a:r>
            <a:r>
              <a:rPr lang="en-US" sz="2400" dirty="0">
                <a:ea typeface="Calibri"/>
                <a:cs typeface="Times New Roman"/>
              </a:rPr>
              <a:t> </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6029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52F62-810E-4DD6-88F9-184AC5D96395}"/>
              </a:ext>
            </a:extLst>
          </p:cNvPr>
          <p:cNvSpPr>
            <a:spLocks noGrp="1"/>
          </p:cNvSpPr>
          <p:nvPr>
            <p:ph type="title"/>
          </p:nvPr>
        </p:nvSpPr>
        <p:spPr/>
        <p:txBody>
          <a:bodyPr lIns="91440" tIns="45720" rIns="91440" bIns="45720" anchor="t"/>
          <a:lstStyle/>
          <a:p>
            <a:r>
              <a:rPr lang="en-US" b="1" dirty="0">
                <a:solidFill>
                  <a:schemeClr val="accent2"/>
                </a:solidFill>
                <a:latin typeface="+mn-lt"/>
              </a:rPr>
              <a:t>Activity!</a:t>
            </a:r>
            <a:br>
              <a:rPr lang="en-US" b="1" dirty="0">
                <a:latin typeface="+mn-lt"/>
              </a:rPr>
            </a:br>
            <a:br>
              <a:rPr lang="en-US" b="1" dirty="0">
                <a:latin typeface="+mn-lt"/>
              </a:rPr>
            </a:br>
            <a:br>
              <a:rPr lang="en-US" b="1" dirty="0">
                <a:latin typeface="+mn-lt"/>
              </a:rPr>
            </a:br>
            <a:endParaRPr lang="en-US" b="1" dirty="0">
              <a:latin typeface="+mn-lt"/>
            </a:endParaRPr>
          </a:p>
        </p:txBody>
      </p:sp>
      <p:sp>
        <p:nvSpPr>
          <p:cNvPr id="3" name="TextBox 2">
            <a:extLst>
              <a:ext uri="{FF2B5EF4-FFF2-40B4-BE49-F238E27FC236}">
                <a16:creationId xmlns:a16="http://schemas.microsoft.com/office/drawing/2014/main" id="{B36214B5-3023-2323-CB8F-B9F84FE9D2D9}"/>
              </a:ext>
            </a:extLst>
          </p:cNvPr>
          <p:cNvSpPr txBox="1"/>
          <p:nvPr/>
        </p:nvSpPr>
        <p:spPr>
          <a:xfrm>
            <a:off x="851509" y="1771091"/>
            <a:ext cx="6104255"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cs typeface="Calibri"/>
              </a:rPr>
              <a:t>Get up, Stand up! (10 min)</a:t>
            </a:r>
          </a:p>
          <a:p>
            <a:endParaRPr lang="en-US" dirty="0">
              <a:cs typeface="Calibri"/>
            </a:endParaRPr>
          </a:p>
          <a:p>
            <a:pPr marL="285750" indent="-285750">
              <a:buFont typeface="Wingdings"/>
              <a:buChar char="Ø"/>
            </a:pPr>
            <a:r>
              <a:rPr lang="en-US" sz="2400" dirty="0">
                <a:cs typeface="Calibri"/>
              </a:rPr>
              <a:t>Everyone stands in a line. </a:t>
            </a:r>
          </a:p>
          <a:p>
            <a:endParaRPr lang="en-US" sz="2400" dirty="0">
              <a:cs typeface="Calibri"/>
            </a:endParaRPr>
          </a:p>
          <a:p>
            <a:pPr marL="285750" indent="-285750" algn="just">
              <a:buFont typeface="Wingdings"/>
              <a:buChar char="Ø"/>
            </a:pPr>
            <a:r>
              <a:rPr lang="en-US" sz="2400" dirty="0">
                <a:cs typeface="Calibri"/>
              </a:rPr>
              <a:t>When you hear a statement, if it applies to you </a:t>
            </a:r>
            <a:r>
              <a:rPr lang="en-US" sz="2400" b="1" dirty="0">
                <a:cs typeface="Calibri"/>
              </a:rPr>
              <a:t>move</a:t>
            </a:r>
            <a:r>
              <a:rPr lang="en-US" sz="2400" dirty="0">
                <a:cs typeface="Calibri"/>
              </a:rPr>
              <a:t> </a:t>
            </a:r>
            <a:r>
              <a:rPr lang="en-US" sz="2400" b="1" dirty="0">
                <a:cs typeface="Calibri"/>
              </a:rPr>
              <a:t>1 step forward</a:t>
            </a:r>
            <a:r>
              <a:rPr lang="en-US" sz="2400" dirty="0">
                <a:cs typeface="Calibri"/>
              </a:rPr>
              <a:t>. If the statement does not apply to you, </a:t>
            </a:r>
            <a:r>
              <a:rPr lang="en-US" sz="2400" b="1" dirty="0">
                <a:cs typeface="Calibri"/>
              </a:rPr>
              <a:t>take 2 steps back</a:t>
            </a:r>
            <a:r>
              <a:rPr lang="en-US" sz="2400" dirty="0">
                <a:cs typeface="Calibri"/>
              </a:rPr>
              <a:t>!</a:t>
            </a:r>
          </a:p>
          <a:p>
            <a:pPr marL="285750" indent="-285750" algn="just">
              <a:buFont typeface="Wingdings"/>
              <a:buChar char="Ø"/>
            </a:pPr>
            <a:endParaRPr lang="en-US" sz="2400" dirty="0">
              <a:cs typeface="Calibri"/>
            </a:endParaRPr>
          </a:p>
          <a:p>
            <a:pPr marL="285750" indent="-285750" algn="just">
              <a:buFont typeface="Wingdings"/>
              <a:buChar char="Ø"/>
            </a:pPr>
            <a:r>
              <a:rPr lang="en-US" sz="2400" dirty="0">
                <a:cs typeface="Calibri"/>
              </a:rPr>
              <a:t>Go!</a:t>
            </a:r>
          </a:p>
        </p:txBody>
      </p:sp>
    </p:spTree>
    <p:extLst>
      <p:ext uri="{BB962C8B-B14F-4D97-AF65-F5344CB8AC3E}">
        <p14:creationId xmlns:p14="http://schemas.microsoft.com/office/powerpoint/2010/main" val="2115000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272878-147D-4883-8449-07986635680A}"/>
              </a:ext>
            </a:extLst>
          </p:cNvPr>
          <p:cNvSpPr txBox="1"/>
          <p:nvPr/>
        </p:nvSpPr>
        <p:spPr>
          <a:xfrm>
            <a:off x="956197" y="528706"/>
            <a:ext cx="10279605" cy="769441"/>
          </a:xfrm>
          <a:prstGeom prst="rect">
            <a:avLst/>
          </a:prstGeom>
          <a:noFill/>
        </p:spPr>
        <p:txBody>
          <a:bodyPr wrap="square" lIns="91440" tIns="45720" rIns="91440" bIns="45720" rtlCol="0" anchor="t">
            <a:spAutoFit/>
          </a:bodyPr>
          <a:lstStyle/>
          <a:p>
            <a:pPr algn="ctr">
              <a:defRPr/>
            </a:pPr>
            <a:r>
              <a:rPr lang="en-US" sz="4400" b="1" dirty="0">
                <a:solidFill>
                  <a:srgbClr val="595959"/>
                </a:solidFill>
                <a:latin typeface="+mj-lt"/>
              </a:rPr>
              <a:t> </a:t>
            </a:r>
            <a:r>
              <a:rPr kumimoji="0" lang="en-US" sz="4400" b="1" i="0" u="none" strike="noStrike" kern="1200" cap="none" spc="0" normalizeH="0" baseline="0" noProof="0" dirty="0">
                <a:ln>
                  <a:noFill/>
                </a:ln>
                <a:solidFill>
                  <a:srgbClr val="595959"/>
                </a:solidFill>
                <a:effectLst/>
                <a:uLnTx/>
                <a:uFillTx/>
                <a:latin typeface="+mj-lt"/>
                <a:ea typeface="+mn-ea"/>
                <a:cs typeface="+mn-cs"/>
              </a:rPr>
              <a:t>MHP Salud </a:t>
            </a:r>
            <a:r>
              <a:rPr lang="en-US" sz="4400" b="1" dirty="0">
                <a:solidFill>
                  <a:srgbClr val="595959"/>
                </a:solidFill>
                <a:latin typeface="+mj-lt"/>
              </a:rPr>
              <a:t>Presenters</a:t>
            </a:r>
            <a:r>
              <a:rPr kumimoji="0" lang="en-US" sz="4400" b="1" i="0" u="none" strike="noStrike" kern="1200" cap="none" spc="0" normalizeH="0" baseline="0" noProof="0" dirty="0">
                <a:ln>
                  <a:noFill/>
                </a:ln>
                <a:solidFill>
                  <a:srgbClr val="595959"/>
                </a:solidFill>
                <a:effectLst/>
                <a:uLnTx/>
                <a:uFillTx/>
                <a:latin typeface="+mj-lt"/>
                <a:ea typeface="+mn-ea"/>
                <a:cs typeface="+mn-cs"/>
              </a:rPr>
              <a:t>:</a:t>
            </a:r>
          </a:p>
        </p:txBody>
      </p:sp>
      <p:sp>
        <p:nvSpPr>
          <p:cNvPr id="8" name="TextBox 7">
            <a:extLst>
              <a:ext uri="{FF2B5EF4-FFF2-40B4-BE49-F238E27FC236}">
                <a16:creationId xmlns:a16="http://schemas.microsoft.com/office/drawing/2014/main" id="{B0B6DDEA-1875-4A5E-945D-E99C1D6EDF00}"/>
              </a:ext>
            </a:extLst>
          </p:cNvPr>
          <p:cNvSpPr txBox="1"/>
          <p:nvPr/>
        </p:nvSpPr>
        <p:spPr>
          <a:xfrm>
            <a:off x="2249879" y="4925811"/>
            <a:ext cx="267641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95959"/>
                </a:solidFill>
                <a:effectLst/>
                <a:uLnTx/>
                <a:uFillTx/>
                <a:latin typeface="Calibri" panose="020F0502020204030204"/>
                <a:ea typeface="+mn-ea"/>
                <a:cs typeface="+mn-cs"/>
              </a:rPr>
              <a:t>Monica Garcia, 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95959"/>
                </a:solidFill>
                <a:effectLst/>
                <a:uLnTx/>
                <a:uFillTx/>
                <a:latin typeface="Calibri" panose="020F0502020204030204"/>
                <a:ea typeface="+mn-ea"/>
                <a:cs typeface="+mn-cs"/>
              </a:rPr>
              <a:t>Program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95959"/>
                </a:solidFill>
                <a:effectLst/>
                <a:uLnTx/>
                <a:uFillTx/>
                <a:latin typeface="Calibri" panose="020F0502020204030204"/>
                <a:ea typeface="+mn-ea"/>
                <a:cs typeface="+mn-cs"/>
              </a:rPr>
              <a:t>mogarcia@mhpsalud.org</a:t>
            </a:r>
          </a:p>
        </p:txBody>
      </p:sp>
      <p:sp>
        <p:nvSpPr>
          <p:cNvPr id="9" name="TextBox 8">
            <a:extLst>
              <a:ext uri="{FF2B5EF4-FFF2-40B4-BE49-F238E27FC236}">
                <a16:creationId xmlns:a16="http://schemas.microsoft.com/office/drawing/2014/main" id="{85ADF653-1E4B-4584-B36B-0E76F389FFF7}"/>
              </a:ext>
            </a:extLst>
          </p:cNvPr>
          <p:cNvSpPr txBox="1"/>
          <p:nvPr/>
        </p:nvSpPr>
        <p:spPr>
          <a:xfrm>
            <a:off x="6553201" y="4927944"/>
            <a:ext cx="35941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595959"/>
                </a:solidFill>
                <a:effectLst/>
                <a:uLnTx/>
                <a:uFillTx/>
                <a:latin typeface="Calibri" panose="020F0502020204030204"/>
                <a:ea typeface="+mn-ea"/>
                <a:cs typeface="+mn-cs"/>
              </a:rPr>
              <a:t>Jose Luis </a:t>
            </a:r>
            <a:r>
              <a:rPr kumimoji="0" lang="fr-FR" sz="1800" b="1" i="0" u="none" strike="noStrike" kern="1200" cap="none" spc="0" normalizeH="0" baseline="0" noProof="0" dirty="0" err="1">
                <a:ln>
                  <a:noFill/>
                </a:ln>
                <a:solidFill>
                  <a:srgbClr val="595959"/>
                </a:solidFill>
                <a:effectLst/>
                <a:uLnTx/>
                <a:uFillTx/>
                <a:latin typeface="Calibri" panose="020F0502020204030204"/>
                <a:ea typeface="+mn-ea"/>
                <a:cs typeface="+mn-cs"/>
              </a:rPr>
              <a:t>Rucob</a:t>
            </a:r>
            <a:r>
              <a:rPr lang="fr-FR" b="1" dirty="0">
                <a:solidFill>
                  <a:srgbClr val="595959"/>
                </a:solidFill>
                <a:latin typeface="Calibri" panose="020F0502020204030204"/>
              </a:rPr>
              <a:t>o, CCHW/CHWI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595959"/>
                </a:solidFill>
                <a:effectLst/>
                <a:uLnTx/>
                <a:uFillTx/>
                <a:latin typeface="Calibri" panose="020F0502020204030204"/>
                <a:ea typeface="+mn-ea"/>
                <a:cs typeface="+mn-cs"/>
              </a:rPr>
              <a:t>Curriculum  &amp;  </a:t>
            </a:r>
            <a:r>
              <a:rPr kumimoji="0" lang="fr-FR" sz="1800" b="1" i="0" u="none" strike="noStrike" kern="1200" cap="none" spc="0" normalizeH="0" baseline="0" noProof="0" dirty="0" err="1">
                <a:ln>
                  <a:noFill/>
                </a:ln>
                <a:solidFill>
                  <a:srgbClr val="595959"/>
                </a:solidFill>
                <a:effectLst/>
                <a:uLnTx/>
                <a:uFillTx/>
                <a:latin typeface="Calibri" panose="020F0502020204030204"/>
                <a:ea typeface="+mn-ea"/>
                <a:cs typeface="+mn-cs"/>
              </a:rPr>
              <a:t>Workforce</a:t>
            </a:r>
            <a:r>
              <a:rPr kumimoji="0" lang="fr-FR" sz="1800" b="1" i="0" u="none" strike="noStrike" kern="1200" cap="none" spc="0" normalizeH="0" baseline="0" noProof="0" dirty="0">
                <a:ln>
                  <a:noFill/>
                </a:ln>
                <a:solidFill>
                  <a:srgbClr val="595959"/>
                </a:solidFill>
                <a:effectLst/>
                <a:uLnTx/>
                <a:uFillTx/>
                <a:latin typeface="Calibri" panose="020F0502020204030204"/>
                <a:ea typeface="+mn-ea"/>
                <a:cs typeface="+mn-cs"/>
              </a:rPr>
              <a:t>  Engagement  </a:t>
            </a:r>
            <a:r>
              <a:rPr kumimoji="0" lang="fr-FR" sz="1800" b="1" i="0" u="none" strike="noStrike" kern="1200" cap="none" spc="0" normalizeH="0" baseline="0" noProof="0" dirty="0" err="1">
                <a:ln>
                  <a:noFill/>
                </a:ln>
                <a:solidFill>
                  <a:srgbClr val="595959"/>
                </a:solidFill>
                <a:effectLst/>
                <a:uLnTx/>
                <a:uFillTx/>
                <a:latin typeface="Calibri" panose="020F0502020204030204"/>
                <a:ea typeface="+mn-ea"/>
                <a:cs typeface="+mn-cs"/>
              </a:rPr>
              <a:t>Specialist</a:t>
            </a:r>
            <a:endParaRPr kumimoji="0" lang="en-US" sz="1800" b="1" i="0" u="none" strike="noStrike" kern="1200" cap="none" spc="0" normalizeH="0" baseline="0" noProof="0" dirty="0">
              <a:ln>
                <a:noFill/>
              </a:ln>
              <a:solidFill>
                <a:srgbClr val="595959"/>
              </a:solidFill>
              <a:effectLst/>
              <a:uLnTx/>
              <a:uFillTx/>
              <a:latin typeface="Calibri" panose="020F0502020204030204"/>
              <a:ea typeface="+mn-ea"/>
              <a:cs typeface="+mn-cs"/>
            </a:endParaRPr>
          </a:p>
        </p:txBody>
      </p:sp>
      <p:pic>
        <p:nvPicPr>
          <p:cNvPr id="10" name="Picture 9" descr="A person wearing glasses&#10;&#10;Description automatically generated with medium confidence">
            <a:extLst>
              <a:ext uri="{FF2B5EF4-FFF2-40B4-BE49-F238E27FC236}">
                <a16:creationId xmlns:a16="http://schemas.microsoft.com/office/drawing/2014/main" id="{2B9DCE46-CC64-4BFA-924D-1F0EC4F2C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630" y="1298147"/>
            <a:ext cx="2696203" cy="3594937"/>
          </a:xfrm>
          <a:prstGeom prst="rect">
            <a:avLst/>
          </a:prstGeom>
        </p:spPr>
      </p:pic>
      <p:pic>
        <p:nvPicPr>
          <p:cNvPr id="12" name="Picture 11" descr="A person in a suit&#10;&#10;Description automatically generated with medium confidence">
            <a:extLst>
              <a:ext uri="{FF2B5EF4-FFF2-40B4-BE49-F238E27FC236}">
                <a16:creationId xmlns:a16="http://schemas.microsoft.com/office/drawing/2014/main" id="{E9FF9787-D675-9F23-F2B9-4F33F9FAD4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8682" y="1648496"/>
            <a:ext cx="3033688" cy="3244588"/>
          </a:xfrm>
          <a:prstGeom prst="rect">
            <a:avLst/>
          </a:prstGeom>
        </p:spPr>
      </p:pic>
    </p:spTree>
    <p:extLst>
      <p:ext uri="{BB962C8B-B14F-4D97-AF65-F5344CB8AC3E}">
        <p14:creationId xmlns:p14="http://schemas.microsoft.com/office/powerpoint/2010/main" val="340348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61DD-15EB-4607-B329-BAEB0084C5AE}"/>
              </a:ext>
            </a:extLst>
          </p:cNvPr>
          <p:cNvSpPr>
            <a:spLocks noGrp="1"/>
          </p:cNvSpPr>
          <p:nvPr>
            <p:ph type="title" idx="4294967295"/>
          </p:nvPr>
        </p:nvSpPr>
        <p:spPr>
          <a:xfrm>
            <a:off x="574830" y="434371"/>
            <a:ext cx="10515600" cy="1325563"/>
          </a:xfrm>
          <a:prstGeom prst="rect">
            <a:avLst/>
          </a:prstGeom>
        </p:spPr>
        <p:txBody>
          <a:bodyPr/>
          <a:lstStyle/>
          <a:p>
            <a:r>
              <a:rPr lang="en-US" sz="4000" b="1" noProof="0" dirty="0">
                <a:solidFill>
                  <a:srgbClr val="FFA200"/>
                </a:solidFill>
              </a:rPr>
              <a:t>Barriers </a:t>
            </a:r>
            <a:r>
              <a:rPr lang="en-US" sz="4000" b="1" dirty="0">
                <a:solidFill>
                  <a:srgbClr val="FFA200"/>
                </a:solidFill>
              </a:rPr>
              <a:t>O</a:t>
            </a:r>
            <a:r>
              <a:rPr lang="en-US" sz="4000" b="1" noProof="0" dirty="0" err="1">
                <a:solidFill>
                  <a:srgbClr val="FFA200"/>
                </a:solidFill>
              </a:rPr>
              <a:t>lder</a:t>
            </a:r>
            <a:r>
              <a:rPr lang="en-US" sz="4000" b="1" noProof="0" dirty="0">
                <a:solidFill>
                  <a:srgbClr val="FFA200"/>
                </a:solidFill>
              </a:rPr>
              <a:t> Hispanic Adults Encounter to </a:t>
            </a:r>
            <a:br>
              <a:rPr lang="en-US" sz="4000" b="1" noProof="0" dirty="0">
                <a:solidFill>
                  <a:srgbClr val="FFA200"/>
                </a:solidFill>
              </a:rPr>
            </a:br>
            <a:r>
              <a:rPr lang="en-US" sz="4000" b="1" noProof="0" dirty="0">
                <a:solidFill>
                  <a:srgbClr val="FFA200"/>
                </a:solidFill>
              </a:rPr>
              <a:t>Safely Aging in Place</a:t>
            </a:r>
            <a:endParaRPr lang="en-US" sz="4000" b="1" dirty="0">
              <a:solidFill>
                <a:srgbClr val="FFA200"/>
              </a:solidFill>
              <a:latin typeface="Myriad Pro"/>
            </a:endParaRPr>
          </a:p>
        </p:txBody>
      </p:sp>
      <p:sp>
        <p:nvSpPr>
          <p:cNvPr id="6" name="TextBox 5">
            <a:extLst>
              <a:ext uri="{FF2B5EF4-FFF2-40B4-BE49-F238E27FC236}">
                <a16:creationId xmlns:a16="http://schemas.microsoft.com/office/drawing/2014/main" id="{B699A43F-D11C-4341-B1FE-D0B5C06526AC}"/>
              </a:ext>
            </a:extLst>
          </p:cNvPr>
          <p:cNvSpPr txBox="1"/>
          <p:nvPr/>
        </p:nvSpPr>
        <p:spPr>
          <a:xfrm>
            <a:off x="670523" y="2175776"/>
            <a:ext cx="5849698" cy="406265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rPr>
              <a:t>Language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rPr>
              <a:t>Income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rPr>
              <a:t>Ability to pay for home modifications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rPr>
              <a:t>Afford healthy foods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rPr>
              <a:t>Access to affordable healthcare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rPr>
              <a:t>Knowledge of eligible benefits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rPr>
              <a:t>Social Isolation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rPr>
              <a:t>Transportation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rPr>
              <a:t>Cultural factors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rPr>
              <a:t>Family caregivers over assisted living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228386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5D2C3-021E-4E9D-8A54-A2F7F04873EE}"/>
              </a:ext>
            </a:extLst>
          </p:cNvPr>
          <p:cNvSpPr>
            <a:spLocks noGrp="1"/>
          </p:cNvSpPr>
          <p:nvPr>
            <p:ph type="title" idx="4294967295"/>
          </p:nvPr>
        </p:nvSpPr>
        <p:spPr>
          <a:xfrm>
            <a:off x="504495" y="317592"/>
            <a:ext cx="7031421" cy="1957387"/>
          </a:xfrm>
          <a:prstGeom prst="rect">
            <a:avLst/>
          </a:prstGeom>
        </p:spPr>
        <p:txBody>
          <a:bodyPr vert="horz" lIns="91440" tIns="45720" rIns="91440" bIns="45720" rtlCol="0" anchor="b">
            <a:normAutofit/>
          </a:bodyPr>
          <a:lstStyle/>
          <a:p>
            <a:r>
              <a:rPr lang="en-US" sz="4200" b="1" dirty="0">
                <a:solidFill>
                  <a:srgbClr val="FFA200"/>
                </a:solidFill>
              </a:rPr>
              <a:t>Mentes Fuertes, Pasos </a:t>
            </a:r>
            <a:r>
              <a:rPr lang="en-US" sz="4200" b="1" dirty="0" err="1">
                <a:solidFill>
                  <a:srgbClr val="FFA200"/>
                </a:solidFill>
              </a:rPr>
              <a:t>Firmes</a:t>
            </a:r>
            <a:r>
              <a:rPr lang="en-US" sz="4200" b="1" dirty="0">
                <a:solidFill>
                  <a:srgbClr val="FFA200"/>
                </a:solidFill>
              </a:rPr>
              <a:t>: Program Components</a:t>
            </a:r>
            <a:br>
              <a:rPr lang="en-US" sz="4200" dirty="0">
                <a:solidFill>
                  <a:srgbClr val="FFA200"/>
                </a:solidFill>
              </a:rPr>
            </a:br>
            <a:endParaRPr lang="en-US" sz="4200" dirty="0">
              <a:solidFill>
                <a:srgbClr val="FFA200"/>
              </a:solidFill>
            </a:endParaRPr>
          </a:p>
        </p:txBody>
      </p:sp>
      <p:sp>
        <p:nvSpPr>
          <p:cNvPr id="4" name="TextBox 3">
            <a:extLst>
              <a:ext uri="{FF2B5EF4-FFF2-40B4-BE49-F238E27FC236}">
                <a16:creationId xmlns:a16="http://schemas.microsoft.com/office/drawing/2014/main" id="{E60DA837-92FD-4E2D-A9B1-9195F913099F}"/>
              </a:ext>
            </a:extLst>
          </p:cNvPr>
          <p:cNvSpPr txBox="1"/>
          <p:nvPr/>
        </p:nvSpPr>
        <p:spPr>
          <a:xfrm>
            <a:off x="650590" y="2049517"/>
            <a:ext cx="6097051" cy="4490891"/>
          </a:xfrm>
          <a:prstGeom prst="rect">
            <a:avLst/>
          </a:prstGeom>
        </p:spPr>
        <p:txBody>
          <a:bodyPr vert="horz" lIns="91440" tIns="45720" rIns="91440" bIns="45720" rtlCol="0">
            <a:normAutofit fontScale="92500" lnSpcReduction="10000"/>
          </a:bodyPr>
          <a:lstStyle/>
          <a:p>
            <a:pPr marR="0" lvl="0" fontAlgn="auto">
              <a:lnSpc>
                <a:spcPct val="90000"/>
              </a:lnSpc>
              <a:spcBef>
                <a:spcPts val="0"/>
              </a:spcBef>
              <a:spcAft>
                <a:spcPts val="600"/>
              </a:spcAft>
              <a:buClrTx/>
              <a:buSzTx/>
              <a:tabLst/>
              <a:defRPr/>
            </a:pPr>
            <a:r>
              <a:rPr kumimoji="0" lang="en-US" sz="2400" b="0" i="0" u="none" strike="noStrike" cap="none" spc="0" normalizeH="0" baseline="0" noProof="0" dirty="0">
                <a:ln>
                  <a:noFill/>
                </a:ln>
                <a:effectLst/>
                <a:uLnTx/>
                <a:uFillTx/>
              </a:rPr>
              <a:t>A </a:t>
            </a:r>
            <a:r>
              <a:rPr kumimoji="0" lang="en-US" sz="2400" b="1" i="0" u="none" strike="noStrike" cap="none" spc="0" normalizeH="0" baseline="0" noProof="0" dirty="0">
                <a:ln>
                  <a:noFill/>
                </a:ln>
                <a:effectLst/>
                <a:uLnTx/>
                <a:uFillTx/>
              </a:rPr>
              <a:t>12-week CHW-led</a:t>
            </a:r>
            <a:r>
              <a:rPr kumimoji="0" lang="en-US" sz="2400" b="0" i="0" u="none" strike="noStrike" cap="none" spc="0" normalizeH="0" baseline="0" noProof="0" dirty="0">
                <a:ln>
                  <a:noFill/>
                </a:ln>
                <a:effectLst/>
                <a:uLnTx/>
                <a:uFillTx/>
              </a:rPr>
              <a:t> intervention that helps low-income, </a:t>
            </a:r>
            <a:r>
              <a:rPr kumimoji="0" lang="en-US" sz="2400" b="1" i="0" u="none" strike="noStrike" cap="none" spc="0" normalizeH="0" baseline="0" noProof="0" dirty="0">
                <a:ln>
                  <a:noFill/>
                </a:ln>
                <a:effectLst/>
                <a:uLnTx/>
                <a:uFillTx/>
              </a:rPr>
              <a:t>Hispanic older adults maintain independence and dignity </a:t>
            </a:r>
            <a:r>
              <a:rPr kumimoji="0" lang="en-US" sz="2400" b="0" i="0" u="none" strike="noStrike" cap="none" spc="0" normalizeH="0" baseline="0" noProof="0" dirty="0">
                <a:ln>
                  <a:noFill/>
                </a:ln>
                <a:effectLst/>
                <a:uLnTx/>
                <a:uFillTx/>
              </a:rPr>
              <a:t>and remain in their homes with appropriate support. </a:t>
            </a:r>
          </a:p>
          <a:p>
            <a:pPr marL="342900" marR="0" lvl="0" indent="-342900" fontAlgn="auto">
              <a:lnSpc>
                <a:spcPct val="90000"/>
              </a:lnSpc>
              <a:spcBef>
                <a:spcPts val="0"/>
              </a:spcBef>
              <a:spcAft>
                <a:spcPts val="600"/>
              </a:spcAft>
              <a:buClrTx/>
              <a:buSzTx/>
              <a:buFont typeface="Arial" panose="020B0604020202020204" pitchFamily="34" charset="0"/>
              <a:buChar char="•"/>
              <a:tabLst/>
              <a:defRPr/>
            </a:pPr>
            <a:r>
              <a:rPr lang="en-US" sz="2400" dirty="0"/>
              <a:t>Community outreach</a:t>
            </a:r>
          </a:p>
          <a:p>
            <a:pPr marL="342900" marR="0" lvl="0" indent="-342900" fontAlgn="auto">
              <a:lnSpc>
                <a:spcPct val="90000"/>
              </a:lnSpc>
              <a:spcBef>
                <a:spcPts val="0"/>
              </a:spcBef>
              <a:spcAft>
                <a:spcPts val="600"/>
              </a:spcAft>
              <a:buClrTx/>
              <a:buSzTx/>
              <a:buFont typeface="Arial" panose="020B0604020202020204" pitchFamily="34" charset="0"/>
              <a:buChar char="•"/>
              <a:tabLst/>
              <a:defRPr/>
            </a:pPr>
            <a:r>
              <a:rPr lang="en-US" sz="2400" dirty="0"/>
              <a:t>6 weeks CHW education</a:t>
            </a:r>
          </a:p>
          <a:p>
            <a:pPr marL="342900" marR="0" lvl="0" indent="-3429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a:ln>
                  <a:noFill/>
                </a:ln>
                <a:effectLst/>
                <a:uLnTx/>
                <a:uFillTx/>
              </a:rPr>
              <a:t>6 weeks of CHW case management </a:t>
            </a:r>
          </a:p>
          <a:p>
            <a:pPr marL="342900" marR="0" lvl="0" indent="-3429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a:ln>
                  <a:noFill/>
                </a:ln>
                <a:effectLst/>
                <a:uLnTx/>
                <a:uFillTx/>
              </a:rPr>
              <a:t>Home modification and home safety equipment for eligible participants </a:t>
            </a:r>
          </a:p>
          <a:p>
            <a:pPr marL="342900" marR="0" lvl="0" indent="-3429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a:ln>
                  <a:noFill/>
                </a:ln>
                <a:effectLst/>
                <a:uLnTx/>
                <a:uFillTx/>
              </a:rPr>
              <a:t>Referrals</a:t>
            </a:r>
          </a:p>
          <a:p>
            <a:pPr marR="0" lvl="0" fontAlgn="auto">
              <a:lnSpc>
                <a:spcPct val="90000"/>
              </a:lnSpc>
              <a:spcBef>
                <a:spcPts val="0"/>
              </a:spcBef>
              <a:spcAft>
                <a:spcPts val="600"/>
              </a:spcAft>
              <a:buClrTx/>
              <a:buSzTx/>
              <a:tabLst/>
              <a:defRPr/>
            </a:pPr>
            <a:endParaRPr kumimoji="0" lang="en-US" sz="2400" b="0" i="0" u="none" strike="noStrike" cap="none" spc="0" normalizeH="0" baseline="0" noProof="0" dirty="0">
              <a:ln>
                <a:noFill/>
              </a:ln>
              <a:effectLst/>
              <a:uLnTx/>
              <a:uFillTx/>
            </a:endParaRPr>
          </a:p>
          <a:p>
            <a:pPr marR="0" lvl="0" fontAlgn="auto">
              <a:lnSpc>
                <a:spcPct val="90000"/>
              </a:lnSpc>
              <a:spcBef>
                <a:spcPts val="0"/>
              </a:spcBef>
              <a:spcAft>
                <a:spcPts val="600"/>
              </a:spcAft>
              <a:buClrTx/>
              <a:buSzTx/>
              <a:tabLst/>
              <a:defRPr/>
            </a:pPr>
            <a:r>
              <a:rPr kumimoji="0" lang="en-US" sz="2400" b="0" i="0" u="none" strike="noStrike" cap="none" spc="0" normalizeH="0" baseline="0" noProof="0" dirty="0">
                <a:ln>
                  <a:noFill/>
                </a:ln>
                <a:effectLst/>
                <a:uLnTx/>
                <a:uFillTx/>
              </a:rPr>
              <a:t>This program allows older adults to </a:t>
            </a:r>
            <a:r>
              <a:rPr kumimoji="0" lang="en-US" sz="2400" b="1" i="0" u="none" strike="noStrike" cap="none" spc="0" normalizeH="0" baseline="0" noProof="0" dirty="0">
                <a:ln>
                  <a:noFill/>
                </a:ln>
                <a:effectLst/>
                <a:uLnTx/>
                <a:uFillTx/>
              </a:rPr>
              <a:t>age in place in a holistic way</a:t>
            </a:r>
            <a:r>
              <a:rPr kumimoji="0" lang="en-US" sz="2400" b="0" i="0" u="none" strike="noStrike" cap="none" spc="0" normalizeH="0" baseline="0" noProof="0" dirty="0">
                <a:ln>
                  <a:noFill/>
                </a:ln>
                <a:effectLst/>
                <a:uLnTx/>
                <a:uFillTx/>
              </a:rPr>
              <a:t> by assessing their </a:t>
            </a:r>
            <a:r>
              <a:rPr kumimoji="0" lang="en-US" sz="2400" b="1" i="0" u="none" strike="noStrike" cap="none" spc="0" normalizeH="0" baseline="0" noProof="0" dirty="0">
                <a:ln>
                  <a:noFill/>
                </a:ln>
                <a:effectLst/>
                <a:uLnTx/>
                <a:uFillTx/>
              </a:rPr>
              <a:t>social, health, and home safety needs </a:t>
            </a:r>
            <a:r>
              <a:rPr kumimoji="0" lang="en-US" sz="2400" b="0" i="0" u="none" strike="noStrike" cap="none" spc="0" normalizeH="0" baseline="0" noProof="0" dirty="0">
                <a:ln>
                  <a:noFill/>
                </a:ln>
                <a:effectLst/>
                <a:uLnTx/>
                <a:uFillTx/>
              </a:rPr>
              <a:t>to improve their quality of life. </a:t>
            </a:r>
          </a:p>
        </p:txBody>
      </p:sp>
    </p:spTree>
    <p:extLst>
      <p:ext uri="{BB962C8B-B14F-4D97-AF65-F5344CB8AC3E}">
        <p14:creationId xmlns:p14="http://schemas.microsoft.com/office/powerpoint/2010/main" val="800571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61DD-15EB-4607-B329-BAEB0084C5AE}"/>
              </a:ext>
            </a:extLst>
          </p:cNvPr>
          <p:cNvSpPr>
            <a:spLocks noGrp="1"/>
          </p:cNvSpPr>
          <p:nvPr>
            <p:ph type="title" idx="4294967295"/>
          </p:nvPr>
        </p:nvSpPr>
        <p:spPr>
          <a:xfrm>
            <a:off x="627993" y="428187"/>
            <a:ext cx="10515600" cy="1325563"/>
          </a:xfrm>
          <a:prstGeom prst="rect">
            <a:avLst/>
          </a:prstGeom>
        </p:spPr>
        <p:txBody>
          <a:bodyPr lIns="91440" tIns="45720" rIns="91440" bIns="45720" anchor="t"/>
          <a:lstStyle/>
          <a:p>
            <a:r>
              <a:rPr lang="es-ES" sz="4000" b="1" dirty="0">
                <a:solidFill>
                  <a:srgbClr val="FFA200"/>
                </a:solidFill>
              </a:rPr>
              <a:t>6-Weeks </a:t>
            </a:r>
            <a:r>
              <a:rPr lang="es-ES" sz="4000" b="1" dirty="0" err="1">
                <a:solidFill>
                  <a:srgbClr val="FFA200"/>
                </a:solidFill>
              </a:rPr>
              <a:t>of</a:t>
            </a:r>
            <a:r>
              <a:rPr lang="es-ES" sz="4000" b="1" dirty="0">
                <a:solidFill>
                  <a:srgbClr val="FFA200"/>
                </a:solidFill>
              </a:rPr>
              <a:t> </a:t>
            </a:r>
            <a:r>
              <a:rPr lang="es-ES" sz="4000" b="1" dirty="0" err="1">
                <a:solidFill>
                  <a:srgbClr val="FFA200"/>
                </a:solidFill>
              </a:rPr>
              <a:t>Education</a:t>
            </a:r>
            <a:endParaRPr lang="en-US" sz="4000" b="1" dirty="0" err="1">
              <a:solidFill>
                <a:srgbClr val="FFA200"/>
              </a:solidFill>
            </a:endParaRPr>
          </a:p>
        </p:txBody>
      </p:sp>
      <p:sp>
        <p:nvSpPr>
          <p:cNvPr id="6" name="TextBox 5">
            <a:extLst>
              <a:ext uri="{FF2B5EF4-FFF2-40B4-BE49-F238E27FC236}">
                <a16:creationId xmlns:a16="http://schemas.microsoft.com/office/drawing/2014/main" id="{B699A43F-D11C-4341-B1FE-D0B5C06526AC}"/>
              </a:ext>
            </a:extLst>
          </p:cNvPr>
          <p:cNvSpPr txBox="1"/>
          <p:nvPr/>
        </p:nvSpPr>
        <p:spPr>
          <a:xfrm>
            <a:off x="471229" y="1090968"/>
            <a:ext cx="6646264" cy="5509200"/>
          </a:xfrm>
          <a:prstGeom prst="rect">
            <a:avLst/>
          </a:prstGeom>
          <a:noFill/>
        </p:spPr>
        <p:txBody>
          <a:bodyPr wrap="square" lIns="91440" tIns="45720" rIns="91440" bIns="45720" rtlCol="0" anchor="t">
            <a:spAutoFit/>
          </a:bodyPr>
          <a:lstStyle/>
          <a:p>
            <a:pPr>
              <a:defRPr/>
            </a:pPr>
            <a:r>
              <a:rPr kumimoji="0" lang="en-US" sz="2400" b="0" i="0" u="none" strike="noStrike" kern="1200" cap="none" spc="0" normalizeH="0" baseline="0" noProof="0" dirty="0">
                <a:ln>
                  <a:noFill/>
                </a:ln>
                <a:effectLst/>
                <a:uLnTx/>
                <a:uFillTx/>
                <a:latin typeface="Myriad Pro"/>
              </a:rPr>
              <a:t>Sessions are done primarily one-on-one but can be offered in a group setting. Topics include:</a:t>
            </a:r>
            <a:r>
              <a:rPr lang="en-US" sz="2400" dirty="0">
                <a:latin typeface="Myriad Pro"/>
              </a:rPr>
              <a:t> </a:t>
            </a:r>
            <a:endParaRPr lang="en-US" sz="2400" b="0" i="0" u="none" strike="noStrike" kern="1200" cap="none" spc="0" normalizeH="0" baseline="0" noProof="0" dirty="0">
              <a:ln>
                <a:noFill/>
              </a:ln>
              <a:effectLst/>
              <a:uLnTx/>
              <a:uFillTx/>
              <a:latin typeface="Myriad Pro"/>
            </a:endParaRPr>
          </a:p>
          <a:p>
            <a:pPr>
              <a:defRPr/>
            </a:pPr>
            <a:endParaRPr lang="en-US" sz="2400" dirty="0">
              <a:latin typeface="Myriad Pro"/>
            </a:endParaRP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effectLst/>
                <a:uLnTx/>
                <a:uFillTx/>
                <a:latin typeface="Myriad Pro"/>
              </a:rPr>
              <a:t>Physical Activity</a:t>
            </a:r>
            <a:endParaRPr lang="en-US" sz="2400" b="0" i="0" u="none" strike="noStrike" kern="1200" cap="none" spc="0" normalizeH="0" baseline="0" noProof="0" dirty="0">
              <a:ln>
                <a:noFill/>
              </a:ln>
              <a:effectLst/>
              <a:uLnTx/>
              <a:uFillTx/>
              <a:latin typeface="Myriad Pro"/>
            </a:endParaRP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effectLst/>
                <a:uLnTx/>
                <a:uFillTx/>
                <a:latin typeface="Myriad Pro"/>
              </a:rPr>
              <a:t>Loneliness and </a:t>
            </a:r>
            <a:r>
              <a:rPr lang="en-US" sz="2400" dirty="0">
                <a:latin typeface="Myriad Pro"/>
              </a:rPr>
              <a:t>Isolation</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latin typeface="Myriad Pro"/>
              </a:rPr>
              <a:t>Technology (increase self-efficacy)*</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effectLst/>
                <a:uLnTx/>
                <a:uFillTx/>
                <a:latin typeface="Myriad Pro"/>
              </a:rPr>
              <a:t>Depression</a:t>
            </a:r>
            <a:endParaRPr lang="en-US" sz="2400" b="0" i="0" u="none" strike="noStrike" kern="1200" cap="none" spc="0" normalizeH="0" baseline="0" noProof="0" dirty="0">
              <a:ln>
                <a:noFill/>
              </a:ln>
              <a:effectLst/>
              <a:uLnTx/>
              <a:uFillTx/>
              <a:latin typeface="Myriad Pro"/>
            </a:endParaRP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latin typeface="Myriad Pro"/>
              </a:rPr>
              <a:t>Mental Health and Stress Reduction</a:t>
            </a:r>
          </a:p>
          <a:p>
            <a:pPr marL="914400" lvl="1" indent="-457200">
              <a:buFont typeface="+mj-lt"/>
              <a:buAutoNum type="arabicPeriod"/>
              <a:defRPr/>
            </a:pPr>
            <a:r>
              <a:rPr kumimoji="0" lang="en-US" sz="2400" b="0" i="0" u="none" strike="noStrike" kern="1200" cap="none" spc="0" normalizeH="0" baseline="0" noProof="0" dirty="0">
                <a:ln>
                  <a:noFill/>
                </a:ln>
                <a:effectLst/>
                <a:uLnTx/>
                <a:uFillTx/>
                <a:latin typeface="Myriad Pro"/>
              </a:rPr>
              <a:t>Quality </a:t>
            </a:r>
            <a:r>
              <a:rPr lang="en-US" sz="2400" dirty="0">
                <a:latin typeface="Myriad Pro"/>
              </a:rPr>
              <a:t>of Life </a:t>
            </a:r>
          </a:p>
          <a:p>
            <a:pPr marR="0" lvl="0" algn="l" defTabSz="914400" rtl="0" eaLnBrk="1" fontAlgn="auto" latinLnBrk="0" hangingPunct="1">
              <a:lnSpc>
                <a:spcPct val="100000"/>
              </a:lnSpc>
              <a:spcBef>
                <a:spcPts val="0"/>
              </a:spcBef>
              <a:spcAft>
                <a:spcPts val="0"/>
              </a:spcAft>
              <a:buClrTx/>
              <a:buSzTx/>
              <a:tabLst/>
              <a:defRPr/>
            </a:pPr>
            <a:endParaRPr lang="en-US" sz="2400" dirty="0">
              <a:latin typeface="Myriad Pro"/>
            </a:endParaRPr>
          </a:p>
          <a:p>
            <a:pPr marR="0" lvl="0" algn="l" defTabSz="914400" rtl="0" eaLnBrk="1" fontAlgn="auto" latinLnBrk="0" hangingPunct="1">
              <a:lnSpc>
                <a:spcPct val="100000"/>
              </a:lnSpc>
              <a:spcBef>
                <a:spcPts val="0"/>
              </a:spcBef>
              <a:spcAft>
                <a:spcPts val="0"/>
              </a:spcAft>
              <a:buClrTx/>
              <a:buSzTx/>
              <a:tabLst/>
              <a:defRPr/>
            </a:pPr>
            <a:r>
              <a:rPr kumimoji="0" lang="en-US" b="0" i="0" u="none" strike="noStrike" kern="1200" cap="none" spc="0" normalizeH="0" baseline="0" noProof="0" dirty="0">
                <a:ln>
                  <a:noFill/>
                </a:ln>
                <a:effectLst/>
                <a:uLnTx/>
                <a:uFillTx/>
                <a:latin typeface="Myriad Pro"/>
              </a:rPr>
              <a:t>*This component was added in response to COVID-19 needs in our community. Participants who did not have a tablet were provided with one that was pre-loaded with educational content. </a:t>
            </a:r>
            <a:r>
              <a:rPr lang="en-US" dirty="0">
                <a:latin typeface="Myriad Pro"/>
              </a:rPr>
              <a:t>Participants </a:t>
            </a:r>
            <a:r>
              <a:rPr lang="en-US" sz="1600" dirty="0">
                <a:latin typeface="Myriad Pro"/>
              </a:rPr>
              <a:t>without internet were able to call a number to join the class</a:t>
            </a:r>
            <a:endParaRPr lang="en-US" sz="1600" b="0" i="0" u="none" strike="noStrike" kern="1200" cap="none" spc="0" normalizeH="0" baseline="0" noProof="0" dirty="0">
              <a:ln>
                <a:noFill/>
              </a:ln>
              <a:effectLst/>
              <a:uLnTx/>
              <a:uFillTx/>
              <a:latin typeface="Myriad Pro"/>
            </a:endParaRPr>
          </a:p>
        </p:txBody>
      </p:sp>
    </p:spTree>
    <p:extLst>
      <p:ext uri="{BB962C8B-B14F-4D97-AF65-F5344CB8AC3E}">
        <p14:creationId xmlns:p14="http://schemas.microsoft.com/office/powerpoint/2010/main" val="554732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61DD-15EB-4607-B329-BAEB0084C5AE}"/>
              </a:ext>
            </a:extLst>
          </p:cNvPr>
          <p:cNvSpPr>
            <a:spLocks noGrp="1"/>
          </p:cNvSpPr>
          <p:nvPr>
            <p:ph type="title"/>
          </p:nvPr>
        </p:nvSpPr>
        <p:spPr/>
        <p:txBody>
          <a:bodyPr/>
          <a:lstStyle/>
          <a:p>
            <a:r>
              <a:rPr lang="es-ES" sz="4000" b="1" dirty="0" err="1">
                <a:solidFill>
                  <a:srgbClr val="FFA200"/>
                </a:solidFill>
              </a:rPr>
              <a:t>Outcomes</a:t>
            </a:r>
            <a:r>
              <a:rPr lang="es-ES" sz="4000" b="1" dirty="0">
                <a:solidFill>
                  <a:srgbClr val="FFA200"/>
                </a:solidFill>
              </a:rPr>
              <a:t>: Mentes Fuertes, Pasos Firmes</a:t>
            </a:r>
            <a:endParaRPr lang="en-US" sz="4000" b="1" dirty="0">
              <a:solidFill>
                <a:srgbClr val="FFA200"/>
              </a:solidFill>
            </a:endParaRPr>
          </a:p>
        </p:txBody>
      </p:sp>
      <p:sp>
        <p:nvSpPr>
          <p:cNvPr id="10" name="Text Box 31">
            <a:extLst>
              <a:ext uri="{FF2B5EF4-FFF2-40B4-BE49-F238E27FC236}">
                <a16:creationId xmlns:a16="http://schemas.microsoft.com/office/drawing/2014/main" id="{7FC02B91-65B7-4B3F-BB8A-778B2A824541}"/>
              </a:ext>
            </a:extLst>
          </p:cNvPr>
          <p:cNvSpPr txBox="1"/>
          <p:nvPr/>
        </p:nvSpPr>
        <p:spPr>
          <a:xfrm>
            <a:off x="536028" y="2765410"/>
            <a:ext cx="4323051" cy="761953"/>
          </a:xfrm>
          <a:prstGeom prst="rect">
            <a:avLst/>
          </a:prstGeom>
          <a:solidFill>
            <a:srgbClr val="5ECCF3">
              <a:lumMod val="20000"/>
              <a:lumOff val="80000"/>
            </a:srgbClr>
          </a:solidFill>
          <a:ln w="3175" cap="flat" cmpd="sng" algn="ctr">
            <a:solidFill>
              <a:srgbClr val="5ECCF3"/>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b="1" i="0" u="sng" strike="noStrike" kern="0" cap="none" spc="0" normalizeH="0" baseline="0" noProof="0" dirty="0">
                <a:ln>
                  <a:noFill/>
                </a:ln>
                <a:solidFill>
                  <a:sysClr val="windowText" lastClr="000000"/>
                </a:solidFill>
                <a:effectLst/>
                <a:uLnTx/>
                <a:uFillTx/>
                <a:ea typeface="Calibri" panose="020F0502020204030204" pitchFamily="34" charset="0"/>
                <a:cs typeface="Times New Roman" panose="02020603050405020304" pitchFamily="18" charset="0"/>
              </a:rPr>
              <a:t>Modality of CHW-led service</a:t>
            </a:r>
            <a:r>
              <a:rPr kumimoji="0" lang="en-US" b="1" i="0" u="none" strike="noStrike" kern="0" cap="none" spc="0" normalizeH="0" baseline="0" noProof="0" dirty="0">
                <a:ln>
                  <a:noFill/>
                </a:ln>
                <a:solidFill>
                  <a:sysClr val="windowText" lastClr="000000"/>
                </a:solidFill>
                <a:effectLst/>
                <a:uLnTx/>
                <a:uFillTx/>
                <a:ea typeface="Calibri" panose="020F0502020204030204" pitchFamily="34" charset="0"/>
                <a:cs typeface="Times New Roman" panose="02020603050405020304" pitchFamily="18" charset="0"/>
              </a:rPr>
              <a:t>: </a:t>
            </a:r>
            <a:r>
              <a:rPr kumimoji="0" lang="en-US" b="0" i="0" u="none" strike="noStrike" kern="0" cap="none" spc="0" normalizeH="0" baseline="0" noProof="0" dirty="0">
                <a:ln>
                  <a:noFill/>
                </a:ln>
                <a:solidFill>
                  <a:sysClr val="windowText" lastClr="000000"/>
                </a:solidFill>
                <a:effectLst/>
                <a:uLnTx/>
                <a:uFillTx/>
                <a:ea typeface="Calibri" panose="020F0502020204030204" pitchFamily="34" charset="0"/>
                <a:cs typeface="Times New Roman" panose="02020603050405020304" pitchFamily="18" charset="0"/>
              </a:rPr>
              <a:t>Virtual </a:t>
            </a:r>
            <a:r>
              <a:rPr kumimoji="0" lang="en-US" b="1" i="0" u="none" strike="noStrike" kern="0" cap="none" spc="0" normalizeH="0" baseline="0" noProof="0" dirty="0">
                <a:ln>
                  <a:noFill/>
                </a:ln>
                <a:solidFill>
                  <a:sysClr val="windowText" lastClr="000000"/>
                </a:solidFill>
                <a:effectLst/>
                <a:uLnTx/>
                <a:uFillTx/>
                <a:ea typeface="Calibri" panose="020F0502020204030204" pitchFamily="34" charset="0"/>
                <a:cs typeface="Times New Roman" panose="02020603050405020304" pitchFamily="18" charset="0"/>
              </a:rPr>
              <a:t>87.4%</a:t>
            </a:r>
            <a:r>
              <a:rPr kumimoji="0" lang="en-US" b="0" i="0" u="none" strike="noStrike" kern="0" cap="none" spc="0" normalizeH="0" baseline="0" noProof="0" dirty="0">
                <a:ln>
                  <a:noFill/>
                </a:ln>
                <a:solidFill>
                  <a:sysClr val="windowText" lastClr="000000"/>
                </a:solidFill>
                <a:effectLst/>
                <a:uLnTx/>
                <a:uFillTx/>
                <a:ea typeface="Calibri" panose="020F0502020204030204" pitchFamily="34" charset="0"/>
                <a:cs typeface="Times New Roman" panose="02020603050405020304" pitchFamily="18" charset="0"/>
              </a:rPr>
              <a:t>; In-person </a:t>
            </a:r>
            <a:r>
              <a:rPr kumimoji="0" lang="en-US" b="1" i="0" u="none" strike="noStrike" kern="0" cap="none" spc="0" normalizeH="0" baseline="0" noProof="0" dirty="0">
                <a:ln>
                  <a:noFill/>
                </a:ln>
                <a:solidFill>
                  <a:sysClr val="windowText" lastClr="000000"/>
                </a:solidFill>
                <a:effectLst/>
                <a:uLnTx/>
                <a:uFillTx/>
                <a:ea typeface="Calibri" panose="020F0502020204030204" pitchFamily="34" charset="0"/>
                <a:cs typeface="Times New Roman" panose="02020603050405020304" pitchFamily="18" charset="0"/>
              </a:rPr>
              <a:t>12.6%</a:t>
            </a:r>
            <a:endParaRPr kumimoji="0" lang="en-US" b="0" i="0" u="none" strike="noStrike" kern="0" cap="none" spc="0" normalizeH="0" baseline="0" noProof="0" dirty="0">
              <a:ln>
                <a:noFill/>
              </a:ln>
              <a:solidFill>
                <a:sysClr val="windowText" lastClr="000000"/>
              </a:solidFill>
              <a:effectLst/>
              <a:uLnTx/>
              <a:uFillTx/>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US" b="0" i="0" u="none" strike="noStrike" kern="0" cap="none" spc="0" normalizeH="0" baseline="0" noProof="0" dirty="0">
                <a:ln>
                  <a:noFill/>
                </a:ln>
                <a:solidFill>
                  <a:sysClr val="windowText" lastClr="000000"/>
                </a:solidFill>
                <a:effectLst/>
                <a:uLnTx/>
                <a:uFillTx/>
                <a:ea typeface="Calibri" panose="020F0502020204030204" pitchFamily="34" charset="0"/>
                <a:cs typeface="Times New Roman" panose="02020603050405020304" pitchFamily="18" charset="0"/>
              </a:rPr>
              <a:t> </a:t>
            </a:r>
          </a:p>
          <a:p>
            <a:pPr marL="0" marR="0" lvl="0" indent="0" defTabSz="914400" eaLnBrk="1" fontAlgn="auto" latinLnBrk="0" hangingPunct="1">
              <a:lnSpc>
                <a:spcPct val="107000"/>
              </a:lnSpc>
              <a:spcBef>
                <a:spcPts val="0"/>
              </a:spcBef>
              <a:spcAft>
                <a:spcPts val="800"/>
              </a:spcAft>
              <a:buClrTx/>
              <a:buSzTx/>
              <a:buFontTx/>
              <a:buNone/>
              <a:tabLst/>
              <a:defRPr/>
            </a:pPr>
            <a:r>
              <a:rPr kumimoji="0" lang="en-US" b="0" i="0" u="none" strike="noStrike" kern="0" cap="none" spc="0" normalizeH="0" baseline="0" noProof="0" dirty="0">
                <a:ln>
                  <a:noFill/>
                </a:ln>
                <a:solidFill>
                  <a:sysClr val="windowText" lastClr="000000"/>
                </a:solidFill>
                <a:effectLst/>
                <a:uLnTx/>
                <a:uFillTx/>
                <a:ea typeface="Calibri" panose="020F0502020204030204" pitchFamily="34" charset="0"/>
                <a:cs typeface="Times New Roman" panose="02020603050405020304" pitchFamily="18" charset="0"/>
              </a:rPr>
              <a:t> </a:t>
            </a:r>
          </a:p>
        </p:txBody>
      </p:sp>
      <p:sp>
        <p:nvSpPr>
          <p:cNvPr id="18" name="TextBox 17">
            <a:extLst>
              <a:ext uri="{FF2B5EF4-FFF2-40B4-BE49-F238E27FC236}">
                <a16:creationId xmlns:a16="http://schemas.microsoft.com/office/drawing/2014/main" id="{F14F0916-CC21-467F-A89B-739B5E82D1CD}"/>
              </a:ext>
            </a:extLst>
          </p:cNvPr>
          <p:cNvSpPr txBox="1"/>
          <p:nvPr/>
        </p:nvSpPr>
        <p:spPr>
          <a:xfrm>
            <a:off x="5241851" y="2127896"/>
            <a:ext cx="6414121" cy="3886962"/>
          </a:xfrm>
          <a:prstGeom prst="rect">
            <a:avLst/>
          </a:prstGeom>
          <a:solidFill>
            <a:schemeClr val="accent1">
              <a:lumMod val="20000"/>
              <a:lumOff val="80000"/>
            </a:schemeClr>
          </a:solidFill>
          <a:ln>
            <a:solidFill>
              <a:schemeClr val="accent1">
                <a:lumMod val="60000"/>
                <a:lumOff val="40000"/>
              </a:schemeClr>
            </a:solidFill>
          </a:ln>
        </p:spPr>
        <p:txBody>
          <a:bodyPr wrap="square">
            <a:spAutoFit/>
          </a:bodyPr>
          <a:lstStyle/>
          <a:p>
            <a:pPr marR="0" lvl="0">
              <a:lnSpc>
                <a:spcPct val="107000"/>
              </a:lnSpc>
              <a:spcBef>
                <a:spcPts val="0"/>
              </a:spcBef>
              <a:spcAft>
                <a:spcPts val="0"/>
              </a:spcAft>
            </a:pPr>
            <a:r>
              <a:rPr lang="en-US" b="1" u="sng" dirty="0">
                <a:effectLst/>
                <a:ea typeface="Calibri" panose="020F0502020204030204" pitchFamily="34" charset="0"/>
                <a:cs typeface="Times New Roman" panose="02020603050405020304" pitchFamily="18" charset="0"/>
              </a:rPr>
              <a:t>Program Outcome Highlights:</a:t>
            </a:r>
          </a:p>
          <a:p>
            <a:pPr marL="285750" marR="0" lvl="0" indent="-285750">
              <a:lnSpc>
                <a:spcPct val="107000"/>
              </a:lnSpc>
              <a:spcBef>
                <a:spcPts val="0"/>
              </a:spcBef>
              <a:spcAft>
                <a:spcPts val="0"/>
              </a:spcAft>
              <a:buFont typeface="Arial" panose="020B0604020202020204" pitchFamily="34" charset="0"/>
              <a:buChar char="•"/>
            </a:pPr>
            <a:r>
              <a:rPr lang="en-US" dirty="0">
                <a:effectLst/>
                <a:ea typeface="Calibri" panose="020F0502020204030204" pitchFamily="34" charset="0"/>
                <a:cs typeface="Times New Roman" panose="02020603050405020304" pitchFamily="18" charset="0"/>
              </a:rPr>
              <a:t>In 2021, </a:t>
            </a:r>
            <a:r>
              <a:rPr lang="en-US" b="1" dirty="0">
                <a:effectLst/>
                <a:ea typeface="Calibri" panose="020F0502020204030204" pitchFamily="34" charset="0"/>
                <a:cs typeface="Times New Roman" panose="02020603050405020304" pitchFamily="18" charset="0"/>
              </a:rPr>
              <a:t>all outcomes demonstrate statistically significant </a:t>
            </a:r>
            <a:r>
              <a:rPr lang="en-US" dirty="0">
                <a:effectLst/>
                <a:ea typeface="Calibri" panose="020F0502020204030204" pitchFamily="34" charset="0"/>
                <a:cs typeface="Times New Roman" panose="02020603050405020304" pitchFamily="18" charset="0"/>
              </a:rPr>
              <a:t>improvements, both at 6 weeks and 12 weeks. </a:t>
            </a:r>
          </a:p>
          <a:p>
            <a:pPr marL="285750" marR="0" lvl="0" indent="-285750">
              <a:lnSpc>
                <a:spcPct val="107000"/>
              </a:lnSpc>
              <a:spcBef>
                <a:spcPts val="0"/>
              </a:spcBef>
              <a:spcAft>
                <a:spcPts val="0"/>
              </a:spcAft>
              <a:buFont typeface="Arial" panose="020B0604020202020204" pitchFamily="34" charset="0"/>
              <a:buChar char="•"/>
            </a:pPr>
            <a:r>
              <a:rPr lang="en-US" b="1" dirty="0">
                <a:effectLst/>
                <a:ea typeface="Calibri" panose="020F0502020204030204" pitchFamily="34" charset="0"/>
                <a:cs typeface="Times New Roman" panose="02020603050405020304" pitchFamily="18" charset="0"/>
              </a:rPr>
              <a:t>Physical activity </a:t>
            </a:r>
            <a:r>
              <a:rPr lang="en-US" dirty="0">
                <a:effectLst/>
                <a:ea typeface="Calibri" panose="020F0502020204030204" pitchFamily="34" charset="0"/>
                <a:cs typeface="Times New Roman" panose="02020603050405020304" pitchFamily="18" charset="0"/>
              </a:rPr>
              <a:t>demonstrates the largest change, with an </a:t>
            </a:r>
            <a:r>
              <a:rPr lang="en-US" b="1" dirty="0">
                <a:effectLst/>
                <a:ea typeface="Calibri" panose="020F0502020204030204" pitchFamily="34" charset="0"/>
                <a:cs typeface="Times New Roman" panose="02020603050405020304" pitchFamily="18" charset="0"/>
              </a:rPr>
              <a:t>82.0% increase at week 6 and a 102.9% increase at week 12 </a:t>
            </a:r>
            <a:r>
              <a:rPr lang="en-US" dirty="0">
                <a:effectLst/>
                <a:ea typeface="Calibri" panose="020F0502020204030204" pitchFamily="34" charset="0"/>
                <a:cs typeface="Times New Roman" panose="02020603050405020304" pitchFamily="18" charset="0"/>
              </a:rPr>
              <a:t>in comparison to baseline</a:t>
            </a:r>
            <a:r>
              <a:rPr lang="en-US" dirty="0">
                <a:ea typeface="Calibri" panose="020F0502020204030204" pitchFamily="34" charset="0"/>
                <a:cs typeface="Times New Roman" panose="02020603050405020304" pitchFamily="18" charset="0"/>
              </a:rPr>
              <a:t>.</a:t>
            </a:r>
          </a:p>
          <a:p>
            <a:pPr marL="285750" marR="0" lvl="0" indent="-285750">
              <a:lnSpc>
                <a:spcPct val="107000"/>
              </a:lnSpc>
              <a:spcBef>
                <a:spcPts val="0"/>
              </a:spcBef>
              <a:spcAft>
                <a:spcPts val="0"/>
              </a:spcAft>
              <a:buFont typeface="Arial" panose="020B0604020202020204" pitchFamily="34" charset="0"/>
              <a:buChar char="•"/>
            </a:pPr>
            <a:r>
              <a:rPr lang="en-US" dirty="0">
                <a:effectLst/>
                <a:ea typeface="Calibri" panose="020F0502020204030204" pitchFamily="34" charset="0"/>
                <a:cs typeface="Times New Roman" panose="02020603050405020304" pitchFamily="18" charset="0"/>
              </a:rPr>
              <a:t>Further, participants appear to be improving their </a:t>
            </a:r>
            <a:r>
              <a:rPr lang="en-US" b="1" dirty="0">
                <a:effectLst/>
                <a:ea typeface="Calibri" panose="020F0502020204030204" pitchFamily="34" charset="0"/>
                <a:cs typeface="Times New Roman" panose="02020603050405020304" pitchFamily="18" charset="0"/>
              </a:rPr>
              <a:t>mental health </a:t>
            </a:r>
            <a:r>
              <a:rPr lang="en-US" dirty="0">
                <a:effectLst/>
                <a:ea typeface="Calibri" panose="020F0502020204030204" pitchFamily="34" charset="0"/>
                <a:cs typeface="Times New Roman" panose="02020603050405020304" pitchFamily="18" charset="0"/>
              </a:rPr>
              <a:t>throughout the program as demonstrated by </a:t>
            </a:r>
            <a:r>
              <a:rPr lang="en-US" b="1" dirty="0">
                <a:effectLst/>
                <a:ea typeface="Calibri" panose="020F0502020204030204" pitchFamily="34" charset="0"/>
                <a:cs typeface="Times New Roman" panose="02020603050405020304" pitchFamily="18" charset="0"/>
              </a:rPr>
              <a:t>decreases in isolation, stress, and depression and improvements in overall quality of life</a:t>
            </a:r>
            <a:r>
              <a:rPr lang="en-US" dirty="0">
                <a:ea typeface="Calibri" panose="020F0502020204030204" pitchFamily="34" charset="0"/>
                <a:cs typeface="Times New Roman" panose="02020603050405020304" pitchFamily="18" charset="0"/>
              </a:rPr>
              <a:t>.</a:t>
            </a:r>
          </a:p>
          <a:p>
            <a:pPr marL="285750" indent="-285750">
              <a:buFont typeface="Arial" panose="020B0604020202020204" pitchFamily="34" charset="0"/>
              <a:buChar char="•"/>
            </a:pPr>
            <a:r>
              <a:rPr lang="en-US" dirty="0">
                <a:cs typeface="Times New Roman" panose="02020603050405020304" pitchFamily="18" charset="0"/>
              </a:rPr>
              <a:t>Participants saw an </a:t>
            </a:r>
            <a:r>
              <a:rPr lang="en-US" b="1" dirty="0">
                <a:cs typeface="Times New Roman" panose="02020603050405020304" pitchFamily="18" charset="0"/>
              </a:rPr>
              <a:t>increase in self-efficacy related to the use of technology </a:t>
            </a:r>
            <a:r>
              <a:rPr lang="en-US" dirty="0">
                <a:cs typeface="Times New Roman" panose="02020603050405020304" pitchFamily="18" charset="0"/>
              </a:rPr>
              <a:t>with a 18.2% increase in tools and 76.1% increase in skills at week 12 in comparison to baseline.</a:t>
            </a:r>
          </a:p>
        </p:txBody>
      </p:sp>
      <p:sp>
        <p:nvSpPr>
          <p:cNvPr id="3" name="TextBox 2">
            <a:extLst>
              <a:ext uri="{FF2B5EF4-FFF2-40B4-BE49-F238E27FC236}">
                <a16:creationId xmlns:a16="http://schemas.microsoft.com/office/drawing/2014/main" id="{F46229B7-CFAB-475F-AAD5-5ABA4F872A1D}"/>
              </a:ext>
            </a:extLst>
          </p:cNvPr>
          <p:cNvSpPr txBox="1"/>
          <p:nvPr/>
        </p:nvSpPr>
        <p:spPr>
          <a:xfrm>
            <a:off x="536028" y="3706534"/>
            <a:ext cx="4323050" cy="2308324"/>
          </a:xfrm>
          <a:prstGeom prst="rect">
            <a:avLst/>
          </a:prstGeom>
          <a:solidFill>
            <a:schemeClr val="accent6">
              <a:lumMod val="20000"/>
              <a:lumOff val="80000"/>
            </a:schemeClr>
          </a:solidFill>
          <a:ln>
            <a:solidFill>
              <a:schemeClr val="accent6">
                <a:lumMod val="60000"/>
                <a:lumOff val="40000"/>
              </a:schemeClr>
            </a:solidFill>
          </a:ln>
        </p:spPr>
        <p:txBody>
          <a:bodyPr wrap="square" rtlCol="0">
            <a:spAutoFit/>
          </a:bodyPr>
          <a:lstStyle/>
          <a:p>
            <a:r>
              <a:rPr lang="en-US" b="1" u="sng" dirty="0"/>
              <a:t>Demographic Highlights:</a:t>
            </a:r>
          </a:p>
          <a:p>
            <a:pPr marL="285750" indent="-285750">
              <a:buFont typeface="Arial" panose="020B0604020202020204" pitchFamily="34" charset="0"/>
              <a:buChar char="•"/>
            </a:pPr>
            <a:r>
              <a:rPr lang="en-US" dirty="0"/>
              <a:t>Average </a:t>
            </a:r>
            <a:r>
              <a:rPr lang="en-US" b="1" dirty="0"/>
              <a:t>Age</a:t>
            </a:r>
            <a:r>
              <a:rPr lang="en-US" dirty="0"/>
              <a:t>: 70.22 years (SD=9.29)</a:t>
            </a:r>
          </a:p>
          <a:p>
            <a:pPr marL="285750" indent="-285750">
              <a:buFont typeface="Arial" panose="020B0604020202020204" pitchFamily="34" charset="0"/>
              <a:buChar char="•"/>
            </a:pPr>
            <a:r>
              <a:rPr lang="en-US" b="1" dirty="0"/>
              <a:t>Gender Identity</a:t>
            </a:r>
            <a:r>
              <a:rPr lang="en-US" dirty="0"/>
              <a:t>: 63.6% Female; 36.4% Male ; 0% Non-binary</a:t>
            </a:r>
          </a:p>
          <a:p>
            <a:pPr marL="285750" indent="-285750">
              <a:buFont typeface="Arial" panose="020B0604020202020204" pitchFamily="34" charset="0"/>
              <a:buChar char="•"/>
            </a:pPr>
            <a:r>
              <a:rPr lang="en-US" b="1" dirty="0"/>
              <a:t>Hispanic/Latino</a:t>
            </a:r>
            <a:r>
              <a:rPr lang="en-US" dirty="0"/>
              <a:t>: 99.3% </a:t>
            </a:r>
          </a:p>
          <a:p>
            <a:pPr marL="285750" indent="-285750">
              <a:buFont typeface="Arial" panose="020B0604020202020204" pitchFamily="34" charset="0"/>
              <a:buChar char="•"/>
            </a:pPr>
            <a:r>
              <a:rPr lang="en-US" dirty="0"/>
              <a:t>Household </a:t>
            </a:r>
            <a:r>
              <a:rPr lang="en-US" b="1" dirty="0"/>
              <a:t>income</a:t>
            </a:r>
            <a:r>
              <a:rPr lang="en-US" dirty="0"/>
              <a:t> of &lt;$25,000: 85%</a:t>
            </a:r>
          </a:p>
          <a:p>
            <a:pPr marL="285750" indent="-285750">
              <a:buFont typeface="Arial" panose="020B0604020202020204" pitchFamily="34" charset="0"/>
              <a:buChar char="•"/>
            </a:pPr>
            <a:r>
              <a:rPr lang="en-US" b="1" dirty="0"/>
              <a:t>Education</a:t>
            </a:r>
            <a:r>
              <a:rPr lang="en-US" dirty="0"/>
              <a:t>: 85.3% &lt; Highschool education/GED</a:t>
            </a:r>
            <a:endParaRPr lang="es-MX" dirty="0"/>
          </a:p>
        </p:txBody>
      </p:sp>
      <p:sp>
        <p:nvSpPr>
          <p:cNvPr id="4" name="TextBox 3">
            <a:extLst>
              <a:ext uri="{FF2B5EF4-FFF2-40B4-BE49-F238E27FC236}">
                <a16:creationId xmlns:a16="http://schemas.microsoft.com/office/drawing/2014/main" id="{A4F47802-479D-4352-A15E-DE8CE4474567}"/>
              </a:ext>
            </a:extLst>
          </p:cNvPr>
          <p:cNvSpPr txBox="1"/>
          <p:nvPr/>
        </p:nvSpPr>
        <p:spPr>
          <a:xfrm>
            <a:off x="536027" y="1143019"/>
            <a:ext cx="4323051" cy="1477328"/>
          </a:xfrm>
          <a:prstGeom prst="rect">
            <a:avLst/>
          </a:prstGeom>
          <a:solidFill>
            <a:schemeClr val="accent2">
              <a:lumMod val="20000"/>
              <a:lumOff val="80000"/>
            </a:schemeClr>
          </a:solidFill>
          <a:ln>
            <a:solidFill>
              <a:schemeClr val="accent2">
                <a:lumMod val="60000"/>
                <a:lumOff val="40000"/>
              </a:schemeClr>
            </a:solidFill>
          </a:ln>
        </p:spPr>
        <p:txBody>
          <a:bodyPr wrap="square" rtlCol="0">
            <a:spAutoFit/>
          </a:bodyPr>
          <a:lstStyle/>
          <a:p>
            <a:r>
              <a:rPr lang="en-US" b="1" u="sng" dirty="0"/>
              <a:t>Number (n) of Participants in 2021</a:t>
            </a:r>
            <a:r>
              <a:rPr lang="en-US" b="1" dirty="0"/>
              <a:t>:</a:t>
            </a:r>
          </a:p>
          <a:p>
            <a:r>
              <a:rPr lang="en-US" dirty="0"/>
              <a:t>Reached = 1,249 individuals </a:t>
            </a:r>
          </a:p>
          <a:p>
            <a:r>
              <a:rPr lang="en-US" dirty="0"/>
              <a:t>n=143 enrolled</a:t>
            </a:r>
          </a:p>
          <a:p>
            <a:r>
              <a:rPr lang="en-US" dirty="0"/>
              <a:t>n=109 completed 6-week</a:t>
            </a:r>
          </a:p>
          <a:p>
            <a:r>
              <a:rPr lang="en-US" dirty="0"/>
              <a:t>n=87 completed 12-week program </a:t>
            </a:r>
            <a:endParaRPr lang="es-MX" dirty="0"/>
          </a:p>
        </p:txBody>
      </p:sp>
      <p:sp>
        <p:nvSpPr>
          <p:cNvPr id="5" name="TextBox 4">
            <a:extLst>
              <a:ext uri="{FF2B5EF4-FFF2-40B4-BE49-F238E27FC236}">
                <a16:creationId xmlns:a16="http://schemas.microsoft.com/office/drawing/2014/main" id="{12DD30BC-47AC-4716-8C1D-8A25D5C59BEE}"/>
              </a:ext>
            </a:extLst>
          </p:cNvPr>
          <p:cNvSpPr txBox="1"/>
          <p:nvPr/>
        </p:nvSpPr>
        <p:spPr>
          <a:xfrm>
            <a:off x="5241851" y="1155627"/>
            <a:ext cx="6414121" cy="646331"/>
          </a:xfrm>
          <a:prstGeom prst="rect">
            <a:avLst/>
          </a:prstGeom>
          <a:solidFill>
            <a:schemeClr val="accent4">
              <a:lumMod val="20000"/>
              <a:lumOff val="80000"/>
            </a:schemeClr>
          </a:solidFill>
          <a:ln>
            <a:solidFill>
              <a:schemeClr val="accent4">
                <a:lumMod val="60000"/>
                <a:lumOff val="40000"/>
              </a:schemeClr>
            </a:solidFill>
          </a:ln>
        </p:spPr>
        <p:txBody>
          <a:bodyPr wrap="square" rtlCol="0">
            <a:spAutoFit/>
          </a:bodyPr>
          <a:lstStyle/>
          <a:p>
            <a:r>
              <a:rPr lang="en-US" b="1" u="sng" dirty="0"/>
              <a:t>Outcomes Evaluated: </a:t>
            </a:r>
            <a:r>
              <a:rPr lang="en-US" dirty="0"/>
              <a:t>physical activity, social isolation, depressive symptoms, stress, quality of life, &amp; technology self-efficacy.</a:t>
            </a:r>
            <a:endParaRPr lang="es-MX" dirty="0"/>
          </a:p>
        </p:txBody>
      </p:sp>
    </p:spTree>
    <p:extLst>
      <p:ext uri="{BB962C8B-B14F-4D97-AF65-F5344CB8AC3E}">
        <p14:creationId xmlns:p14="http://schemas.microsoft.com/office/powerpoint/2010/main" val="1618070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91CD-5B32-8E72-D579-FB640202B87D}"/>
              </a:ext>
            </a:extLst>
          </p:cNvPr>
          <p:cNvSpPr>
            <a:spLocks noGrp="1"/>
          </p:cNvSpPr>
          <p:nvPr>
            <p:ph type="title"/>
          </p:nvPr>
        </p:nvSpPr>
        <p:spPr>
          <a:xfrm>
            <a:off x="709411" y="2766218"/>
            <a:ext cx="10515600" cy="1325563"/>
          </a:xfrm>
        </p:spPr>
        <p:txBody>
          <a:bodyPr/>
          <a:lstStyle/>
          <a:p>
            <a:r>
              <a:rPr lang="en-US" b="1" dirty="0">
                <a:solidFill>
                  <a:schemeClr val="tx1">
                    <a:lumMod val="65000"/>
                    <a:lumOff val="35000"/>
                  </a:schemeClr>
                </a:solidFill>
                <a:latin typeface="+mn-lt"/>
              </a:rPr>
              <a:t>Implementing a CHW Program</a:t>
            </a:r>
          </a:p>
        </p:txBody>
      </p:sp>
    </p:spTree>
    <p:extLst>
      <p:ext uri="{BB962C8B-B14F-4D97-AF65-F5344CB8AC3E}">
        <p14:creationId xmlns:p14="http://schemas.microsoft.com/office/powerpoint/2010/main" val="2928278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3CFC3-0205-4D44-89CF-61AD971E72AE}"/>
              </a:ext>
            </a:extLst>
          </p:cNvPr>
          <p:cNvSpPr>
            <a:spLocks noGrp="1"/>
          </p:cNvSpPr>
          <p:nvPr>
            <p:ph type="title"/>
          </p:nvPr>
        </p:nvSpPr>
        <p:spPr/>
        <p:txBody>
          <a:bodyPr/>
          <a:lstStyle/>
          <a:p>
            <a:r>
              <a:rPr lang="en-US" b="1" dirty="0">
                <a:solidFill>
                  <a:srgbClr val="FFA200"/>
                </a:solidFill>
              </a:rPr>
              <a:t>Program Implementation Stages</a:t>
            </a:r>
            <a:endParaRPr lang="es-MX" b="1" dirty="0">
              <a:solidFill>
                <a:srgbClr val="FFA200"/>
              </a:solidFill>
            </a:endParaRPr>
          </a:p>
        </p:txBody>
      </p:sp>
      <p:sp>
        <p:nvSpPr>
          <p:cNvPr id="3" name="TextBox 2">
            <a:extLst>
              <a:ext uri="{FF2B5EF4-FFF2-40B4-BE49-F238E27FC236}">
                <a16:creationId xmlns:a16="http://schemas.microsoft.com/office/drawing/2014/main" id="{1806C244-1E5A-4754-8A89-02A22B05A06C}"/>
              </a:ext>
            </a:extLst>
          </p:cNvPr>
          <p:cNvSpPr txBox="1"/>
          <p:nvPr/>
        </p:nvSpPr>
        <p:spPr>
          <a:xfrm>
            <a:off x="920116" y="1561133"/>
            <a:ext cx="8106926" cy="4247317"/>
          </a:xfrm>
          <a:prstGeom prst="rect">
            <a:avLst/>
          </a:prstGeom>
          <a:noFill/>
        </p:spPr>
        <p:txBody>
          <a:bodyPr wrap="square" numCol="2"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Program Planning</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Needs Assessment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Program scope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Identify partners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Develop program structure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Recruiting Participants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Community partnerships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Faith based organizations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Community Based Organizations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Area Agencies on Aging</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prstClr val="black"/>
              </a:solidFill>
              <a:latin typeface="Calibri" panose="020F0502020204030204"/>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Program Implementation: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Develop Curriculum</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Group Activities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Case Management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Environmental Scans (home assessments)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Identify other needs (SDOH)</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Referrals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Collection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1"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Program Evaluation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Feedback</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Show value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Sustainability</a:t>
            </a:r>
            <a:endPar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Graphic 4" descr="Gears with solid fill">
            <a:extLst>
              <a:ext uri="{FF2B5EF4-FFF2-40B4-BE49-F238E27FC236}">
                <a16:creationId xmlns:a16="http://schemas.microsoft.com/office/drawing/2014/main" id="{42DDA6F7-73DF-47E5-8837-608801D518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8908">
            <a:off x="8397500" y="2293666"/>
            <a:ext cx="4089977" cy="4089977"/>
          </a:xfrm>
          <a:prstGeom prst="rect">
            <a:avLst/>
          </a:prstGeom>
        </p:spPr>
      </p:pic>
      <p:pic>
        <p:nvPicPr>
          <p:cNvPr id="7" name="Graphic 6" descr="Clipboard with solid fill">
            <a:extLst>
              <a:ext uri="{FF2B5EF4-FFF2-40B4-BE49-F238E27FC236}">
                <a16:creationId xmlns:a16="http://schemas.microsoft.com/office/drawing/2014/main" id="{59DA5871-4720-49E2-A405-9CA61AC2AD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1583" y="365125"/>
            <a:ext cx="2392017" cy="2392017"/>
          </a:xfrm>
          <a:prstGeom prst="rect">
            <a:avLst/>
          </a:prstGeom>
        </p:spPr>
      </p:pic>
    </p:spTree>
    <p:extLst>
      <p:ext uri="{BB962C8B-B14F-4D97-AF65-F5344CB8AC3E}">
        <p14:creationId xmlns:p14="http://schemas.microsoft.com/office/powerpoint/2010/main" val="995231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AF1D4-E382-40DC-8B28-82E21C81AD29}"/>
              </a:ext>
            </a:extLst>
          </p:cNvPr>
          <p:cNvSpPr>
            <a:spLocks noGrp="1"/>
          </p:cNvSpPr>
          <p:nvPr>
            <p:ph type="title"/>
          </p:nvPr>
        </p:nvSpPr>
        <p:spPr>
          <a:xfrm>
            <a:off x="838200" y="365125"/>
            <a:ext cx="6407426" cy="1325563"/>
          </a:xfrm>
        </p:spPr>
        <p:txBody>
          <a:bodyPr/>
          <a:lstStyle/>
          <a:p>
            <a:r>
              <a:rPr lang="en-US" b="1" dirty="0">
                <a:solidFill>
                  <a:srgbClr val="FFA200"/>
                </a:solidFill>
              </a:rPr>
              <a:t>Resource: Aging in Place </a:t>
            </a:r>
            <a:br>
              <a:rPr lang="en-US" b="1" dirty="0">
                <a:solidFill>
                  <a:srgbClr val="FFA200"/>
                </a:solidFill>
              </a:rPr>
            </a:br>
            <a:endParaRPr lang="en-US" b="1" dirty="0">
              <a:solidFill>
                <a:srgbClr val="FFA200"/>
              </a:solidFill>
            </a:endParaRPr>
          </a:p>
        </p:txBody>
      </p:sp>
      <p:pic>
        <p:nvPicPr>
          <p:cNvPr id="4" name="Picture 3">
            <a:extLst>
              <a:ext uri="{FF2B5EF4-FFF2-40B4-BE49-F238E27FC236}">
                <a16:creationId xmlns:a16="http://schemas.microsoft.com/office/drawing/2014/main" id="{DEA00BD6-225D-49E9-A8B5-8CFAF4126FBE}"/>
              </a:ext>
            </a:extLst>
          </p:cNvPr>
          <p:cNvPicPr>
            <a:picLocks noChangeAspect="1"/>
          </p:cNvPicPr>
          <p:nvPr/>
        </p:nvPicPr>
        <p:blipFill rotWithShape="1">
          <a:blip r:embed="rId3"/>
          <a:srcRect l="32617" t="15617" r="33629" b="3482"/>
          <a:stretch/>
        </p:blipFill>
        <p:spPr>
          <a:xfrm>
            <a:off x="7245626" y="195640"/>
            <a:ext cx="4482549" cy="5774638"/>
          </a:xfrm>
          <a:prstGeom prst="rect">
            <a:avLst/>
          </a:prstGeom>
        </p:spPr>
      </p:pic>
      <p:sp>
        <p:nvSpPr>
          <p:cNvPr id="5" name="TextBox 4">
            <a:extLst>
              <a:ext uri="{FF2B5EF4-FFF2-40B4-BE49-F238E27FC236}">
                <a16:creationId xmlns:a16="http://schemas.microsoft.com/office/drawing/2014/main" id="{1FE8E7D1-53A1-4AF2-9DA8-867DA32438B3}"/>
              </a:ext>
            </a:extLst>
          </p:cNvPr>
          <p:cNvSpPr txBox="1"/>
          <p:nvPr/>
        </p:nvSpPr>
        <p:spPr>
          <a:xfrm>
            <a:off x="576470" y="1441174"/>
            <a:ext cx="5814391"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 collaboration between MHP </a:t>
            </a:r>
            <a:r>
              <a:rPr kumimoji="0" lang="en-US" sz="24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Salud</a:t>
            </a: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and National Center for Equitable Care for Elders. This resource includes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Identify the needs of older adults and suggested services to meet those needs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The CHW Role in Aging in Place Programs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Program Implementation Stages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B257A11-45E3-442F-BBE9-3BF21921FDA5}"/>
              </a:ext>
            </a:extLst>
          </p:cNvPr>
          <p:cNvSpPr txBox="1"/>
          <p:nvPr/>
        </p:nvSpPr>
        <p:spPr>
          <a:xfrm>
            <a:off x="576470" y="6395208"/>
            <a:ext cx="61244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rPr>
              <a:t>https://mhpsalud.org/portfolio/aging-in-place/</a:t>
            </a:r>
          </a:p>
        </p:txBody>
      </p:sp>
    </p:spTree>
    <p:extLst>
      <p:ext uri="{BB962C8B-B14F-4D97-AF65-F5344CB8AC3E}">
        <p14:creationId xmlns:p14="http://schemas.microsoft.com/office/powerpoint/2010/main" val="3576855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2E7C0-8762-47AE-A0A8-C1C34526CB4F}"/>
              </a:ext>
            </a:extLst>
          </p:cNvPr>
          <p:cNvSpPr>
            <a:spLocks noGrp="1"/>
          </p:cNvSpPr>
          <p:nvPr>
            <p:ph type="title"/>
          </p:nvPr>
        </p:nvSpPr>
        <p:spPr>
          <a:xfrm>
            <a:off x="1366520" y="2143125"/>
            <a:ext cx="10515600" cy="1325563"/>
          </a:xfrm>
        </p:spPr>
        <p:txBody>
          <a:bodyPr lIns="91440" tIns="45720" rIns="91440" bIns="45720" anchor="t"/>
          <a:lstStyle/>
          <a:p>
            <a:r>
              <a:rPr lang="en-US" b="1" dirty="0"/>
              <a:t>Do you foresee any hesitancy among leadership or other staff in embracing the CHW role in Aging in Place programs?</a:t>
            </a:r>
            <a:endParaRPr lang="en-US" b="1" dirty="0">
              <a:cs typeface="Calibri Light"/>
            </a:endParaRPr>
          </a:p>
        </p:txBody>
      </p:sp>
      <p:sp>
        <p:nvSpPr>
          <p:cNvPr id="3" name="TextBox 2">
            <a:extLst>
              <a:ext uri="{FF2B5EF4-FFF2-40B4-BE49-F238E27FC236}">
                <a16:creationId xmlns:a16="http://schemas.microsoft.com/office/drawing/2014/main" id="{5CB6ED47-F81A-E799-9A71-5ABC8DCCEB7A}"/>
              </a:ext>
            </a:extLst>
          </p:cNvPr>
          <p:cNvSpPr txBox="1"/>
          <p:nvPr/>
        </p:nvSpPr>
        <p:spPr>
          <a:xfrm>
            <a:off x="1376984" y="619353"/>
            <a:ext cx="638873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ED7D31"/>
                </a:solidFill>
                <a:cs typeface="Calibri"/>
              </a:rPr>
              <a:t>Group Discussion! </a:t>
            </a:r>
            <a:endParaRPr lang="en-US" sz="4000" b="1" dirty="0">
              <a:solidFill>
                <a:srgbClr val="ED7D31"/>
              </a:solidFill>
            </a:endParaRPr>
          </a:p>
        </p:txBody>
      </p:sp>
    </p:spTree>
    <p:extLst>
      <p:ext uri="{BB962C8B-B14F-4D97-AF65-F5344CB8AC3E}">
        <p14:creationId xmlns:p14="http://schemas.microsoft.com/office/powerpoint/2010/main" val="2391079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4CE11D-2232-49B4-B9ED-ABCE2F2457B0}"/>
              </a:ext>
            </a:extLst>
          </p:cNvPr>
          <p:cNvSpPr txBox="1"/>
          <p:nvPr/>
        </p:nvSpPr>
        <p:spPr>
          <a:xfrm>
            <a:off x="315951" y="388362"/>
            <a:ext cx="1187604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A200"/>
                </a:solidFill>
                <a:effectLst/>
                <a:uLnTx/>
                <a:uFillTx/>
                <a:latin typeface="Calibri Light" panose="020F0302020204030204"/>
                <a:ea typeface="+mn-ea"/>
                <a:cs typeface="+mn-cs"/>
              </a:rPr>
              <a:t>Are You Ready to Implement a CHW Program?</a:t>
            </a:r>
          </a:p>
        </p:txBody>
      </p:sp>
      <p:grpSp>
        <p:nvGrpSpPr>
          <p:cNvPr id="2" name="Group 1">
            <a:extLst>
              <a:ext uri="{FF2B5EF4-FFF2-40B4-BE49-F238E27FC236}">
                <a16:creationId xmlns:a16="http://schemas.microsoft.com/office/drawing/2014/main" id="{73500776-7D77-49D3-A65C-E1573B2C55F2}"/>
              </a:ext>
            </a:extLst>
          </p:cNvPr>
          <p:cNvGrpSpPr/>
          <p:nvPr/>
        </p:nvGrpSpPr>
        <p:grpSpPr>
          <a:xfrm>
            <a:off x="310418" y="1227667"/>
            <a:ext cx="11599084" cy="5418667"/>
            <a:chOff x="310418" y="719666"/>
            <a:chExt cx="11599084" cy="5418667"/>
          </a:xfrm>
        </p:grpSpPr>
        <p:graphicFrame>
          <p:nvGraphicFramePr>
            <p:cNvPr id="3" name="Diagram 2">
              <a:extLst>
                <a:ext uri="{FF2B5EF4-FFF2-40B4-BE49-F238E27FC236}">
                  <a16:creationId xmlns:a16="http://schemas.microsoft.com/office/drawing/2014/main" id="{76F07614-0740-4A0E-85BF-B78F7D10FFF0}"/>
                </a:ext>
              </a:extLst>
            </p:cNvPr>
            <p:cNvGraphicFramePr/>
            <p:nvPr/>
          </p:nvGraphicFramePr>
          <p:xfrm>
            <a:off x="310418" y="719666"/>
            <a:ext cx="1159908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Graphic 12" descr="Sprouting Seed outline">
              <a:extLst>
                <a:ext uri="{FF2B5EF4-FFF2-40B4-BE49-F238E27FC236}">
                  <a16:creationId xmlns:a16="http://schemas.microsoft.com/office/drawing/2014/main" id="{3A3435D5-110D-4B6D-82DE-70F62157D37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5772" y="2288373"/>
              <a:ext cx="914400" cy="914400"/>
            </a:xfrm>
            <a:prstGeom prst="rect">
              <a:avLst/>
            </a:prstGeom>
          </p:spPr>
        </p:pic>
        <p:pic>
          <p:nvPicPr>
            <p:cNvPr id="15" name="Graphic 14" descr="Seed Packet outline">
              <a:extLst>
                <a:ext uri="{FF2B5EF4-FFF2-40B4-BE49-F238E27FC236}">
                  <a16:creationId xmlns:a16="http://schemas.microsoft.com/office/drawing/2014/main" id="{942F1593-F676-4145-9784-92773795388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8572" y="1102255"/>
              <a:ext cx="914400" cy="914400"/>
            </a:xfrm>
            <a:prstGeom prst="rect">
              <a:avLst/>
            </a:prstGeom>
          </p:spPr>
        </p:pic>
        <p:pic>
          <p:nvPicPr>
            <p:cNvPr id="17" name="Graphic 16" descr="Plant With Roots outline">
              <a:extLst>
                <a:ext uri="{FF2B5EF4-FFF2-40B4-BE49-F238E27FC236}">
                  <a16:creationId xmlns:a16="http://schemas.microsoft.com/office/drawing/2014/main" id="{7BD8D2F4-1D76-45C8-918E-5B07BE5E93E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35772" y="3566005"/>
              <a:ext cx="914400" cy="914400"/>
            </a:xfrm>
            <a:prstGeom prst="rect">
              <a:avLst/>
            </a:prstGeom>
          </p:spPr>
        </p:pic>
        <p:pic>
          <p:nvPicPr>
            <p:cNvPr id="19" name="Graphic 18" descr="Agriculture outline">
              <a:extLst>
                <a:ext uri="{FF2B5EF4-FFF2-40B4-BE49-F238E27FC236}">
                  <a16:creationId xmlns:a16="http://schemas.microsoft.com/office/drawing/2014/main" id="{E7092297-A304-4E8E-B5A4-FE62AAE6318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78572" y="4771480"/>
              <a:ext cx="914400" cy="914400"/>
            </a:xfrm>
            <a:prstGeom prst="rect">
              <a:avLst/>
            </a:prstGeom>
          </p:spPr>
        </p:pic>
      </p:grpSp>
    </p:spTree>
    <p:extLst>
      <p:ext uri="{BB962C8B-B14F-4D97-AF65-F5344CB8AC3E}">
        <p14:creationId xmlns:p14="http://schemas.microsoft.com/office/powerpoint/2010/main" val="1071571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A87CE-D205-4333-8366-77B8FFA20052}"/>
              </a:ext>
            </a:extLst>
          </p:cNvPr>
          <p:cNvSpPr>
            <a:spLocks noGrp="1"/>
          </p:cNvSpPr>
          <p:nvPr>
            <p:ph type="title" idx="4294967295"/>
          </p:nvPr>
        </p:nvSpPr>
        <p:spPr>
          <a:xfrm>
            <a:off x="0" y="2766219"/>
            <a:ext cx="7081837" cy="1325562"/>
          </a:xfrm>
          <a:prstGeom prst="rect">
            <a:avLst/>
          </a:prstGeom>
        </p:spPr>
        <p:txBody>
          <a:bodyPr vert="horz" lIns="91440" tIns="45720" rIns="91440" bIns="45720" rtlCol="0" anchor="b">
            <a:normAutofit fontScale="90000"/>
          </a:bodyPr>
          <a:lstStyle/>
          <a:p>
            <a:pPr algn="ctr"/>
            <a:r>
              <a:rPr lang="en-US" sz="11500" b="1" kern="1200" dirty="0">
                <a:solidFill>
                  <a:srgbClr val="FFA200"/>
                </a:solidFill>
                <a:latin typeface="+mj-lt"/>
                <a:ea typeface="+mj-ea"/>
                <a:cs typeface="+mj-cs"/>
              </a:rPr>
              <a:t>Questions?</a:t>
            </a:r>
          </a:p>
        </p:txBody>
      </p:sp>
    </p:spTree>
    <p:extLst>
      <p:ext uri="{BB962C8B-B14F-4D97-AF65-F5344CB8AC3E}">
        <p14:creationId xmlns:p14="http://schemas.microsoft.com/office/powerpoint/2010/main" val="2792616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C7346C9-7368-44F9-8079-622498D9EEAF}"/>
              </a:ext>
            </a:extLst>
          </p:cNvPr>
          <p:cNvSpPr txBox="1"/>
          <p:nvPr/>
        </p:nvSpPr>
        <p:spPr>
          <a:xfrm>
            <a:off x="4117912" y="1359691"/>
            <a:ext cx="7245929" cy="4401205"/>
          </a:xfrm>
          <a:prstGeom prst="rect">
            <a:avLst/>
          </a:prstGeom>
          <a:noFill/>
        </p:spPr>
        <p:txBody>
          <a:bodyPr wrap="square">
            <a:spAutoFit/>
          </a:bodyPr>
          <a:lstStyle/>
          <a:p>
            <a:r>
              <a:rPr lang="en-US" sz="2000" dirty="0">
                <a:latin typeface="Cambria" panose="02040503050406030204" pitchFamily="18" charset="0"/>
                <a:ea typeface="Cambria" panose="02040503050406030204" pitchFamily="18" charset="0"/>
              </a:rPr>
              <a:t>MHP </a:t>
            </a:r>
            <a:r>
              <a:rPr lang="en-US" sz="2000" dirty="0" err="1">
                <a:latin typeface="Cambria" panose="02040503050406030204" pitchFamily="18" charset="0"/>
                <a:ea typeface="Cambria" panose="02040503050406030204" pitchFamily="18" charset="0"/>
              </a:rPr>
              <a:t>Salud</a:t>
            </a:r>
            <a:r>
              <a:rPr lang="en-US" sz="2000" dirty="0">
                <a:latin typeface="Cambria" panose="02040503050406030204" pitchFamily="18" charset="0"/>
                <a:ea typeface="Cambria" panose="02040503050406030204" pitchFamily="18" charset="0"/>
              </a:rPr>
              <a:t> is a national non-profit organization that has implemented CHW programs in underserved Latino communities for 39 years. We also promote the CHW professional nationally as a culturally appropriate strategy to improve health through national training and technical assistance opportunities. </a:t>
            </a:r>
          </a:p>
          <a:p>
            <a:endParaRPr lang="en-US" sz="2000" dirty="0">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MHP </a:t>
            </a:r>
            <a:r>
              <a:rPr lang="en-US" sz="2000" dirty="0" err="1">
                <a:latin typeface="Cambria" panose="02040503050406030204" pitchFamily="18" charset="0"/>
                <a:ea typeface="Cambria" panose="02040503050406030204" pitchFamily="18" charset="0"/>
              </a:rPr>
              <a:t>Salud</a:t>
            </a:r>
            <a:r>
              <a:rPr lang="en-US" sz="2000" dirty="0">
                <a:latin typeface="Cambria" panose="02040503050406030204" pitchFamily="18" charset="0"/>
                <a:ea typeface="Cambria" panose="02040503050406030204" pitchFamily="18" charset="0"/>
              </a:rPr>
              <a:t> is a HRSA funded National Training and Technical Assistance Partner (NTTAP), providing training and technical assistance to FQHCs and other organizations looking to build or enhance Community Health Worker (CHW) programs.</a:t>
            </a:r>
          </a:p>
          <a:p>
            <a:endParaRPr lang="en-US" sz="2000" dirty="0">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MHP </a:t>
            </a:r>
            <a:r>
              <a:rPr lang="en-US" sz="2000" dirty="0" err="1">
                <a:latin typeface="Cambria" panose="02040503050406030204" pitchFamily="18" charset="0"/>
                <a:ea typeface="Cambria" panose="02040503050406030204" pitchFamily="18" charset="0"/>
              </a:rPr>
              <a:t>Salud</a:t>
            </a:r>
            <a:r>
              <a:rPr lang="en-US" sz="2000" dirty="0">
                <a:latin typeface="Cambria" panose="02040503050406030204" pitchFamily="18" charset="0"/>
                <a:ea typeface="Cambria" panose="02040503050406030204" pitchFamily="18" charset="0"/>
              </a:rPr>
              <a:t> is also an ACL funded Minority Technical Assistance Resource Center (TARC) focusing on strengthening aging services for Hispanic/Latino communities. </a:t>
            </a:r>
          </a:p>
        </p:txBody>
      </p:sp>
      <p:sp>
        <p:nvSpPr>
          <p:cNvPr id="12" name="TextBox 11">
            <a:extLst>
              <a:ext uri="{FF2B5EF4-FFF2-40B4-BE49-F238E27FC236}">
                <a16:creationId xmlns:a16="http://schemas.microsoft.com/office/drawing/2014/main" id="{595F5BC3-48E8-4CEC-9353-374DD600DDE3}"/>
              </a:ext>
            </a:extLst>
          </p:cNvPr>
          <p:cNvSpPr txBox="1"/>
          <p:nvPr/>
        </p:nvSpPr>
        <p:spPr>
          <a:xfrm>
            <a:off x="3634738" y="478031"/>
            <a:ext cx="8212279" cy="646331"/>
          </a:xfrm>
          <a:prstGeom prst="rect">
            <a:avLst/>
          </a:prstGeom>
          <a:noFill/>
        </p:spPr>
        <p:txBody>
          <a:bodyPr wrap="square">
            <a:spAutoFit/>
          </a:bodyPr>
          <a:lstStyle/>
          <a:p>
            <a:pPr algn="ctr"/>
            <a:r>
              <a:rPr lang="en-US" sz="3600" b="1" dirty="0">
                <a:solidFill>
                  <a:srgbClr val="595959"/>
                </a:solidFill>
              </a:rPr>
              <a:t>Who is MHP Salud?</a:t>
            </a:r>
          </a:p>
        </p:txBody>
      </p:sp>
      <p:sp>
        <p:nvSpPr>
          <p:cNvPr id="2" name="TextBox 1">
            <a:extLst>
              <a:ext uri="{FF2B5EF4-FFF2-40B4-BE49-F238E27FC236}">
                <a16:creationId xmlns:a16="http://schemas.microsoft.com/office/drawing/2014/main" id="{9908A287-0371-4E21-8FE3-AED829E4563E}"/>
              </a:ext>
            </a:extLst>
          </p:cNvPr>
          <p:cNvSpPr txBox="1"/>
          <p:nvPr/>
        </p:nvSpPr>
        <p:spPr>
          <a:xfrm>
            <a:off x="6096000" y="5996226"/>
            <a:ext cx="3534814" cy="861774"/>
          </a:xfrm>
          <a:prstGeom prst="rect">
            <a:avLst/>
          </a:prstGeom>
          <a:noFill/>
        </p:spPr>
        <p:txBody>
          <a:bodyPr wrap="none" rtlCol="0">
            <a:spAutoFit/>
          </a:bodyPr>
          <a:lstStyle/>
          <a:p>
            <a:r>
              <a:rPr lang="en-US" sz="3200" b="1" dirty="0">
                <a:solidFill>
                  <a:srgbClr val="FFA200"/>
                </a:solidFill>
                <a:hlinkClick r:id="rId3">
                  <a:extLst>
                    <a:ext uri="{A12FA001-AC4F-418D-AE19-62706E023703}">
                      <ahyp:hlinkClr xmlns:ahyp="http://schemas.microsoft.com/office/drawing/2018/hyperlinkcolor" val="tx"/>
                    </a:ext>
                  </a:extLst>
                </a:hlinkClick>
              </a:rPr>
              <a:t>www.mhpsalud.org</a:t>
            </a:r>
            <a:endParaRPr lang="en-US" sz="3200" b="1" dirty="0">
              <a:solidFill>
                <a:srgbClr val="FFA200"/>
              </a:solidFill>
            </a:endParaRPr>
          </a:p>
          <a:p>
            <a:endParaRPr lang="es-MX" dirty="0"/>
          </a:p>
        </p:txBody>
      </p:sp>
    </p:spTree>
    <p:extLst>
      <p:ext uri="{BB962C8B-B14F-4D97-AF65-F5344CB8AC3E}">
        <p14:creationId xmlns:p14="http://schemas.microsoft.com/office/powerpoint/2010/main" val="4054907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CB8CD-57AF-418C-B517-2AFD695CCC9F}"/>
              </a:ext>
            </a:extLst>
          </p:cNvPr>
          <p:cNvSpPr>
            <a:spLocks noGrp="1"/>
          </p:cNvSpPr>
          <p:nvPr>
            <p:ph type="title"/>
          </p:nvPr>
        </p:nvSpPr>
        <p:spPr/>
        <p:txBody>
          <a:bodyPr/>
          <a:lstStyle/>
          <a:p>
            <a:r>
              <a:rPr lang="en-US" b="1" dirty="0">
                <a:solidFill>
                  <a:srgbClr val="FFA200"/>
                </a:solidFill>
              </a:rPr>
              <a:t>Other Helpful Resources</a:t>
            </a:r>
            <a:endParaRPr lang="es-MX" dirty="0">
              <a:solidFill>
                <a:srgbClr val="FFA200"/>
              </a:solidFill>
            </a:endParaRPr>
          </a:p>
        </p:txBody>
      </p:sp>
      <p:sp>
        <p:nvSpPr>
          <p:cNvPr id="3" name="TextBox 2">
            <a:extLst>
              <a:ext uri="{FF2B5EF4-FFF2-40B4-BE49-F238E27FC236}">
                <a16:creationId xmlns:a16="http://schemas.microsoft.com/office/drawing/2014/main" id="{5B2FA054-F953-4E86-90E5-5D22985530FD}"/>
              </a:ext>
            </a:extLst>
          </p:cNvPr>
          <p:cNvSpPr txBox="1"/>
          <p:nvPr/>
        </p:nvSpPr>
        <p:spPr>
          <a:xfrm>
            <a:off x="725557" y="1690688"/>
            <a:ext cx="10406269" cy="4431983"/>
          </a:xfrm>
          <a:prstGeom prst="rect">
            <a:avLst/>
          </a:prstGeom>
          <a:noFill/>
        </p:spPr>
        <p:txBody>
          <a:bodyPr wrap="square" rtlCol="0">
            <a:spAutoFit/>
          </a:bodyPr>
          <a:lstStyle/>
          <a:p>
            <a:pPr marL="347663" marR="0" lvl="0" indent="-347663"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rPr>
              <a:t>Aging in Place: A Resource for Health Centers (NCECE + MHP </a:t>
            </a:r>
            <a:r>
              <a:rPr kumimoji="0" lang="en-US" sz="24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mn-cs"/>
              </a:rPr>
              <a:t>Salud</a:t>
            </a: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rPr>
              <a:t>): </a:t>
            </a:r>
            <a:r>
              <a:rPr kumimoji="0" lang="en-US" sz="2400" b="0" i="0" u="none" strike="noStrike" kern="1200" cap="none" spc="0" normalizeH="0" baseline="0" noProof="0" dirty="0">
                <a:ln>
                  <a:noFill/>
                </a:ln>
                <a:solidFill>
                  <a:srgbClr val="0563C1"/>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https://mhpsalud.org/portfolio/aging-in-place</a:t>
            </a: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a:t>
            </a: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rPr>
              <a:t>   </a:t>
            </a:r>
          </a:p>
          <a:p>
            <a:pPr marL="347663" marR="0" lvl="0" indent="-347663"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US" sz="2400" b="0" i="0" u="sng"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endParaRPr>
          </a:p>
          <a:p>
            <a:pPr marL="347663" marR="0" lvl="0" indent="-347663"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rPr>
              <a:t>Aging in Place: The Role of Community Health Workers: </a:t>
            </a:r>
            <a:r>
              <a:rPr kumimoji="0" lang="en-US" sz="2400" b="0" i="0" u="none" strike="noStrike" kern="1200" cap="none" spc="0" normalizeH="0" baseline="0" noProof="0" dirty="0">
                <a:ln>
                  <a:noFill/>
                </a:ln>
                <a:solidFill>
                  <a:srgbClr val="0563C1"/>
                </a:solidFill>
                <a:effectLst/>
                <a:uLnTx/>
                <a:uFillTx/>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rPr>
              <a:t>https://www.who.int/ageing/features/ageing-in-place/</a:t>
            </a: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rPr>
              <a:t>en/</a:t>
            </a: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rPr>
              <a:t> </a:t>
            </a:r>
          </a:p>
          <a:p>
            <a:pPr marL="347663" marR="0" lvl="0" indent="-347663"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endParaRPr>
          </a:p>
          <a:p>
            <a:pPr marL="347663" marR="0" lvl="0" indent="-347663"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rPr>
              <a:t>Aging in Place – National Council for Aging Care: </a:t>
            </a:r>
            <a:r>
              <a:rPr kumimoji="0" lang="en-US" sz="2400" b="0" i="0" u="none" strike="noStrike" kern="1200" cap="none" spc="0" normalizeH="0" baseline="0" noProof="0" dirty="0">
                <a:ln>
                  <a:noFill/>
                </a:ln>
                <a:solidFill>
                  <a:srgbClr val="0563C1"/>
                </a:solidFill>
                <a:effectLst/>
                <a:uLnTx/>
                <a:uFillTx/>
                <a:latin typeface="Arial" panose="020B0604020202020204" pitchFamily="34" charset="0"/>
                <a:ea typeface="+mn-ea"/>
                <a:cs typeface="+mn-cs"/>
                <a:hlinkClick r:id="rId5">
                  <a:extLst>
                    <a:ext uri="{A12FA001-AC4F-418D-AE19-62706E023703}">
                      <ahyp:hlinkClr xmlns:ahyp="http://schemas.microsoft.com/office/drawing/2018/hyperlinkcolor" val="tx"/>
                    </a:ext>
                  </a:extLst>
                </a:hlinkClick>
              </a:rPr>
              <a:t>https://www.aginginplace</a:t>
            </a: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hlinkClick r:id="rId5">
                  <a:extLst>
                    <a:ext uri="{A12FA001-AC4F-418D-AE19-62706E023703}">
                      <ahyp:hlinkClr xmlns:ahyp="http://schemas.microsoft.com/office/drawing/2018/hyperlinkcolor" val="tx"/>
                    </a:ext>
                  </a:extLst>
                </a:hlinkClick>
              </a:rPr>
              <a:t>.org/</a:t>
            </a: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rPr>
              <a:t>  </a:t>
            </a:r>
          </a:p>
          <a:p>
            <a:pPr marL="347663" marR="0" lvl="0" indent="-347663"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endParaRPr>
          </a:p>
          <a:p>
            <a:pPr marL="347663" marR="0" lvl="0" indent="-347663"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rPr>
              <a:t>National Institute on Aging - Aging in Place: Growing Older at Home: </a:t>
            </a:r>
            <a:r>
              <a:rPr kumimoji="0" lang="en-US" sz="2400" b="0" i="0" u="none" strike="noStrike" kern="1200" cap="none" spc="0" normalizeH="0" baseline="0" noProof="0" dirty="0">
                <a:ln>
                  <a:noFill/>
                </a:ln>
                <a:solidFill>
                  <a:srgbClr val="0563C1"/>
                </a:solidFill>
                <a:effectLst/>
                <a:uLnTx/>
                <a:uFillTx/>
                <a:latin typeface="Arial" panose="020B0604020202020204" pitchFamily="34" charset="0"/>
                <a:ea typeface="+mn-ea"/>
                <a:cs typeface="+mn-cs"/>
                <a:hlinkClick r:id="rId6">
                  <a:extLst>
                    <a:ext uri="{A12FA001-AC4F-418D-AE19-62706E023703}">
                      <ahyp:hlinkClr xmlns:ahyp="http://schemas.microsoft.com/office/drawing/2018/hyperlinkcolor" val="tx"/>
                    </a:ext>
                  </a:extLst>
                </a:hlinkClick>
              </a:rPr>
              <a:t>https://www.nia.nih.gov/health/</a:t>
            </a:r>
            <a:r>
              <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hlinkClick r:id="rId6">
                  <a:extLst>
                    <a:ext uri="{A12FA001-AC4F-418D-AE19-62706E023703}">
                      <ahyp:hlinkClr xmlns:ahyp="http://schemas.microsoft.com/office/drawing/2018/hyperlinkcolor" val="tx"/>
                    </a:ext>
                  </a:extLst>
                </a:hlinkClick>
              </a:rPr>
              <a:t>aging-place-growing-older-home</a:t>
            </a:r>
            <a:endPar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175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F4AB27-7E60-4175-86A7-FB84540C1649}"/>
              </a:ext>
            </a:extLst>
          </p:cNvPr>
          <p:cNvGrpSpPr/>
          <p:nvPr/>
        </p:nvGrpSpPr>
        <p:grpSpPr>
          <a:xfrm>
            <a:off x="4067553" y="971593"/>
            <a:ext cx="7015649" cy="1272413"/>
            <a:chOff x="928673" y="908135"/>
            <a:chExt cx="5307811" cy="1059636"/>
          </a:xfrm>
        </p:grpSpPr>
        <p:sp>
          <p:nvSpPr>
            <p:cNvPr id="3" name="TextBox 2">
              <a:extLst>
                <a:ext uri="{FF2B5EF4-FFF2-40B4-BE49-F238E27FC236}">
                  <a16:creationId xmlns:a16="http://schemas.microsoft.com/office/drawing/2014/main" id="{6CAAA583-11BC-4001-9FD2-D68D5591912B}"/>
                </a:ext>
              </a:extLst>
            </p:cNvPr>
            <p:cNvSpPr txBox="1"/>
            <p:nvPr/>
          </p:nvSpPr>
          <p:spPr>
            <a:xfrm>
              <a:off x="928673" y="908135"/>
              <a:ext cx="4916958" cy="5895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Myriad Pro" panose="020B0703030403020204" pitchFamily="34" charset="0"/>
                  <a:ea typeface="+mn-ea"/>
                  <a:cs typeface="+mn-cs"/>
                </a:rPr>
                <a:t>Thank you! </a:t>
              </a:r>
            </a:p>
          </p:txBody>
        </p:sp>
        <p:sp>
          <p:nvSpPr>
            <p:cNvPr id="4" name="TextBox 3">
              <a:extLst>
                <a:ext uri="{FF2B5EF4-FFF2-40B4-BE49-F238E27FC236}">
                  <a16:creationId xmlns:a16="http://schemas.microsoft.com/office/drawing/2014/main" id="{5E272D7B-C5FD-4603-A28B-22252C62F357}"/>
                </a:ext>
              </a:extLst>
            </p:cNvPr>
            <p:cNvSpPr txBox="1"/>
            <p:nvPr/>
          </p:nvSpPr>
          <p:spPr>
            <a:xfrm>
              <a:off x="1104190" y="1660200"/>
              <a:ext cx="5132294" cy="3075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51C92475-DCA7-4EC9-89EB-CF71A7BBAD9C}"/>
              </a:ext>
            </a:extLst>
          </p:cNvPr>
          <p:cNvSpPr txBox="1"/>
          <p:nvPr/>
        </p:nvSpPr>
        <p:spPr>
          <a:xfrm>
            <a:off x="4110181" y="2059341"/>
            <a:ext cx="6096000" cy="64633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Monica Garcia - Program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Arial"/>
                <a:ea typeface="+mn-ea"/>
                <a:cs typeface="Arial"/>
                <a:hlinkClick r:id="rId2"/>
              </a:rPr>
              <a:t>mogarcia@mhpsalud.org</a:t>
            </a:r>
            <a:r>
              <a:rPr kumimoji="0" lang="it-IT" sz="1800" b="1" i="0" u="none" strike="noStrike" kern="1200" cap="none" spc="0" normalizeH="0" baseline="0" noProof="0" dirty="0">
                <a:ln>
                  <a:noFill/>
                </a:ln>
                <a:solidFill>
                  <a:prstClr val="black"/>
                </a:solidFill>
                <a:effectLst/>
                <a:uLnTx/>
                <a:uFillTx/>
                <a:latin typeface="Arial"/>
                <a:ea typeface="+mn-ea"/>
                <a:cs typeface="Arial"/>
              </a:rPr>
              <a:t>  (956) 205-1157</a:t>
            </a:r>
            <a:endParaRPr kumimoji="0" lang="en-US" sz="1800" b="1" i="0" u="none" strike="noStrike" kern="1200" cap="none" spc="0" normalizeH="0" baseline="0" noProof="0" dirty="0">
              <a:ln>
                <a:noFill/>
              </a:ln>
              <a:solidFill>
                <a:prstClr val="black"/>
              </a:solidFill>
              <a:effectLst/>
              <a:uLnTx/>
              <a:uFillTx/>
              <a:latin typeface="Arial"/>
              <a:ea typeface="+mn-ea"/>
              <a:cs typeface="Arial"/>
            </a:endParaRPr>
          </a:p>
        </p:txBody>
      </p:sp>
      <p:sp>
        <p:nvSpPr>
          <p:cNvPr id="8" name="TextBox 7">
            <a:extLst>
              <a:ext uri="{FF2B5EF4-FFF2-40B4-BE49-F238E27FC236}">
                <a16:creationId xmlns:a16="http://schemas.microsoft.com/office/drawing/2014/main" id="{5A60EFEB-0BC7-4B45-821A-9F6B3987D9B1}"/>
              </a:ext>
            </a:extLst>
          </p:cNvPr>
          <p:cNvSpPr txBox="1"/>
          <p:nvPr/>
        </p:nvSpPr>
        <p:spPr>
          <a:xfrm>
            <a:off x="4110181" y="2856560"/>
            <a:ext cx="7897091" cy="64633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Jose Luis Rucobo - Curriculum  &amp;  Workforce  Engagement  Specialist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Arial"/>
                <a:ea typeface="+mn-ea"/>
                <a:cs typeface="Arial"/>
                <a:hlinkClick r:id="rId3"/>
              </a:rPr>
              <a:t>jrucobo@mhpsalud.org</a:t>
            </a:r>
            <a:r>
              <a:rPr kumimoji="0" lang="it-IT" sz="1800" b="1" i="0" u="none" strike="noStrike" kern="1200" cap="none" spc="0" normalizeH="0" baseline="0" noProof="0" dirty="0">
                <a:ln>
                  <a:noFill/>
                </a:ln>
                <a:solidFill>
                  <a:prstClr val="black"/>
                </a:solidFill>
                <a:effectLst/>
                <a:uLnTx/>
                <a:uFillTx/>
                <a:latin typeface="Arial"/>
                <a:ea typeface="+mn-ea"/>
                <a:cs typeface="Arial"/>
              </a:rPr>
              <a:t>  (956) 338-0227</a:t>
            </a:r>
            <a:endParaRPr kumimoji="0" lang="en-US" sz="1800" b="1" i="0" u="none" strike="noStrike" kern="1200" cap="none" spc="0" normalizeH="0" baseline="0" noProof="0" dirty="0">
              <a:ln>
                <a:noFill/>
              </a:ln>
              <a:solidFill>
                <a:prstClr val="black"/>
              </a:solidFill>
              <a:effectLst/>
              <a:uLnTx/>
              <a:uFillTx/>
              <a:latin typeface="Arial"/>
              <a:ea typeface="+mn-ea"/>
              <a:cs typeface="Arial"/>
            </a:endParaRPr>
          </a:p>
        </p:txBody>
      </p:sp>
      <p:pic>
        <p:nvPicPr>
          <p:cNvPr id="10" name="Picture 9">
            <a:extLst>
              <a:ext uri="{FF2B5EF4-FFF2-40B4-BE49-F238E27FC236}">
                <a16:creationId xmlns:a16="http://schemas.microsoft.com/office/drawing/2014/main" id="{AB8E1A4F-31A0-4E74-B5B8-2E87CF74EB39}"/>
              </a:ext>
            </a:extLst>
          </p:cNvPr>
          <p:cNvPicPr>
            <a:picLocks noChangeAspect="1"/>
          </p:cNvPicPr>
          <p:nvPr/>
        </p:nvPicPr>
        <p:blipFill>
          <a:blip r:embed="rId4"/>
          <a:stretch>
            <a:fillRect/>
          </a:stretch>
        </p:blipFill>
        <p:spPr>
          <a:xfrm>
            <a:off x="8349673" y="3429000"/>
            <a:ext cx="3547668" cy="3248781"/>
          </a:xfrm>
          <a:prstGeom prst="rect">
            <a:avLst/>
          </a:prstGeom>
        </p:spPr>
      </p:pic>
      <p:sp>
        <p:nvSpPr>
          <p:cNvPr id="11" name="TextBox 10">
            <a:extLst>
              <a:ext uri="{FF2B5EF4-FFF2-40B4-BE49-F238E27FC236}">
                <a16:creationId xmlns:a16="http://schemas.microsoft.com/office/drawing/2014/main" id="{08735EA0-0540-478A-B497-1BCB7516E445}"/>
              </a:ext>
            </a:extLst>
          </p:cNvPr>
          <p:cNvSpPr txBox="1"/>
          <p:nvPr/>
        </p:nvSpPr>
        <p:spPr>
          <a:xfrm>
            <a:off x="4139677" y="3846565"/>
            <a:ext cx="32565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www.mhpsalud.org</a:t>
            </a:r>
          </a:p>
        </p:txBody>
      </p:sp>
    </p:spTree>
    <p:extLst>
      <p:ext uri="{BB962C8B-B14F-4D97-AF65-F5344CB8AC3E}">
        <p14:creationId xmlns:p14="http://schemas.microsoft.com/office/powerpoint/2010/main" val="3320944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7" name="Rectangle 116">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D9001D89-2C54-4797-BD64-7763B1333EDF}"/>
              </a:ext>
            </a:extLst>
          </p:cNvPr>
          <p:cNvSpPr txBox="1">
            <a:spLocks noGrp="1"/>
          </p:cNvSpPr>
          <p:nvPr>
            <p:ph type="title"/>
          </p:nvPr>
        </p:nvSpPr>
        <p:spPr>
          <a:xfrm>
            <a:off x="572493" y="238539"/>
            <a:ext cx="11047013" cy="1434415"/>
          </a:xfrm>
          <a:prstGeom prst="rect">
            <a:avLst/>
          </a:prstGeom>
        </p:spPr>
        <p:txBody>
          <a:bodyPr vert="horz" lIns="91440" tIns="45720" rIns="91440" bIns="45720" rtlCol="0" anchor="b">
            <a:normAutofit/>
          </a:bodyPr>
          <a:lstStyle/>
          <a:p>
            <a:pPr algn="ctr"/>
            <a:r>
              <a:rPr lang="en-US" sz="2700" b="1" dirty="0">
                <a:solidFill>
                  <a:srgbClr val="595959"/>
                </a:solidFill>
                <a:latin typeface="Myriad Pro"/>
              </a:rPr>
              <a:t>Session Objectives:</a:t>
            </a:r>
            <a:br>
              <a:rPr lang="en-US" sz="2400" b="1" dirty="0">
                <a:solidFill>
                  <a:srgbClr val="595959"/>
                </a:solidFill>
                <a:latin typeface="Myriad Pro"/>
              </a:rPr>
            </a:br>
            <a:r>
              <a:rPr lang="en-US" sz="1600" dirty="0">
                <a:solidFill>
                  <a:srgbClr val="595959"/>
                </a:solidFill>
                <a:latin typeface="Myriad Pro"/>
              </a:rPr>
              <a:t>Utilizing Community Health Workers as essential resources that improve the lives of older Hispanic/Latino adults. </a:t>
            </a:r>
            <a:br>
              <a:rPr lang="en-US" sz="1600" dirty="0">
                <a:solidFill>
                  <a:srgbClr val="595959"/>
                </a:solidFill>
                <a:latin typeface="Myriad Pro"/>
              </a:rPr>
            </a:br>
            <a:endParaRPr lang="en-US" sz="1600" dirty="0">
              <a:solidFill>
                <a:srgbClr val="595959"/>
              </a:solidFill>
            </a:endParaRPr>
          </a:p>
        </p:txBody>
      </p:sp>
      <p:sp>
        <p:nvSpPr>
          <p:cNvPr id="119"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7D456248-061D-4BE0-9538-772DEBA658A8}"/>
              </a:ext>
            </a:extLst>
          </p:cNvPr>
          <p:cNvPicPr>
            <a:picLocks noChangeAspect="1"/>
          </p:cNvPicPr>
          <p:nvPr/>
        </p:nvPicPr>
        <p:blipFill rotWithShape="1">
          <a:blip r:embed="rId3"/>
          <a:srcRect l="5717" r="5778" b="-2"/>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graphicFrame>
        <p:nvGraphicFramePr>
          <p:cNvPr id="100" name="TextBox 9">
            <a:extLst>
              <a:ext uri="{FF2B5EF4-FFF2-40B4-BE49-F238E27FC236}">
                <a16:creationId xmlns:a16="http://schemas.microsoft.com/office/drawing/2014/main" id="{14772520-DE59-8226-1AEA-2A73B3CC99BC}"/>
              </a:ext>
            </a:extLst>
          </p:cNvPr>
          <p:cNvGraphicFramePr/>
          <p:nvPr>
            <p:extLst>
              <p:ext uri="{D42A27DB-BD31-4B8C-83A1-F6EECF244321}">
                <p14:modId xmlns:p14="http://schemas.microsoft.com/office/powerpoint/2010/main" val="1160620457"/>
              </p:ext>
            </p:extLst>
          </p:nvPr>
        </p:nvGraphicFramePr>
        <p:xfrm>
          <a:off x="4905955" y="2071316"/>
          <a:ext cx="6713552"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36879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descr="A close up of a logo&#10;&#10;Description automatically generated">
            <a:extLst>
              <a:ext uri="{FF2B5EF4-FFF2-40B4-BE49-F238E27FC236}">
                <a16:creationId xmlns:a16="http://schemas.microsoft.com/office/drawing/2014/main" id="{09EC7A24-3FC7-4668-9491-20D5EC5000AE}"/>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10976" t="26010" r="8455" b="23595"/>
          <a:stretch/>
        </p:blipFill>
        <p:spPr>
          <a:xfrm>
            <a:off x="1349704" y="1792909"/>
            <a:ext cx="9823450" cy="3455988"/>
          </a:xfrm>
        </p:spPr>
      </p:pic>
      <p:sp>
        <p:nvSpPr>
          <p:cNvPr id="21" name="TextBox 20">
            <a:extLst>
              <a:ext uri="{FF2B5EF4-FFF2-40B4-BE49-F238E27FC236}">
                <a16:creationId xmlns:a16="http://schemas.microsoft.com/office/drawing/2014/main" id="{4209C929-25F3-4391-9728-ABB95A9CA894}"/>
              </a:ext>
            </a:extLst>
          </p:cNvPr>
          <p:cNvSpPr txBox="1"/>
          <p:nvPr/>
        </p:nvSpPr>
        <p:spPr>
          <a:xfrm>
            <a:off x="1919505" y="1784195"/>
            <a:ext cx="17969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Resources</a:t>
            </a:r>
          </a:p>
        </p:txBody>
      </p:sp>
      <p:sp>
        <p:nvSpPr>
          <p:cNvPr id="22" name="TextBox 21">
            <a:extLst>
              <a:ext uri="{FF2B5EF4-FFF2-40B4-BE49-F238E27FC236}">
                <a16:creationId xmlns:a16="http://schemas.microsoft.com/office/drawing/2014/main" id="{8194E482-6A29-4655-8983-36BE3DF7B0D7}"/>
              </a:ext>
            </a:extLst>
          </p:cNvPr>
          <p:cNvSpPr txBox="1"/>
          <p:nvPr/>
        </p:nvSpPr>
        <p:spPr>
          <a:xfrm>
            <a:off x="5362949" y="1784195"/>
            <a:ext cx="17969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TTA</a:t>
            </a:r>
          </a:p>
        </p:txBody>
      </p:sp>
      <p:sp>
        <p:nvSpPr>
          <p:cNvPr id="23" name="TextBox 22">
            <a:extLst>
              <a:ext uri="{FF2B5EF4-FFF2-40B4-BE49-F238E27FC236}">
                <a16:creationId xmlns:a16="http://schemas.microsoft.com/office/drawing/2014/main" id="{DED9BC9C-E204-4918-A71F-B67C97DCE9E4}"/>
              </a:ext>
            </a:extLst>
          </p:cNvPr>
          <p:cNvSpPr txBox="1"/>
          <p:nvPr/>
        </p:nvSpPr>
        <p:spPr>
          <a:xfrm>
            <a:off x="8413849" y="1821958"/>
            <a:ext cx="26888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Virtual</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Learning</a:t>
            </a:r>
          </a:p>
        </p:txBody>
      </p:sp>
      <p:sp>
        <p:nvSpPr>
          <p:cNvPr id="27" name="TextBox 26">
            <a:extLst>
              <a:ext uri="{FF2B5EF4-FFF2-40B4-BE49-F238E27FC236}">
                <a16:creationId xmlns:a16="http://schemas.microsoft.com/office/drawing/2014/main" id="{6288DBC9-0212-471D-97F2-34F8CF54C2BA}"/>
              </a:ext>
            </a:extLst>
          </p:cNvPr>
          <p:cNvSpPr txBox="1"/>
          <p:nvPr/>
        </p:nvSpPr>
        <p:spPr>
          <a:xfrm>
            <a:off x="1444379" y="2663574"/>
            <a:ext cx="2515671"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Culturally and Linguistically Appropriate material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Blogs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Newsletters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mbria" panose="02040503050406030204" pitchFamily="18" charset="0"/>
                <a:ea typeface="Cambria" panose="02040503050406030204" pitchFamily="18" charset="0"/>
              </a:rPr>
              <a:t>*COVID-19 resources</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48643176-1527-4795-BA07-C976E739A406}"/>
              </a:ext>
            </a:extLst>
          </p:cNvPr>
          <p:cNvSpPr txBox="1"/>
          <p:nvPr/>
        </p:nvSpPr>
        <p:spPr>
          <a:xfrm>
            <a:off x="4879980" y="2773970"/>
            <a:ext cx="2243833"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Focus on peers/CHWs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Monthly TA Calls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Incoming TTA Requests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Future opportunities</a:t>
            </a:r>
          </a:p>
        </p:txBody>
      </p:sp>
      <p:sp>
        <p:nvSpPr>
          <p:cNvPr id="29" name="TextBox 28">
            <a:extLst>
              <a:ext uri="{FF2B5EF4-FFF2-40B4-BE49-F238E27FC236}">
                <a16:creationId xmlns:a16="http://schemas.microsoft.com/office/drawing/2014/main" id="{0A2376BD-075B-467F-B83A-171029722EE6}"/>
              </a:ext>
            </a:extLst>
          </p:cNvPr>
          <p:cNvSpPr txBox="1"/>
          <p:nvPr/>
        </p:nvSpPr>
        <p:spPr>
          <a:xfrm>
            <a:off x="8231951" y="2773970"/>
            <a:ext cx="2243833"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Webinars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Learning Collaboratives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Pre-recorded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mbria" panose="02040503050406030204" pitchFamily="18" charset="0"/>
                <a:ea typeface="Cambria" panose="02040503050406030204" pitchFamily="18" charset="0"/>
              </a:rPr>
              <a:t>*COVID-19 specific virtual learning</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8482B4EF-C6B4-42A0-8E5A-DA3E2F8E07B7}"/>
              </a:ext>
            </a:extLst>
          </p:cNvPr>
          <p:cNvSpPr txBox="1"/>
          <p:nvPr/>
        </p:nvSpPr>
        <p:spPr>
          <a:xfrm>
            <a:off x="767462" y="331941"/>
            <a:ext cx="10086392"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rPr>
              <a:t>Overview of Aging Services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95959"/>
                </a:solidFill>
                <a:effectLst/>
                <a:uLnTx/>
                <a:uFillTx/>
                <a:latin typeface="Cambria" panose="02040503050406030204" pitchFamily="18" charset="0"/>
                <a:ea typeface="Cambria" panose="02040503050406030204" pitchFamily="18" charset="0"/>
              </a:rPr>
              <a:t>Minority Aging Technical Assistance Resource Center (TARC)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Graphic 4" descr="Online meeting">
            <a:extLst>
              <a:ext uri="{FF2B5EF4-FFF2-40B4-BE49-F238E27FC236}">
                <a16:creationId xmlns:a16="http://schemas.microsoft.com/office/drawing/2014/main" id="{75072BFD-DEF8-4A08-A554-AB7F55D0B8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52239" y="1862859"/>
            <a:ext cx="523220" cy="523220"/>
          </a:xfrm>
          <a:prstGeom prst="rect">
            <a:avLst/>
          </a:prstGeom>
        </p:spPr>
      </p:pic>
      <p:pic>
        <p:nvPicPr>
          <p:cNvPr id="7" name="Graphic 6" descr="Books on shelf">
            <a:extLst>
              <a:ext uri="{FF2B5EF4-FFF2-40B4-BE49-F238E27FC236}">
                <a16:creationId xmlns:a16="http://schemas.microsoft.com/office/drawing/2014/main" id="{B38EA7B4-395D-4575-93B9-C43D2D4C95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10215" y="1862685"/>
            <a:ext cx="487010" cy="487010"/>
          </a:xfrm>
          <a:prstGeom prst="rect">
            <a:avLst/>
          </a:prstGeom>
        </p:spPr>
      </p:pic>
      <p:pic>
        <p:nvPicPr>
          <p:cNvPr id="9" name="Graphic 8" descr="Questions">
            <a:extLst>
              <a:ext uri="{FF2B5EF4-FFF2-40B4-BE49-F238E27FC236}">
                <a16:creationId xmlns:a16="http://schemas.microsoft.com/office/drawing/2014/main" id="{599661D0-6432-4FD9-8755-3A3074A7DD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08795" y="1820887"/>
            <a:ext cx="592494" cy="592494"/>
          </a:xfrm>
          <a:prstGeom prst="rect">
            <a:avLst/>
          </a:prstGeom>
        </p:spPr>
      </p:pic>
    </p:spTree>
    <p:extLst>
      <p:ext uri="{BB962C8B-B14F-4D97-AF65-F5344CB8AC3E}">
        <p14:creationId xmlns:p14="http://schemas.microsoft.com/office/powerpoint/2010/main" val="3144828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8B128-140A-BF6E-BDC1-ACD50912F41E}"/>
              </a:ext>
            </a:extLst>
          </p:cNvPr>
          <p:cNvSpPr>
            <a:spLocks noGrp="1"/>
          </p:cNvSpPr>
          <p:nvPr>
            <p:ph type="title"/>
          </p:nvPr>
        </p:nvSpPr>
        <p:spPr>
          <a:xfrm>
            <a:off x="980440" y="588645"/>
            <a:ext cx="10515600" cy="1325563"/>
          </a:xfrm>
        </p:spPr>
        <p:txBody>
          <a:bodyPr/>
          <a:lstStyle/>
          <a:p>
            <a:r>
              <a:rPr lang="en-US" sz="5400" b="1" dirty="0" err="1">
                <a:solidFill>
                  <a:schemeClr val="accent2"/>
                </a:solidFill>
                <a:latin typeface="+mn-lt"/>
              </a:rPr>
              <a:t>Dinamica</a:t>
            </a:r>
            <a:r>
              <a:rPr lang="en-US" sz="5400" b="1" dirty="0">
                <a:solidFill>
                  <a:schemeClr val="accent2"/>
                </a:solidFill>
                <a:latin typeface="+mn-lt"/>
              </a:rPr>
              <a:t>!</a:t>
            </a:r>
          </a:p>
        </p:txBody>
      </p:sp>
      <p:pic>
        <p:nvPicPr>
          <p:cNvPr id="3" name="Picture 3">
            <a:extLst>
              <a:ext uri="{FF2B5EF4-FFF2-40B4-BE49-F238E27FC236}">
                <a16:creationId xmlns:a16="http://schemas.microsoft.com/office/drawing/2014/main" id="{87100CCB-98C4-9B00-E84C-9CF4D00224A8}"/>
              </a:ext>
            </a:extLst>
          </p:cNvPr>
          <p:cNvPicPr>
            <a:picLocks noChangeAspect="1"/>
          </p:cNvPicPr>
          <p:nvPr/>
        </p:nvPicPr>
        <p:blipFill>
          <a:blip r:embed="rId3"/>
          <a:stretch>
            <a:fillRect/>
          </a:stretch>
        </p:blipFill>
        <p:spPr>
          <a:xfrm>
            <a:off x="4003040" y="1596390"/>
            <a:ext cx="7061200" cy="4417060"/>
          </a:xfrm>
          <a:prstGeom prst="rect">
            <a:avLst/>
          </a:prstGeom>
        </p:spPr>
      </p:pic>
    </p:spTree>
    <p:extLst>
      <p:ext uri="{BB962C8B-B14F-4D97-AF65-F5344CB8AC3E}">
        <p14:creationId xmlns:p14="http://schemas.microsoft.com/office/powerpoint/2010/main" val="3955614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C2EBC-15AC-84F7-626A-6645ECAF1DCF}"/>
              </a:ext>
            </a:extLst>
          </p:cNvPr>
          <p:cNvSpPr>
            <a:spLocks noGrp="1"/>
          </p:cNvSpPr>
          <p:nvPr>
            <p:ph type="title"/>
          </p:nvPr>
        </p:nvSpPr>
        <p:spPr>
          <a:xfrm>
            <a:off x="603697" y="2542448"/>
            <a:ext cx="10984605" cy="1773104"/>
          </a:xfrm>
        </p:spPr>
        <p:txBody>
          <a:bodyPr/>
          <a:lstStyle/>
          <a:p>
            <a:r>
              <a:rPr lang="en-US" b="1" dirty="0">
                <a:solidFill>
                  <a:schemeClr val="tx1">
                    <a:lumMod val="65000"/>
                    <a:lumOff val="35000"/>
                  </a:schemeClr>
                </a:solidFill>
                <a:latin typeface="+mn-lt"/>
              </a:rPr>
              <a:t>Community Health Workers (CHW): Understanding their Roles and Competencies</a:t>
            </a:r>
            <a:br>
              <a:rPr lang="en-US" b="1" dirty="0">
                <a:solidFill>
                  <a:schemeClr val="tx1">
                    <a:lumMod val="65000"/>
                    <a:lumOff val="35000"/>
                  </a:schemeClr>
                </a:solidFill>
                <a:latin typeface="+mn-lt"/>
              </a:rPr>
            </a:br>
            <a:endParaRPr lang="en-US" b="1" dirty="0">
              <a:solidFill>
                <a:schemeClr val="tx1">
                  <a:lumMod val="65000"/>
                  <a:lumOff val="35000"/>
                </a:schemeClr>
              </a:solidFill>
              <a:latin typeface="+mn-lt"/>
            </a:endParaRPr>
          </a:p>
        </p:txBody>
      </p:sp>
    </p:spTree>
    <p:extLst>
      <p:ext uri="{BB962C8B-B14F-4D97-AF65-F5344CB8AC3E}">
        <p14:creationId xmlns:p14="http://schemas.microsoft.com/office/powerpoint/2010/main" val="1116830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52DF-EA66-41EC-9371-88C26B341EF2}"/>
              </a:ext>
            </a:extLst>
          </p:cNvPr>
          <p:cNvSpPr>
            <a:spLocks noGrp="1"/>
          </p:cNvSpPr>
          <p:nvPr>
            <p:ph type="title"/>
          </p:nvPr>
        </p:nvSpPr>
        <p:spPr>
          <a:xfrm>
            <a:off x="801349" y="328451"/>
            <a:ext cx="10589302" cy="879059"/>
          </a:xfrm>
        </p:spPr>
        <p:txBody>
          <a:bodyPr lIns="91440" tIns="45720" rIns="91440" bIns="45720" anchor="t"/>
          <a:lstStyle/>
          <a:p>
            <a:pPr algn="ctr"/>
            <a:r>
              <a:rPr lang="en-US" sz="3600" b="1" dirty="0">
                <a:solidFill>
                  <a:srgbClr val="FFA200"/>
                </a:solidFill>
              </a:rPr>
              <a:t>U.S. Census Bureau, Population Estimates and Projections of older Americans</a:t>
            </a:r>
          </a:p>
        </p:txBody>
      </p:sp>
      <p:sp>
        <p:nvSpPr>
          <p:cNvPr id="10" name="TextBox 9">
            <a:extLst>
              <a:ext uri="{FF2B5EF4-FFF2-40B4-BE49-F238E27FC236}">
                <a16:creationId xmlns:a16="http://schemas.microsoft.com/office/drawing/2014/main" id="{0AE35AE4-B345-41B8-AB55-A530041A98A5}"/>
              </a:ext>
            </a:extLst>
          </p:cNvPr>
          <p:cNvSpPr txBox="1"/>
          <p:nvPr/>
        </p:nvSpPr>
        <p:spPr>
          <a:xfrm>
            <a:off x="8640899" y="1565704"/>
            <a:ext cx="3462967" cy="42473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yriad Pro"/>
                <a:ea typeface="+mn-ea"/>
                <a:cs typeface="+mn-cs"/>
              </a:rPr>
              <a:t>2020 PROFILE OF OLDER AMERICANS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Myriad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yriad Pro"/>
                <a:ea typeface="+mn-ea"/>
                <a:cs typeface="+mn-cs"/>
              </a:rPr>
              <a:t>Between 2019 and 2040, the white (not Hispanic) population age 65 and older is projected to increase by 29% compared to 115% for racial and ethnic minority populations: </a:t>
            </a:r>
            <a:r>
              <a:rPr kumimoji="0" lang="en-US" sz="1800" b="1" i="0" u="none" strike="noStrike" kern="1200" cap="none" spc="0" normalizeH="0" baseline="0" noProof="0" dirty="0">
                <a:ln>
                  <a:noFill/>
                </a:ln>
                <a:solidFill>
                  <a:prstClr val="black"/>
                </a:solidFill>
                <a:effectLst/>
                <a:highlight>
                  <a:srgbClr val="FFFF00"/>
                </a:highlight>
                <a:uLnTx/>
                <a:uFillTx/>
                <a:latin typeface="Myriad Pro"/>
                <a:ea typeface="+mn-ea"/>
                <a:cs typeface="+mn-cs"/>
              </a:rPr>
              <a:t>Hispanic (161%)</a:t>
            </a:r>
            <a:r>
              <a:rPr kumimoji="0" lang="en-US" sz="1800" b="1" i="0" u="none" strike="noStrike" kern="1200" cap="none" spc="0" normalizeH="0" baseline="0" noProof="0" dirty="0">
                <a:ln>
                  <a:noFill/>
                </a:ln>
                <a:solidFill>
                  <a:prstClr val="black"/>
                </a:solidFill>
                <a:effectLst/>
                <a:uLnTx/>
                <a:uFillTx/>
                <a:latin typeface="Myriad Pro"/>
                <a:ea typeface="+mn-ea"/>
                <a:cs typeface="+mn-cs"/>
              </a:rPr>
              <a:t>, African American (not Hispanic) (80%), American Indian and Alaska Native (not Hispanic) (67%), and Asian American (not Hispanic) (102%)</a:t>
            </a:r>
          </a:p>
        </p:txBody>
      </p:sp>
      <p:sp>
        <p:nvSpPr>
          <p:cNvPr id="13" name="TextBox 12">
            <a:extLst>
              <a:ext uri="{FF2B5EF4-FFF2-40B4-BE49-F238E27FC236}">
                <a16:creationId xmlns:a16="http://schemas.microsoft.com/office/drawing/2014/main" id="{12381248-91D2-44BF-88CC-8D141A446893}"/>
              </a:ext>
            </a:extLst>
          </p:cNvPr>
          <p:cNvSpPr txBox="1"/>
          <p:nvPr/>
        </p:nvSpPr>
        <p:spPr>
          <a:xfrm>
            <a:off x="643842" y="6334780"/>
            <a:ext cx="68062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yriad Pro"/>
                <a:ea typeface="+mn-ea"/>
                <a:cs typeface="+mn-cs"/>
              </a:rPr>
              <a:t>Note: Increments in years are uneven. Lighter bars (2040 and 2060) indicate projections.Source: U.S. Census Bureau, Population Estimates and Projections</a:t>
            </a:r>
            <a:endParaRPr kumimoji="0" lang="en-US" sz="1400" b="0" i="0" u="none" strike="noStrike" kern="1200" cap="none" spc="0" normalizeH="0" baseline="0" noProof="0" dirty="0">
              <a:ln>
                <a:noFill/>
              </a:ln>
              <a:solidFill>
                <a:prstClr val="black"/>
              </a:solidFill>
              <a:effectLst/>
              <a:uLnTx/>
              <a:uFillTx/>
              <a:latin typeface="Myriad Pro"/>
              <a:ea typeface="+mn-ea"/>
              <a:cs typeface="+mn-cs"/>
            </a:endParaRPr>
          </a:p>
        </p:txBody>
      </p:sp>
      <p:pic>
        <p:nvPicPr>
          <p:cNvPr id="5" name="Picture 4">
            <a:extLst>
              <a:ext uri="{FF2B5EF4-FFF2-40B4-BE49-F238E27FC236}">
                <a16:creationId xmlns:a16="http://schemas.microsoft.com/office/drawing/2014/main" id="{F35856AE-89D6-2183-447E-99D71FC86509}"/>
              </a:ext>
            </a:extLst>
          </p:cNvPr>
          <p:cNvPicPr>
            <a:picLocks noChangeAspect="1"/>
          </p:cNvPicPr>
          <p:nvPr/>
        </p:nvPicPr>
        <p:blipFill rotWithShape="1">
          <a:blip r:embed="rId3"/>
          <a:srcRect l="27108" t="41216" r="10632" b="784"/>
          <a:stretch/>
        </p:blipFill>
        <p:spPr>
          <a:xfrm>
            <a:off x="0" y="1565704"/>
            <a:ext cx="8618476" cy="4315493"/>
          </a:xfrm>
          <a:prstGeom prst="rect">
            <a:avLst/>
          </a:prstGeom>
        </p:spPr>
      </p:pic>
    </p:spTree>
    <p:extLst>
      <p:ext uri="{BB962C8B-B14F-4D97-AF65-F5344CB8AC3E}">
        <p14:creationId xmlns:p14="http://schemas.microsoft.com/office/powerpoint/2010/main" val="2509168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5. Most Prevalent Race or Ethnicity Group by County: 2010">
            <a:extLst>
              <a:ext uri="{FF2B5EF4-FFF2-40B4-BE49-F238E27FC236}">
                <a16:creationId xmlns:a16="http://schemas.microsoft.com/office/drawing/2014/main" id="{686F92AC-EA6E-4A4D-838A-8B8D73E33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4882" y="1807564"/>
            <a:ext cx="5246745" cy="37114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DF47F57-84B2-4855-9DFB-DBBDA18C74A1}"/>
              </a:ext>
            </a:extLst>
          </p:cNvPr>
          <p:cNvSpPr txBox="1"/>
          <p:nvPr/>
        </p:nvSpPr>
        <p:spPr>
          <a:xfrm>
            <a:off x="108488" y="6396335"/>
            <a:ext cx="9236990" cy="461665"/>
          </a:xfrm>
          <a:prstGeom prst="rect">
            <a:avLst/>
          </a:prstGeom>
          <a:noFill/>
        </p:spPr>
        <p:txBody>
          <a:bodyPr wrap="square" rtlCol="0">
            <a:spAutoFit/>
          </a:bodyPr>
          <a:lstStyle/>
          <a:p>
            <a:pPr marL="228600" marR="0" lvl="0" indent="-228600"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Profile of Hispanic Americans Age 65 and Over: 2018, Administration for Community Living, U.S. Department of Health and Human Services </a:t>
            </a:r>
          </a:p>
          <a:p>
            <a:pPr marL="228600" marR="0" lvl="0" indent="-228600"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Pew Research Center</a:t>
            </a:r>
            <a:endPar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7">
            <a:extLst>
              <a:ext uri="{FF2B5EF4-FFF2-40B4-BE49-F238E27FC236}">
                <a16:creationId xmlns:a16="http://schemas.microsoft.com/office/drawing/2014/main" id="{C040C2DB-F960-4E01-990C-EF252D5FE05C}"/>
              </a:ext>
            </a:extLst>
          </p:cNvPr>
          <p:cNvSpPr>
            <a:spLocks noGrp="1"/>
          </p:cNvSpPr>
          <p:nvPr>
            <p:ph type="title"/>
          </p:nvPr>
        </p:nvSpPr>
        <p:spPr>
          <a:xfrm>
            <a:off x="838200" y="365125"/>
            <a:ext cx="10515600" cy="677589"/>
          </a:xfrm>
        </p:spPr>
        <p:txBody>
          <a:bodyPr lIns="91440" tIns="45720" rIns="91440" bIns="45720" anchor="t"/>
          <a:lstStyle/>
          <a:p>
            <a:pPr algn="ctr"/>
            <a:r>
              <a:rPr lang="en-US" sz="4000" b="1" dirty="0">
                <a:solidFill>
                  <a:srgbClr val="595959"/>
                </a:solidFill>
                <a:latin typeface="Calibri Light"/>
                <a:ea typeface="Cambria"/>
                <a:cs typeface="Calibri Light"/>
              </a:rPr>
              <a:t>Older Hispanic/Latinx Adults in the US</a:t>
            </a:r>
            <a:endParaRPr lang="es-MX" sz="4000">
              <a:solidFill>
                <a:srgbClr val="595959"/>
              </a:solidFill>
              <a:latin typeface="Calibri Light"/>
              <a:ea typeface="Cambria"/>
              <a:cs typeface="Calibri Light"/>
            </a:endParaRPr>
          </a:p>
        </p:txBody>
      </p:sp>
      <p:sp>
        <p:nvSpPr>
          <p:cNvPr id="4" name="TextBox 3">
            <a:extLst>
              <a:ext uri="{FF2B5EF4-FFF2-40B4-BE49-F238E27FC236}">
                <a16:creationId xmlns:a16="http://schemas.microsoft.com/office/drawing/2014/main" id="{AC7E5D17-C85C-4F6B-BEFE-AE5424D2C442}"/>
              </a:ext>
            </a:extLst>
          </p:cNvPr>
          <p:cNvSpPr txBox="1"/>
          <p:nvPr/>
        </p:nvSpPr>
        <p:spPr>
          <a:xfrm>
            <a:off x="370456" y="1354974"/>
            <a:ext cx="6344425" cy="4616648"/>
          </a:xfrm>
          <a:prstGeom prst="rect">
            <a:avLst/>
          </a:prstGeom>
          <a:noFill/>
        </p:spPr>
        <p:txBody>
          <a:bodyPr wrap="square" lIns="91440" tIns="45720" rIns="91440" bIns="45720" numCol="1" rtlCol="0" anchor="b">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ea typeface="Cambria" panose="02040503050406030204" pitchFamily="18" charset="0"/>
              </a:rPr>
              <a:t>The Hispanic/Latinx Population is </a:t>
            </a:r>
            <a:r>
              <a:rPr kumimoji="0" lang="en-US" sz="2100" b="1" i="0" u="sng" strike="noStrike" kern="1200" cap="none" spc="0" normalizeH="0" baseline="0" noProof="0" dirty="0">
                <a:ln>
                  <a:noFill/>
                </a:ln>
                <a:solidFill>
                  <a:prstClr val="black"/>
                </a:solidFill>
                <a:effectLst/>
                <a:uLnTx/>
                <a:uFillTx/>
                <a:ea typeface="Cambria" panose="02040503050406030204" pitchFamily="18" charset="0"/>
              </a:rPr>
              <a:t>diverse</a:t>
            </a:r>
            <a:r>
              <a:rPr kumimoji="0" lang="en-US" sz="2100" b="0" i="0" u="sng" strike="noStrike" kern="1200" cap="none" spc="0" normalizeH="0" baseline="0" noProof="0" dirty="0">
                <a:ln>
                  <a:noFill/>
                </a:ln>
                <a:solidFill>
                  <a:prstClr val="black"/>
                </a:solidFill>
                <a:effectLst/>
                <a:uLnTx/>
                <a:uFillTx/>
                <a:ea typeface="Cambria" panose="02040503050406030204" pitchFamily="18" charset="0"/>
              </a:rPr>
              <a:t>!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ea typeface="Cambria" panose="02040503050406030204" pitchFamily="18" charset="0"/>
              </a:rPr>
              <a:t>1 in 5 older adults will be Hispanic </a:t>
            </a:r>
            <a:r>
              <a:rPr kumimoji="0" lang="en-US" sz="2100" b="1" i="0" u="none" strike="noStrike" kern="1200" cap="none" spc="0" normalizeH="0" baseline="0" noProof="0" dirty="0">
                <a:ln>
                  <a:noFill/>
                </a:ln>
                <a:solidFill>
                  <a:prstClr val="black"/>
                </a:solidFill>
                <a:effectLst/>
                <a:uLnTx/>
                <a:uFillTx/>
                <a:ea typeface="Cambria" panose="02040503050406030204" pitchFamily="18" charset="0"/>
              </a:rPr>
              <a:t>by 2060</a:t>
            </a:r>
            <a:r>
              <a:rPr kumimoji="0" lang="en-US" sz="2100" b="0" i="0" u="none" strike="noStrike" kern="1200" cap="none" spc="0" normalizeH="0" baseline="0" noProof="0" dirty="0">
                <a:ln>
                  <a:noFill/>
                </a:ln>
                <a:solidFill>
                  <a:prstClr val="black"/>
                </a:solidFill>
                <a:effectLst/>
                <a:uLnTx/>
                <a:uFillTx/>
                <a:ea typeface="Cambria" panose="02040503050406030204" pitchFamily="18" charset="0"/>
              </a:rPr>
              <a:t>.</a:t>
            </a:r>
            <a:r>
              <a:rPr kumimoji="0" lang="en-US" sz="2100" b="0" i="0" u="none" strike="noStrike" kern="1200" cap="none" spc="0" normalizeH="0" baseline="30000" noProof="0" dirty="0">
                <a:ln>
                  <a:noFill/>
                </a:ln>
                <a:solidFill>
                  <a:prstClr val="black"/>
                </a:solidFill>
                <a:effectLst/>
                <a:uLnTx/>
                <a:uFillTx/>
                <a:ea typeface="Cambria" panose="02040503050406030204" pitchFamily="18" charset="0"/>
              </a:rPr>
              <a:t>1</a:t>
            </a:r>
            <a:r>
              <a:rPr kumimoji="0" lang="en-US" sz="2100" b="0" i="0" u="none" strike="noStrike" kern="1200" cap="none" spc="0" normalizeH="0" baseline="0" noProof="0" dirty="0">
                <a:ln>
                  <a:noFill/>
                </a:ln>
                <a:solidFill>
                  <a:prstClr val="black"/>
                </a:solidFill>
                <a:effectLst/>
                <a:uLnTx/>
                <a:uFillTx/>
                <a:ea typeface="Cambria" panose="02040503050406030204" pitchFamily="18" charset="0"/>
              </a:rPr>
              <a:t>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ea typeface="Cambria" panose="02040503050406030204" pitchFamily="18" charset="0"/>
              </a:rPr>
              <a:t>In 2017, 27% of Hispanics lived in </a:t>
            </a:r>
            <a:r>
              <a:rPr kumimoji="0" lang="en-US" sz="2100" b="1" i="0" u="none" strike="noStrike" kern="1200" cap="none" spc="0" normalizeH="0" baseline="0" noProof="0" dirty="0">
                <a:ln>
                  <a:noFill/>
                </a:ln>
                <a:solidFill>
                  <a:prstClr val="black"/>
                </a:solidFill>
                <a:effectLst/>
                <a:uLnTx/>
                <a:uFillTx/>
                <a:ea typeface="Cambria" panose="02040503050406030204" pitchFamily="18" charset="0"/>
              </a:rPr>
              <a:t>multigenerational</a:t>
            </a:r>
            <a:br>
              <a:rPr kumimoji="0" lang="en-US" sz="2100" b="1" i="0" u="none" strike="noStrike" kern="1200" cap="none" spc="0" normalizeH="0" baseline="0" noProof="0" dirty="0">
                <a:ln>
                  <a:noFill/>
                </a:ln>
                <a:solidFill>
                  <a:prstClr val="black"/>
                </a:solidFill>
                <a:effectLst/>
                <a:uLnTx/>
                <a:uFillTx/>
                <a:ea typeface="Cambria" panose="02040503050406030204" pitchFamily="18" charset="0"/>
              </a:rPr>
            </a:br>
            <a:r>
              <a:rPr kumimoji="0" lang="en-US" sz="2100" b="1" i="0" u="none" strike="noStrike" kern="1200" cap="none" spc="0" normalizeH="0" baseline="0" noProof="0" dirty="0">
                <a:ln>
                  <a:noFill/>
                </a:ln>
                <a:solidFill>
                  <a:prstClr val="black"/>
                </a:solidFill>
                <a:effectLst/>
                <a:uLnTx/>
                <a:uFillTx/>
                <a:ea typeface="Cambria" panose="02040503050406030204" pitchFamily="18" charset="0"/>
              </a:rPr>
              <a:t>households</a:t>
            </a:r>
            <a:r>
              <a:rPr kumimoji="0" lang="en-US" sz="2100" b="0" i="0" u="none" strike="noStrike" kern="1200" cap="none" spc="0" normalizeH="0" baseline="0" noProof="0" dirty="0">
                <a:ln>
                  <a:noFill/>
                </a:ln>
                <a:solidFill>
                  <a:prstClr val="black"/>
                </a:solidFill>
                <a:effectLst/>
                <a:uLnTx/>
                <a:uFillTx/>
                <a:ea typeface="Cambria" panose="02040503050406030204" pitchFamily="18" charset="0"/>
              </a:rPr>
              <a:t>.</a:t>
            </a:r>
            <a:r>
              <a:rPr kumimoji="0" lang="en-US" sz="2100" b="0" i="0" u="none" strike="noStrike" kern="1200" cap="none" spc="0" normalizeH="0" baseline="30000" noProof="0" dirty="0">
                <a:ln>
                  <a:noFill/>
                </a:ln>
                <a:solidFill>
                  <a:prstClr val="black"/>
                </a:solidFill>
                <a:effectLst/>
                <a:uLnTx/>
                <a:uFillTx/>
                <a:ea typeface="Cambria" panose="02040503050406030204" pitchFamily="18" charset="0"/>
              </a:rPr>
              <a:t>2</a:t>
            </a:r>
            <a:endParaRPr kumimoji="0" lang="en-US" sz="2100" b="0" i="0" u="none" strike="noStrike" kern="1200" cap="none" spc="0" normalizeH="0" baseline="0" noProof="0" dirty="0">
              <a:ln>
                <a:noFill/>
              </a:ln>
              <a:solidFill>
                <a:prstClr val="black"/>
              </a:solidFill>
              <a:effectLst/>
              <a:uLnTx/>
              <a:uFillTx/>
              <a:ea typeface="Cambria" panose="02040503050406030204" pitchFamily="18"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ea typeface="Cambria" panose="02040503050406030204" pitchFamily="18" charset="0"/>
              </a:rPr>
              <a:t>In 2017, </a:t>
            </a:r>
            <a:r>
              <a:rPr kumimoji="0" lang="en-US" sz="2100" b="1" i="0" u="none" strike="noStrike" kern="1200" cap="none" spc="0" normalizeH="0" baseline="0" noProof="0" dirty="0">
                <a:ln>
                  <a:noFill/>
                </a:ln>
                <a:solidFill>
                  <a:prstClr val="black"/>
                </a:solidFill>
                <a:effectLst/>
                <a:uLnTx/>
                <a:uFillTx/>
                <a:ea typeface="Cambria" panose="02040503050406030204" pitchFamily="18" charset="0"/>
              </a:rPr>
              <a:t>38%</a:t>
            </a:r>
            <a:r>
              <a:rPr kumimoji="0" lang="en-US" sz="2100" b="0" i="0" u="none" strike="noStrike" kern="1200" cap="none" spc="0" normalizeH="0" baseline="0" noProof="0" dirty="0">
                <a:ln>
                  <a:noFill/>
                </a:ln>
                <a:solidFill>
                  <a:prstClr val="black"/>
                </a:solidFill>
                <a:effectLst/>
                <a:uLnTx/>
                <a:uFillTx/>
                <a:ea typeface="Cambria" panose="02040503050406030204" pitchFamily="18" charset="0"/>
              </a:rPr>
              <a:t> of older Hispanic Americans had one or</a:t>
            </a:r>
            <a:br>
              <a:rPr kumimoji="0" lang="en-US" sz="2100" b="0" i="0" u="none" strike="noStrike" kern="1200" cap="none" spc="0" normalizeH="0" baseline="0" noProof="0" dirty="0">
                <a:ln>
                  <a:noFill/>
                </a:ln>
                <a:solidFill>
                  <a:prstClr val="black"/>
                </a:solidFill>
                <a:effectLst/>
                <a:uLnTx/>
                <a:uFillTx/>
                <a:ea typeface="Cambria" panose="02040503050406030204" pitchFamily="18" charset="0"/>
              </a:rPr>
            </a:br>
            <a:r>
              <a:rPr kumimoji="0" lang="en-US" sz="2100" b="0" i="0" u="none" strike="noStrike" kern="1200" cap="none" spc="0" normalizeH="0" baseline="0" noProof="0" dirty="0">
                <a:ln>
                  <a:noFill/>
                </a:ln>
                <a:solidFill>
                  <a:prstClr val="black"/>
                </a:solidFill>
                <a:effectLst/>
                <a:uLnTx/>
                <a:uFillTx/>
                <a:ea typeface="Cambria" panose="02040503050406030204" pitchFamily="18" charset="0"/>
              </a:rPr>
              <a:t>more </a:t>
            </a:r>
            <a:r>
              <a:rPr kumimoji="0" lang="en-US" sz="2100" b="1" i="0" u="none" strike="noStrike" kern="1200" cap="none" spc="0" normalizeH="0" baseline="0" noProof="0" dirty="0">
                <a:ln>
                  <a:noFill/>
                </a:ln>
                <a:solidFill>
                  <a:prstClr val="black"/>
                </a:solidFill>
                <a:effectLst/>
                <a:uLnTx/>
                <a:uFillTx/>
                <a:ea typeface="Cambria" panose="02040503050406030204" pitchFamily="18" charset="0"/>
              </a:rPr>
              <a:t>disabilities</a:t>
            </a:r>
            <a:r>
              <a:rPr kumimoji="0" lang="en-US" sz="2100" b="0" i="0" u="none" strike="noStrike" kern="1200" cap="none" spc="0" normalizeH="0" baseline="0" noProof="0" dirty="0">
                <a:ln>
                  <a:noFill/>
                </a:ln>
                <a:solidFill>
                  <a:prstClr val="black"/>
                </a:solidFill>
                <a:effectLst/>
                <a:uLnTx/>
                <a:uFillTx/>
                <a:ea typeface="Cambria" panose="02040503050406030204" pitchFamily="18" charset="0"/>
              </a:rPr>
              <a:t>. </a:t>
            </a:r>
            <a:r>
              <a:rPr kumimoji="0" lang="en-US" sz="2100" b="0" i="0" u="none" strike="noStrike" kern="1200" cap="none" spc="0" normalizeH="0" baseline="30000" noProof="0" dirty="0">
                <a:ln>
                  <a:noFill/>
                </a:ln>
                <a:solidFill>
                  <a:prstClr val="black"/>
                </a:solidFill>
                <a:effectLst/>
                <a:uLnTx/>
                <a:uFillTx/>
                <a:ea typeface="Cambria" panose="02040503050406030204" pitchFamily="18" charset="0"/>
              </a:rPr>
              <a:t>1</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ea typeface="Cambria" panose="02040503050406030204" pitchFamily="18" charset="0"/>
              </a:rPr>
              <a:t>The </a:t>
            </a:r>
            <a:r>
              <a:rPr kumimoji="0" lang="en-US" sz="2100" b="1" i="0" u="none" strike="noStrike" kern="1200" cap="none" spc="0" normalizeH="0" baseline="0" noProof="0" dirty="0">
                <a:ln>
                  <a:noFill/>
                </a:ln>
                <a:solidFill>
                  <a:prstClr val="black"/>
                </a:solidFill>
                <a:effectLst/>
                <a:uLnTx/>
                <a:uFillTx/>
                <a:ea typeface="Cambria" panose="02040503050406030204" pitchFamily="18" charset="0"/>
              </a:rPr>
              <a:t>poverty rate</a:t>
            </a:r>
            <a:r>
              <a:rPr kumimoji="0" lang="en-US" sz="2100" b="0" i="0" u="none" strike="noStrike" kern="1200" cap="none" spc="0" normalizeH="0" baseline="0" noProof="0" dirty="0">
                <a:ln>
                  <a:noFill/>
                </a:ln>
                <a:solidFill>
                  <a:prstClr val="black"/>
                </a:solidFill>
                <a:effectLst/>
                <a:uLnTx/>
                <a:uFillTx/>
                <a:ea typeface="Cambria" panose="02040503050406030204" pitchFamily="18" charset="0"/>
              </a:rPr>
              <a:t> in 2017 for Hispanic Americans age </a:t>
            </a:r>
            <a:br>
              <a:rPr kumimoji="0" lang="en-US" sz="2100" b="0" i="0" u="none" strike="noStrike" kern="1200" cap="none" spc="0" normalizeH="0" baseline="0" noProof="0" dirty="0">
                <a:ln>
                  <a:noFill/>
                </a:ln>
                <a:solidFill>
                  <a:prstClr val="black"/>
                </a:solidFill>
                <a:effectLst/>
                <a:uLnTx/>
                <a:uFillTx/>
                <a:ea typeface="Cambria" panose="02040503050406030204" pitchFamily="18" charset="0"/>
              </a:rPr>
            </a:br>
            <a:r>
              <a:rPr kumimoji="0" lang="en-US" sz="2100" b="0" i="0" u="none" strike="noStrike" kern="1200" cap="none" spc="0" normalizeH="0" baseline="0" noProof="0" dirty="0">
                <a:ln>
                  <a:noFill/>
                </a:ln>
                <a:solidFill>
                  <a:prstClr val="black"/>
                </a:solidFill>
                <a:effectLst/>
                <a:uLnTx/>
                <a:uFillTx/>
                <a:ea typeface="Cambria" panose="02040503050406030204" pitchFamily="18" charset="0"/>
              </a:rPr>
              <a:t>65 and over was </a:t>
            </a:r>
            <a:r>
              <a:rPr kumimoji="0" lang="en-US" sz="2100" b="1" i="0" u="none" strike="noStrike" kern="1200" cap="none" spc="0" normalizeH="0" baseline="0" noProof="0" dirty="0">
                <a:ln>
                  <a:noFill/>
                </a:ln>
                <a:solidFill>
                  <a:prstClr val="black"/>
                </a:solidFill>
                <a:effectLst/>
                <a:uLnTx/>
                <a:uFillTx/>
                <a:ea typeface="Cambria" panose="02040503050406030204" pitchFamily="18" charset="0"/>
              </a:rPr>
              <a:t>17.4%, </a:t>
            </a:r>
            <a:r>
              <a:rPr kumimoji="0" lang="en-US" sz="2100" b="0" i="0" u="none" strike="noStrike" kern="1200" cap="none" spc="0" normalizeH="0" baseline="0" noProof="0" dirty="0">
                <a:ln>
                  <a:noFill/>
                </a:ln>
                <a:solidFill>
                  <a:prstClr val="black"/>
                </a:solidFill>
                <a:effectLst/>
                <a:uLnTx/>
                <a:uFillTx/>
                <a:ea typeface="Cambria" panose="02040503050406030204" pitchFamily="18" charset="0"/>
              </a:rPr>
              <a:t>which is higher than the </a:t>
            </a:r>
            <a:br>
              <a:rPr kumimoji="0" lang="en-US" sz="2100" b="0" i="0" u="none" strike="noStrike" kern="1200" cap="none" spc="0" normalizeH="0" baseline="0" noProof="0" dirty="0">
                <a:ln>
                  <a:noFill/>
                </a:ln>
                <a:solidFill>
                  <a:prstClr val="black"/>
                </a:solidFill>
                <a:effectLst/>
                <a:uLnTx/>
                <a:uFillTx/>
                <a:ea typeface="Cambria" panose="02040503050406030204" pitchFamily="18" charset="0"/>
              </a:rPr>
            </a:br>
            <a:r>
              <a:rPr kumimoji="0" lang="en-US" sz="2100" b="0" i="0" u="none" strike="noStrike" kern="1200" cap="none" spc="0" normalizeH="0" baseline="0" noProof="0" dirty="0">
                <a:ln>
                  <a:noFill/>
                </a:ln>
                <a:solidFill>
                  <a:prstClr val="black"/>
                </a:solidFill>
                <a:effectLst/>
                <a:uLnTx/>
                <a:uFillTx/>
                <a:ea typeface="Cambria" panose="02040503050406030204" pitchFamily="18" charset="0"/>
              </a:rPr>
              <a:t>rate for all older Americans at 9.2%.</a:t>
            </a:r>
            <a:r>
              <a:rPr kumimoji="0" lang="en-US" sz="2100" b="0" i="0" u="none" strike="noStrike" kern="1200" cap="none" spc="0" normalizeH="0" baseline="30000" noProof="0" dirty="0">
                <a:ln>
                  <a:noFill/>
                </a:ln>
                <a:solidFill>
                  <a:prstClr val="black"/>
                </a:solidFill>
                <a:effectLst/>
                <a:uLnTx/>
                <a:uFillTx/>
                <a:ea typeface="Cambria" panose="02040503050406030204" pitchFamily="18" charset="0"/>
              </a:rPr>
              <a:t>1</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ea typeface="Cambria" panose="02040503050406030204" pitchFamily="18" charset="0"/>
              </a:rPr>
              <a:t>In 2018, </a:t>
            </a:r>
            <a:r>
              <a:rPr kumimoji="0" lang="en-US" sz="2100" b="1" i="0" u="none" strike="noStrike" kern="1200" cap="none" spc="0" normalizeH="0" baseline="0" noProof="0" dirty="0">
                <a:ln>
                  <a:noFill/>
                </a:ln>
                <a:solidFill>
                  <a:prstClr val="black"/>
                </a:solidFill>
                <a:effectLst/>
                <a:uLnTx/>
                <a:uFillTx/>
                <a:ea typeface="Cambria" panose="02040503050406030204" pitchFamily="18" charset="0"/>
              </a:rPr>
              <a:t>57% of the Hispanic American population </a:t>
            </a:r>
            <a:br>
              <a:rPr kumimoji="0" lang="en-US" sz="2100" b="1" i="0" u="none" strike="noStrike" kern="1200" cap="none" spc="0" normalizeH="0" baseline="0" noProof="0" dirty="0">
                <a:ln>
                  <a:noFill/>
                </a:ln>
                <a:solidFill>
                  <a:prstClr val="black"/>
                </a:solidFill>
                <a:effectLst/>
                <a:uLnTx/>
                <a:uFillTx/>
                <a:ea typeface="Cambria" panose="02040503050406030204" pitchFamily="18" charset="0"/>
              </a:rPr>
            </a:br>
            <a:r>
              <a:rPr kumimoji="0" lang="en-US" sz="2100" b="1" i="0" u="none" strike="noStrike" kern="1200" cap="none" spc="0" normalizeH="0" baseline="0" noProof="0" dirty="0">
                <a:ln>
                  <a:noFill/>
                </a:ln>
                <a:solidFill>
                  <a:prstClr val="black"/>
                </a:solidFill>
                <a:effectLst/>
                <a:uLnTx/>
                <a:uFillTx/>
                <a:ea typeface="Cambria" panose="02040503050406030204" pitchFamily="18" charset="0"/>
              </a:rPr>
              <a:t>age 65 and over had finished high school </a:t>
            </a:r>
            <a:r>
              <a:rPr kumimoji="0" lang="en-US" sz="2100" b="0" i="0" u="none" strike="noStrike" kern="1200" cap="none" spc="0" normalizeH="0" baseline="0" noProof="0" dirty="0">
                <a:ln>
                  <a:noFill/>
                </a:ln>
                <a:solidFill>
                  <a:prstClr val="black"/>
                </a:solidFill>
                <a:effectLst/>
                <a:uLnTx/>
                <a:uFillTx/>
                <a:ea typeface="Cambria" panose="02040503050406030204" pitchFamily="18" charset="0"/>
              </a:rPr>
              <a:t>as </a:t>
            </a:r>
            <a:br>
              <a:rPr kumimoji="0" lang="en-US" sz="2100" b="0" i="0" u="none" strike="noStrike" kern="1200" cap="none" spc="0" normalizeH="0" baseline="0" noProof="0" dirty="0">
                <a:ln>
                  <a:noFill/>
                </a:ln>
                <a:solidFill>
                  <a:prstClr val="black"/>
                </a:solidFill>
                <a:effectLst/>
                <a:uLnTx/>
                <a:uFillTx/>
                <a:ea typeface="Cambria" panose="02040503050406030204" pitchFamily="18" charset="0"/>
              </a:rPr>
            </a:br>
            <a:r>
              <a:rPr kumimoji="0" lang="en-US" sz="2100" b="0" i="0" u="none" strike="noStrike" kern="1200" cap="none" spc="0" normalizeH="0" baseline="0" noProof="0" dirty="0">
                <a:ln>
                  <a:noFill/>
                </a:ln>
                <a:solidFill>
                  <a:prstClr val="black"/>
                </a:solidFill>
                <a:effectLst/>
                <a:uLnTx/>
                <a:uFillTx/>
                <a:ea typeface="Cambria" panose="02040503050406030204" pitchFamily="18" charset="0"/>
              </a:rPr>
              <a:t>compared to 87% of all older persons. </a:t>
            </a:r>
            <a:r>
              <a:rPr kumimoji="0" lang="en-US" sz="2100" b="0" i="0" u="none" strike="noStrike" kern="1200" cap="none" spc="0" normalizeH="0" baseline="30000" noProof="0" dirty="0">
                <a:ln>
                  <a:noFill/>
                </a:ln>
                <a:solidFill>
                  <a:prstClr val="black"/>
                </a:solidFill>
                <a:effectLst/>
                <a:uLnTx/>
                <a:uFillTx/>
                <a:ea typeface="Cambria" panose="02040503050406030204" pitchFamily="18" charset="0"/>
              </a:rPr>
              <a:t>1</a:t>
            </a:r>
            <a:endParaRPr kumimoji="0" lang="en-US" sz="2100" b="0" i="0" u="none" strike="noStrike" kern="1200" cap="none" spc="0" normalizeH="0" baseline="0" noProof="0" dirty="0">
              <a:ln>
                <a:noFill/>
              </a:ln>
              <a:solidFill>
                <a:prstClr val="black"/>
              </a:solidFill>
              <a:effectLst/>
              <a:uLnTx/>
              <a:uFillTx/>
              <a:ea typeface="Cambria" panose="02040503050406030204" pitchFamily="18"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ea typeface="Cambria" panose="02040503050406030204" pitchFamily="18" charset="0"/>
              </a:rPr>
              <a:t>In 2013, </a:t>
            </a:r>
            <a:r>
              <a:rPr kumimoji="0" lang="en-US" sz="2100" b="1" i="0" u="none" strike="noStrike" kern="1200" cap="none" spc="0" normalizeH="0" baseline="0" noProof="0" dirty="0">
                <a:ln>
                  <a:noFill/>
                </a:ln>
                <a:solidFill>
                  <a:prstClr val="black"/>
                </a:solidFill>
                <a:effectLst/>
                <a:uLnTx/>
                <a:uFillTx/>
                <a:ea typeface="Cambria" panose="02040503050406030204" pitchFamily="18" charset="0"/>
              </a:rPr>
              <a:t>47% of Latinos aged 65 and older reported </a:t>
            </a:r>
            <a:br>
              <a:rPr kumimoji="0" lang="en-US" sz="2100" b="1" i="0" u="none" strike="noStrike" kern="1200" cap="none" spc="0" normalizeH="0" baseline="0" noProof="0" dirty="0">
                <a:ln>
                  <a:noFill/>
                </a:ln>
                <a:solidFill>
                  <a:prstClr val="black"/>
                </a:solidFill>
                <a:effectLst/>
                <a:uLnTx/>
                <a:uFillTx/>
                <a:ea typeface="Cambria" panose="02040503050406030204" pitchFamily="18" charset="0"/>
              </a:rPr>
            </a:br>
            <a:r>
              <a:rPr kumimoji="0" lang="en-US" sz="2100" b="1" i="0" u="none" strike="noStrike" kern="1200" cap="none" spc="0" normalizeH="0" baseline="0" noProof="0" dirty="0">
                <a:ln>
                  <a:noFill/>
                </a:ln>
                <a:solidFill>
                  <a:prstClr val="black"/>
                </a:solidFill>
                <a:effectLst/>
                <a:uLnTx/>
                <a:uFillTx/>
                <a:ea typeface="Cambria" panose="02040503050406030204" pitchFamily="18" charset="0"/>
              </a:rPr>
              <a:t>they mainly speak Spanish</a:t>
            </a:r>
            <a:r>
              <a:rPr kumimoji="0" lang="en-US" sz="2100" b="0" i="0" u="none" strike="noStrike" kern="1200" cap="none" spc="0" normalizeH="0" baseline="0" noProof="0" dirty="0">
                <a:ln>
                  <a:noFill/>
                </a:ln>
                <a:solidFill>
                  <a:prstClr val="black"/>
                </a:solidFill>
                <a:effectLst/>
                <a:uLnTx/>
                <a:uFillTx/>
                <a:ea typeface="Cambria" panose="02040503050406030204" pitchFamily="18" charset="0"/>
              </a:rPr>
              <a:t>.</a:t>
            </a:r>
            <a:r>
              <a:rPr kumimoji="0" lang="en-US" sz="2100" b="0" i="0" u="none" strike="noStrike" kern="1200" cap="none" spc="0" normalizeH="0" baseline="30000" noProof="0" dirty="0">
                <a:ln>
                  <a:noFill/>
                </a:ln>
                <a:solidFill>
                  <a:prstClr val="black"/>
                </a:solidFill>
                <a:effectLst/>
                <a:uLnTx/>
                <a:uFillTx/>
                <a:ea typeface="Cambria" panose="02040503050406030204" pitchFamily="18" charset="0"/>
              </a:rPr>
              <a:t>2</a:t>
            </a:r>
          </a:p>
        </p:txBody>
      </p:sp>
      <p:pic>
        <p:nvPicPr>
          <p:cNvPr id="2" name="Picture 1">
            <a:extLst>
              <a:ext uri="{FF2B5EF4-FFF2-40B4-BE49-F238E27FC236}">
                <a16:creationId xmlns:a16="http://schemas.microsoft.com/office/drawing/2014/main" id="{CEC6FD5D-EF59-4E26-9625-132D0648E1B0}"/>
              </a:ext>
            </a:extLst>
          </p:cNvPr>
          <p:cNvPicPr>
            <a:picLocks noChangeAspect="1"/>
          </p:cNvPicPr>
          <p:nvPr/>
        </p:nvPicPr>
        <p:blipFill>
          <a:blip r:embed="rId4"/>
          <a:stretch>
            <a:fillRect/>
          </a:stretch>
        </p:blipFill>
        <p:spPr>
          <a:xfrm>
            <a:off x="6714883" y="1666231"/>
            <a:ext cx="5246744" cy="3856355"/>
          </a:xfrm>
          <a:prstGeom prst="rect">
            <a:avLst/>
          </a:prstGeom>
        </p:spPr>
      </p:pic>
    </p:spTree>
    <p:extLst>
      <p:ext uri="{BB962C8B-B14F-4D97-AF65-F5344CB8AC3E}">
        <p14:creationId xmlns:p14="http://schemas.microsoft.com/office/powerpoint/2010/main" val="348272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DD365C60-AF86-4CE6-83DE-B6EFEB1874BF}" vid="{5A71B681-CF6E-4047-BCE1-DA165399620E}"/>
    </a:ext>
  </a:extLst>
</a:theme>
</file>

<file path=ppt/theme/theme11.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DD365C60-AF86-4CE6-83DE-B6EFEB1874BF}" vid="{5A71B681-CF6E-4047-BCE1-DA165399620E}"/>
    </a:ext>
  </a:extLst>
</a:theme>
</file>

<file path=ppt/theme/theme12.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DD365C60-AF86-4CE6-83DE-B6EFEB1874BF}" vid="{5A71B681-CF6E-4047-BCE1-DA165399620E}"/>
    </a:ext>
  </a:extLst>
</a:theme>
</file>

<file path=ppt/theme/theme13.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DD365C60-AF86-4CE6-83DE-B6EFEB1874BF}" vid="{5A71B681-CF6E-4047-BCE1-DA165399620E}"/>
    </a:ext>
  </a:extLst>
</a:theme>
</file>

<file path=ppt/theme/theme14.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DD365C60-AF86-4CE6-83DE-B6EFEB1874BF}" vid="{5A71B681-CF6E-4047-BCE1-DA165399620E}"/>
    </a:ext>
  </a:extLst>
</a:theme>
</file>

<file path=ppt/theme/theme15.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DD365C60-AF86-4CE6-83DE-B6EFEB1874BF}" vid="{5A71B681-CF6E-4047-BCE1-DA165399620E}"/>
    </a:ext>
  </a:extLst>
</a:theme>
</file>

<file path=ppt/theme/theme16.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DD365C60-AF86-4CE6-83DE-B6EFEB1874BF}" vid="{5A71B681-CF6E-4047-BCE1-DA165399620E}"/>
    </a:ext>
  </a:extLst>
</a:theme>
</file>

<file path=ppt/theme/theme17.xml><?xml version="1.0" encoding="utf-8"?>
<a:theme xmlns:a="http://schemas.openxmlformats.org/drawingml/2006/main" name="1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DD365C60-AF86-4CE6-83DE-B6EFEB1874BF}" vid="{5A71B681-CF6E-4047-BCE1-DA165399620E}"/>
    </a:ext>
  </a:extLst>
</a:theme>
</file>

<file path=ppt/theme/theme18.xml><?xml version="1.0" encoding="utf-8"?>
<a:theme xmlns:a="http://schemas.openxmlformats.org/drawingml/2006/main" name="1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DD365C60-AF86-4CE6-83DE-B6EFEB1874BF}" vid="{5A71B681-CF6E-4047-BCE1-DA165399620E}"/>
    </a:ext>
  </a:extLst>
</a:theme>
</file>

<file path=ppt/theme/theme19.xml><?xml version="1.0" encoding="utf-8"?>
<a:theme xmlns:a="http://schemas.openxmlformats.org/drawingml/2006/main" name="1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DD365C60-AF86-4CE6-83DE-B6EFEB1874BF}" vid="{44C16486-6691-43DC-A6F0-CBA57FCCCA09}"/>
    </a:ext>
  </a:extLst>
</a:theme>
</file>

<file path=ppt/theme/theme20.xml><?xml version="1.0" encoding="utf-8"?>
<a:theme xmlns:a="http://schemas.openxmlformats.org/drawingml/2006/main" name="1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grams Powerpoint Templates" id="{772378D1-26F4-4DFC-8DC3-B579B71D0427}" vid="{6F89C598-4542-456E-8EC5-AD366407C5FB}"/>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DD365C60-AF86-4CE6-83DE-B6EFEB1874BF}" vid="{88362AA0-FF07-4279-94CC-B3321974BBBC}"/>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DD365C60-AF86-4CE6-83DE-B6EFEB1874BF}" vid="{5A71B681-CF6E-4047-BCE1-DA165399620E}"/>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DD365C60-AF86-4CE6-83DE-B6EFEB1874BF}" vid="{5A71B681-CF6E-4047-BCE1-DA165399620E}"/>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DD365C60-AF86-4CE6-83DE-B6EFEB1874BF}" vid="{5A71B681-CF6E-4047-BCE1-DA165399620E}"/>
    </a:ext>
  </a:ext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DD365C60-AF86-4CE6-83DE-B6EFEB1874BF}" vid="{5A71B681-CF6E-4047-BCE1-DA165399620E}"/>
    </a:ext>
  </a:ext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DD365C60-AF86-4CE6-83DE-B6EFEB1874BF}" vid="{5A71B681-CF6E-4047-BCE1-DA165399620E}"/>
    </a:ext>
  </a:extLst>
</a:theme>
</file>

<file path=ppt/theme/theme9.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DD365C60-AF86-4CE6-83DE-B6EFEB1874BF}" vid="{5A71B681-CF6E-4047-BCE1-DA165399620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D93F1A5CF7F9247A57BBCA9F302EE85" ma:contentTypeVersion="7" ma:contentTypeDescription="Create a new document." ma:contentTypeScope="" ma:versionID="39493f0276683df0c14dba57ab852158">
  <xsd:schema xmlns:xsd="http://www.w3.org/2001/XMLSchema" xmlns:xs="http://www.w3.org/2001/XMLSchema" xmlns:p="http://schemas.microsoft.com/office/2006/metadata/properties" xmlns:ns3="a1807899-3cd2-49cd-8bfb-be237c53d08d" xmlns:ns4="cb8dc13c-ed71-42f2-b209-a5ff51561f54" targetNamespace="http://schemas.microsoft.com/office/2006/metadata/properties" ma:root="true" ma:fieldsID="71042615276beba170b5cfba2b01ec54" ns3:_="" ns4:_="">
    <xsd:import namespace="a1807899-3cd2-49cd-8bfb-be237c53d08d"/>
    <xsd:import namespace="cb8dc13c-ed71-42f2-b209-a5ff51561f5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807899-3cd2-49cd-8bfb-be237c53d0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b8dc13c-ed71-42f2-b209-a5ff51561f5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B354285-E600-4807-89ED-09F1F6CFA9A8}">
  <ds:schemaRefs>
    <ds:schemaRef ds:uri="http://schemas.microsoft.com/sharepoint/v3/contenttype/forms"/>
  </ds:schemaRefs>
</ds:datastoreItem>
</file>

<file path=customXml/itemProps2.xml><?xml version="1.0" encoding="utf-8"?>
<ds:datastoreItem xmlns:ds="http://schemas.openxmlformats.org/officeDocument/2006/customXml" ds:itemID="{659153E9-9634-45F7-BD0D-EFA94818B8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807899-3cd2-49cd-8bfb-be237c53d08d"/>
    <ds:schemaRef ds:uri="cb8dc13c-ed71-42f2-b209-a5ff51561f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E883BD7-F9DE-41E8-BB7A-01400490B6D0}">
  <ds:schemaRefs>
    <ds:schemaRef ds:uri="cb8dc13c-ed71-42f2-b209-a5ff51561f54"/>
    <ds:schemaRef ds:uri="http://schemas.openxmlformats.org/package/2006/metadata/core-properties"/>
    <ds:schemaRef ds:uri="http://schemas.microsoft.com/office/2006/documentManagement/types"/>
    <ds:schemaRef ds:uri="http://schemas.microsoft.com/office/2006/metadata/properties"/>
    <ds:schemaRef ds:uri="http://purl.org/dc/dcmitype/"/>
    <ds:schemaRef ds:uri="http://purl.org/dc/terms/"/>
    <ds:schemaRef ds:uri="a1807899-3cd2-49cd-8bfb-be237c53d08d"/>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3475</TotalTime>
  <Words>4811</Words>
  <Application>Microsoft Office PowerPoint</Application>
  <PresentationFormat>Widescreen</PresentationFormat>
  <Paragraphs>369</Paragraphs>
  <Slides>31</Slides>
  <Notes>26</Notes>
  <HiddenSlides>0</HiddenSlides>
  <MMClips>0</MMClips>
  <ScaleCrop>false</ScaleCrop>
  <HeadingPairs>
    <vt:vector size="4" baseType="variant">
      <vt:variant>
        <vt:lpstr>Theme</vt:lpstr>
      </vt:variant>
      <vt:variant>
        <vt:i4>22</vt:i4>
      </vt:variant>
      <vt:variant>
        <vt:lpstr>Slide Titles</vt:lpstr>
      </vt:variant>
      <vt:variant>
        <vt:i4>31</vt:i4>
      </vt:variant>
    </vt:vector>
  </HeadingPairs>
  <TitlesOfParts>
    <vt:vector size="53" baseType="lpstr">
      <vt:lpstr>Office Theme</vt:lpstr>
      <vt:lpstr>1_Office Theme</vt:lpstr>
      <vt:lpstr>Custom Design</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16_Custom Design</vt:lpstr>
      <vt:lpstr>17_Custom Design</vt:lpstr>
      <vt:lpstr>2_Office Theme</vt:lpstr>
      <vt:lpstr>18_Custom Design</vt:lpstr>
      <vt:lpstr>PowerPoint Presentation</vt:lpstr>
      <vt:lpstr>PowerPoint Presentation</vt:lpstr>
      <vt:lpstr>PowerPoint Presentation</vt:lpstr>
      <vt:lpstr>Session Objectives: Utilizing Community Health Workers as essential resources that improve the lives of older Hispanic/Latino adults.  </vt:lpstr>
      <vt:lpstr>PowerPoint Presentation</vt:lpstr>
      <vt:lpstr>Dinamica!</vt:lpstr>
      <vt:lpstr>Community Health Workers (CHW): Understanding their Roles and Competencies </vt:lpstr>
      <vt:lpstr>U.S. Census Bureau, Population Estimates and Projections of older Americans</vt:lpstr>
      <vt:lpstr>Older Hispanic/Latinx Adults in the US</vt:lpstr>
      <vt:lpstr>PowerPoint Presentation</vt:lpstr>
      <vt:lpstr>PowerPoint Presentation</vt:lpstr>
      <vt:lpstr>PowerPoint Presentation</vt:lpstr>
      <vt:lpstr>PowerPoint Presentation</vt:lpstr>
      <vt:lpstr>Activity!  </vt:lpstr>
      <vt:lpstr>CHW Roles in Aging in Place Initiatives </vt:lpstr>
      <vt:lpstr>PowerPoint Presentation</vt:lpstr>
      <vt:lpstr>Mentes Fuertes, Pasos Firmes  (Strong Minds, Firm Steps)</vt:lpstr>
      <vt:lpstr>Mentes Fuertes, Pasos Firmes  (Strong Minds, Firm Steps)</vt:lpstr>
      <vt:lpstr>Activity!   </vt:lpstr>
      <vt:lpstr>Barriers Older Hispanic Adults Encounter to  Safely Aging in Place</vt:lpstr>
      <vt:lpstr>Mentes Fuertes, Pasos Firmes: Program Components </vt:lpstr>
      <vt:lpstr>6-Weeks of Education</vt:lpstr>
      <vt:lpstr>Outcomes: Mentes Fuertes, Pasos Firmes</vt:lpstr>
      <vt:lpstr>Implementing a CHW Program</vt:lpstr>
      <vt:lpstr>Program Implementation Stages</vt:lpstr>
      <vt:lpstr>Resource: Aging in Place  </vt:lpstr>
      <vt:lpstr>Do you foresee any hesitancy among leadership or other staff in embracing the CHW role in Aging in Place programs?</vt:lpstr>
      <vt:lpstr>PowerPoint Presentation</vt:lpstr>
      <vt:lpstr>Questions?</vt:lpstr>
      <vt:lpstr>Other Helpful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Newsome</dc:creator>
  <cp:lastModifiedBy>Jose Rucobo</cp:lastModifiedBy>
  <cp:revision>240</cp:revision>
  <dcterms:created xsi:type="dcterms:W3CDTF">2019-12-04T17:47:51Z</dcterms:created>
  <dcterms:modified xsi:type="dcterms:W3CDTF">2022-08-05T23:30:10Z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0x0101001D93F1A5CF7F9247A57BBCA9F302EE85</vt:lpwstr>
  </property>
</Properties>
</file>