
<file path=[Content_Types].xml><?xml version="1.0" encoding="utf-8"?>
<Types xmlns="http://schemas.openxmlformats.org/package/2006/content-types">
  <Default Extension="3gp" ContentType="video/3gp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6.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63" r:id="rId2"/>
    <p:sldId id="364" r:id="rId3"/>
    <p:sldId id="330" r:id="rId4"/>
    <p:sldId id="365" r:id="rId5"/>
    <p:sldId id="327" r:id="rId6"/>
    <p:sldId id="325" r:id="rId7"/>
    <p:sldId id="328" r:id="rId8"/>
    <p:sldId id="329" r:id="rId9"/>
    <p:sldId id="366" r:id="rId10"/>
    <p:sldId id="307" r:id="rId11"/>
    <p:sldId id="368" r:id="rId12"/>
    <p:sldId id="360" r:id="rId13"/>
    <p:sldId id="361" r:id="rId14"/>
    <p:sldId id="331" r:id="rId15"/>
    <p:sldId id="337" r:id="rId16"/>
    <p:sldId id="335" r:id="rId17"/>
    <p:sldId id="362" r:id="rId18"/>
    <p:sldId id="334" r:id="rId19"/>
    <p:sldId id="256" r:id="rId20"/>
    <p:sldId id="287" r:id="rId21"/>
    <p:sldId id="293" r:id="rId22"/>
    <p:sldId id="290" r:id="rId23"/>
    <p:sldId id="294" r:id="rId24"/>
    <p:sldId id="288" r:id="rId25"/>
    <p:sldId id="289" r:id="rId26"/>
    <p:sldId id="295" r:id="rId27"/>
    <p:sldId id="359" r:id="rId28"/>
    <p:sldId id="338" r:id="rId29"/>
    <p:sldId id="314" r:id="rId30"/>
    <p:sldId id="31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D3778B3-8C05-4008-AFA3-FA266D663734}">
          <p14:sldIdLst>
            <p14:sldId id="363"/>
            <p14:sldId id="364"/>
            <p14:sldId id="330"/>
            <p14:sldId id="365"/>
            <p14:sldId id="327"/>
            <p14:sldId id="325"/>
            <p14:sldId id="328"/>
            <p14:sldId id="329"/>
            <p14:sldId id="366"/>
            <p14:sldId id="307"/>
            <p14:sldId id="368"/>
            <p14:sldId id="360"/>
            <p14:sldId id="361"/>
            <p14:sldId id="331"/>
            <p14:sldId id="337"/>
            <p14:sldId id="335"/>
            <p14:sldId id="362"/>
            <p14:sldId id="334"/>
            <p14:sldId id="256"/>
            <p14:sldId id="287"/>
            <p14:sldId id="293"/>
            <p14:sldId id="290"/>
            <p14:sldId id="294"/>
            <p14:sldId id="288"/>
            <p14:sldId id="289"/>
            <p14:sldId id="295"/>
            <p14:sldId id="359"/>
            <p14:sldId id="338"/>
            <p14:sldId id="314"/>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Keith - HHD" initials="TKH" lastIdx="1" clrIdx="0">
    <p:extLst>
      <p:ext uri="{19B8F6BF-5375-455C-9EA6-DF929625EA0E}">
        <p15:presenceInfo xmlns:p15="http://schemas.microsoft.com/office/powerpoint/2012/main" userId="S::Keith.Taylor@houstontx.gov::0f200a9a-9d87-4054-9f0e-0325f6388760" providerId="AD"/>
      </p:ext>
    </p:extLst>
  </p:cmAuthor>
  <p:cmAuthor id="2" name="Rose" initials="R" lastIdx="3" clrIdx="1">
    <p:extLst>
      <p:ext uri="{19B8F6BF-5375-455C-9EA6-DF929625EA0E}">
        <p15:presenceInfo xmlns:p15="http://schemas.microsoft.com/office/powerpoint/2012/main" userId="S::Rose.Ortega@houstontx.gov::4550e748-5ef9-4c62-8a47-1e05d37a3dba" providerId="AD"/>
      </p:ext>
    </p:extLst>
  </p:cmAuthor>
  <p:cmAuthor id="3" name="Silva, Paula - HHD" initials="SH" lastIdx="2" clrIdx="2">
    <p:extLst>
      <p:ext uri="{19B8F6BF-5375-455C-9EA6-DF929625EA0E}">
        <p15:presenceInfo xmlns:p15="http://schemas.microsoft.com/office/powerpoint/2012/main" userId="S::paula.silva@houstontx.gov::24c62c9b-314b-4ed8-8bff-8f1ee05067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9900"/>
    <a:srgbClr val="FF6600"/>
    <a:srgbClr val="C3790D"/>
    <a:srgbClr val="7A4C08"/>
    <a:srgbClr val="FF3300"/>
    <a:srgbClr val="008000"/>
    <a:srgbClr val="FCE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3725" autoAdjust="0"/>
  </p:normalViewPr>
  <p:slideViewPr>
    <p:cSldViewPr>
      <p:cViewPr varScale="1">
        <p:scale>
          <a:sx n="114" d="100"/>
          <a:sy n="114" d="100"/>
        </p:scale>
        <p:origin x="1524"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5:23:10.477" idx="2">
    <p:pos x="10" y="10"/>
    <p:text>Suggestions for presentation: 
Introductions and explain how the AAA has evolved during the pandemic
Ask audience members to speak about their background and ask them what they need most from the AAA and ADRC and how can we best be of help
Ask Sylvia do they want us t o track anything such as how many people we assisted and services provided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21T15:25:40.781" idx="3">
    <p:pos x="10" y="10"/>
    <p:text>Notes: 
28 AAA in the state of Texas
Harris County
HGAC  Surrounding counties Austin, Brazoria, Chambers, Colorado, Fort Bend, Galveston, Liberty, Matagorda, Montgomery, Walker, Waller,  Wharton
713-627-3200 1-800-437-7396      
Notes: utilize federal funds to fill identified service gaps. 
We are able to offer programs and services not covered by Medicare. Each program does have it’s limit. 
COVID: 
Telecommute/relocated:  AAA Team – activated essential employees
Call centers coordinated; COVID 19 testing, transition to COVID vaccinations, appts
In-home testing, in-home vaccinations
COVID19 rental, mortgage and utility assistance
Nutrition program:
Home delivered meals continue without interruptions. Which also included congregate participants.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6-21T15:23:10.477" idx="1">
    <p:pos x="10" y="10"/>
    <p:text>Suggestions for presentation: 
Introductions and explain how the AAA has evolved during the pandemic
Ask audience members to speak about their background and ask them what they need most from the AAA and ADRC and how can we best be of help
Ask Sylvia do they want us t o track anything such as how many people we assisted and services provided</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4-06T11:16:12.984" idx="1">
    <p:pos x="5698" y="672"/>
    <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2-03-31T11:14:00.516" idx="2">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3-25T10:25:43.860" idx="1">
    <p:pos x="4861" y="2688"/>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14B97BFB-D681-4742-AFDF-D40D8ADA7133}" type="datetimeFigureOut">
              <a:rPr lang="en-US" smtClean="0"/>
              <a:t>8/5/2022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1EFF1FFD-6FA0-4037-8B04-B38441E952E1}" type="slidenum">
              <a:rPr lang="en-US" smtClean="0"/>
              <a:t>‹#›</a:t>
            </a:fld>
            <a:endParaRPr lang="en-US" dirty="0"/>
          </a:p>
        </p:txBody>
      </p:sp>
    </p:spTree>
    <p:extLst>
      <p:ext uri="{BB962C8B-B14F-4D97-AF65-F5344CB8AC3E}">
        <p14:creationId xmlns:p14="http://schemas.microsoft.com/office/powerpoint/2010/main" val="372009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Welcome to HCAAA and ADRC. </a:t>
            </a:r>
          </a:p>
          <a:p>
            <a:r>
              <a:rPr lang="en-US" dirty="0"/>
              <a:t>AAA introductions</a:t>
            </a:r>
          </a:p>
          <a:p>
            <a:r>
              <a:rPr lang="en-US" dirty="0"/>
              <a:t>Rose – AAA, BC, present AAA programs and services</a:t>
            </a:r>
          </a:p>
          <a:p>
            <a:r>
              <a:rPr lang="en-US" dirty="0"/>
              <a:t>Tanesha –ADRC, BC, who will present ADRC</a:t>
            </a:r>
          </a:p>
          <a:p>
            <a:r>
              <a:rPr lang="en-US" dirty="0"/>
              <a:t>Dr. Janice Sparks, ADRC Director</a:t>
            </a:r>
          </a:p>
          <a:p>
            <a:r>
              <a:rPr lang="en-US" dirty="0"/>
              <a:t>Dr. Carmen Castro, Access and Assistance Administration Manager</a:t>
            </a:r>
          </a:p>
          <a:p>
            <a:r>
              <a:rPr lang="en-US" dirty="0"/>
              <a:t>Questions are welcome, you can enter in the CHAT, or towards the end of presentation. </a:t>
            </a:r>
          </a:p>
          <a:p>
            <a:endParaRPr lang="en-US" dirty="0"/>
          </a:p>
          <a:p>
            <a:r>
              <a:rPr lang="en-US" dirty="0"/>
              <a:t>Before we start, review our questions;</a:t>
            </a:r>
          </a:p>
          <a:p>
            <a:endParaRPr lang="en-US" dirty="0"/>
          </a:p>
          <a:p>
            <a:r>
              <a:rPr lang="en-US" dirty="0"/>
              <a:t>Ask audience members:   Questions:</a:t>
            </a:r>
          </a:p>
          <a:p>
            <a:pPr marL="171450" indent="-171450">
              <a:buFont typeface="Wingdings" panose="05000000000000000000" pitchFamily="2" charset="2"/>
              <a:buChar char="Ø"/>
            </a:pPr>
            <a:r>
              <a:rPr lang="en-US" dirty="0"/>
              <a:t>share Program background </a:t>
            </a:r>
          </a:p>
          <a:p>
            <a:pPr marL="171450" indent="-171450">
              <a:buFont typeface="Wingdings" panose="05000000000000000000" pitchFamily="2" charset="2"/>
              <a:buChar char="Ø"/>
            </a:pPr>
            <a:r>
              <a:rPr lang="en-US" dirty="0"/>
              <a:t>what they need most from the AAA and ADRC</a:t>
            </a:r>
          </a:p>
          <a:p>
            <a:pPr marL="171450" indent="-171450">
              <a:buFont typeface="Wingdings" panose="05000000000000000000" pitchFamily="2" charset="2"/>
              <a:buChar char="Ø"/>
            </a:pPr>
            <a:r>
              <a:rPr lang="en-US" dirty="0"/>
              <a:t>how can we best be of help</a:t>
            </a:r>
          </a:p>
          <a:p>
            <a:pPr marL="171450" indent="-171450">
              <a:buFont typeface="Wingdings" panose="05000000000000000000" pitchFamily="2" charset="2"/>
              <a:buChar char="Ø"/>
            </a:pPr>
            <a:r>
              <a:rPr lang="en-US" dirty="0"/>
              <a:t>do they want us to track anything such as how many people we assisted?</a:t>
            </a:r>
          </a:p>
          <a:p>
            <a:endParaRPr lang="en-US" dirty="0"/>
          </a:p>
        </p:txBody>
      </p:sp>
    </p:spTree>
    <p:extLst>
      <p:ext uri="{BB962C8B-B14F-4D97-AF65-F5344CB8AC3E}">
        <p14:creationId xmlns:p14="http://schemas.microsoft.com/office/powerpoint/2010/main" val="172759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age 60 or older or care for a person who is older, resides in Harris County AAA services may be offered, last resort.  Help also may be available to grandparents who are raising grandchildren </a:t>
            </a:r>
          </a:p>
          <a:p>
            <a:endParaRPr lang="en-US" dirty="0"/>
          </a:p>
          <a:p>
            <a:r>
              <a:rPr lang="en-US" dirty="0"/>
              <a:t>Priority is given to people with the greatest economic and social need. This group includes:</a:t>
            </a:r>
          </a:p>
          <a:p>
            <a:r>
              <a:rPr lang="en-US" dirty="0"/>
              <a:t>People who are minorities with low incomes</a:t>
            </a:r>
          </a:p>
          <a:p>
            <a:r>
              <a:rPr lang="en-US" dirty="0"/>
              <a:t>People who live in rural areas</a:t>
            </a:r>
          </a:p>
          <a:p>
            <a:r>
              <a:rPr lang="en-US" dirty="0"/>
              <a:t>People with limited English proficiency</a:t>
            </a:r>
          </a:p>
          <a:p>
            <a:r>
              <a:rPr lang="en-US" dirty="0"/>
              <a:t>People with Alzheimer's disease and related disorders</a:t>
            </a:r>
          </a:p>
          <a:p>
            <a:r>
              <a:rPr lang="en-US" dirty="0"/>
              <a:t>People at risk of being placed in a nursing home or other long-term care facility</a:t>
            </a:r>
          </a:p>
          <a:p>
            <a:endParaRPr lang="en-US" dirty="0"/>
          </a:p>
        </p:txBody>
      </p:sp>
    </p:spTree>
    <p:extLst>
      <p:ext uri="{BB962C8B-B14F-4D97-AF65-F5344CB8AC3E}">
        <p14:creationId xmlns:p14="http://schemas.microsoft.com/office/powerpoint/2010/main" val="330666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Harris County is home to a population of over 4 million people.  It is the largest county in Texas and the third most populous county in the nation.  Nearly 16% of the population lives in poverty.  According to the US Census Bureau 44% of the population is Hispanic and 7% of the population is Asian.  After English, the three most common languages spoken are Spanish, Vietnamese and Chinese.  The HCAAA has developed strategies to meet the diverse language needs of consumers who reach out to the Call Center and to benefits counselors for assistance and services.  The HCAAA has hired bilingual staff (English/Spanish) so that consumers can speak directly with Call Center representatives as well as with benefits counselors who speak their language, in addition to utilization of the Language Line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07106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Paula Silva </a:t>
            </a:r>
          </a:p>
          <a:p>
            <a:endParaRPr lang="en-US" dirty="0"/>
          </a:p>
          <a:p>
            <a:r>
              <a:rPr lang="en-US" dirty="0"/>
              <a:t>Opening</a:t>
            </a:r>
          </a:p>
          <a:p>
            <a:endParaRPr lang="en-US" dirty="0"/>
          </a:p>
          <a:p>
            <a:r>
              <a:rPr lang="en-US" dirty="0"/>
              <a:t>Hello and Welcome to the afternoon session.</a:t>
            </a:r>
          </a:p>
          <a:p>
            <a:r>
              <a:rPr lang="en-US" dirty="0"/>
              <a:t>My name is Paula Silva, Customer Service Supervisor and I will present the first part of the session titled:  </a:t>
            </a:r>
            <a:r>
              <a:rPr lang="en-US" sz="1200" dirty="0">
                <a:latin typeface="Century Gothic"/>
              </a:rPr>
              <a:t>Empowering Callers from Vulnerable Populations: Three Perspectives from Harris County Area Agency on Aging</a:t>
            </a:r>
            <a:endParaRPr lang="en-US" dirty="0"/>
          </a:p>
        </p:txBody>
      </p:sp>
    </p:spTree>
    <p:extLst>
      <p:ext uri="{BB962C8B-B14F-4D97-AF65-F5344CB8AC3E}">
        <p14:creationId xmlns:p14="http://schemas.microsoft.com/office/powerpoint/2010/main" val="172759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Narrator: Paula Silva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We named our AAA call Center the </a:t>
            </a:r>
            <a:r>
              <a:rPr lang="en-US" sz="1400" b="1" dirty="0">
                <a:effectLst/>
                <a:latin typeface="Segoe UI" panose="020B0502040204020203" pitchFamily="34" charset="0"/>
              </a:rPr>
              <a:t>“Front Door” </a:t>
            </a:r>
            <a:r>
              <a:rPr lang="en-US" sz="120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At 8:00 am in the morning, we begin our day. The AAA Call Center staff is prepared, our Benefits Counseling room is opened and staffed, and our phones go 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At the same Staff check for voice mails, emails, walk-ins, or appointments and mail. Walk-ins and/or appointments are seen in the benefits counseling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 today’s session, I will talk about the three perspectives that are important for “Call Empowerment” . We credit these goals to the success of our Caller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First 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effectLst/>
                <a:latin typeface="Arial" panose="020B0604020202020204" pitchFamily="34" charset="0"/>
              </a:rPr>
              <a:t>Listen to Consumers’ concerns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effectLst/>
                <a:latin typeface="Arial" panose="020B0604020202020204" pitchFamily="34" charset="0"/>
              </a:rPr>
              <a:t>Second 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effectLst/>
                <a:latin typeface="Arial" panose="020B0604020202020204" pitchFamily="34" charset="0"/>
              </a:rPr>
              <a:t>Provide a Secure Experience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effectLst/>
                <a:latin typeface="Arial" panose="020B0604020202020204" pitchFamily="34" charset="0"/>
              </a:rPr>
              <a:t>Third 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effectLst/>
                <a:latin typeface="Arial" panose="020B0604020202020204" pitchFamily="34" charset="0"/>
              </a:rPr>
              <a:t>Give consumers the right to opt out.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effectLst/>
                <a:latin typeface="Arial" panose="020B0604020202020204" pitchFamily="34" charset="0"/>
              </a:rPr>
              <a:t>So here is Paula Silva, Customer Service Supervisor for the HCAAA.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endParaRPr lang="en-US" dirty="0"/>
          </a:p>
        </p:txBody>
      </p:sp>
    </p:spTree>
    <p:extLst>
      <p:ext uri="{BB962C8B-B14F-4D97-AF65-F5344CB8AC3E}">
        <p14:creationId xmlns:p14="http://schemas.microsoft.com/office/powerpoint/2010/main" val="371340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Narrator: Paula Silva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How do we empower? How do we become successful in empowering our consumers? Here are the three tools we provide our team to empower our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Listen: Provide our consumers with availability. Making sure we have an adequate number of staff to answer the phones. Once we have the consumer on the line, we listen, and probe to be able to understand what the consumer is calling about and what they are needing.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Secure Experience: we want our consumers to know that we are listening and that their needs matter to us. And that we will try our best to provide them with the service they need or to provide them with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Segoe UI" panose="020B0502040204020203" pitchFamily="34" charset="0"/>
              </a:rPr>
              <a:t>Opt</a:t>
            </a:r>
            <a:r>
              <a:rPr lang="en-US" sz="1800" dirty="0">
                <a:effectLst/>
                <a:latin typeface="Segoe UI" panose="020B0502040204020203" pitchFamily="34" charset="0"/>
              </a:rPr>
              <a:t>- Out: Providing the consumer the option to receive services or opt out.</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90557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Paula Silva</a:t>
            </a:r>
          </a:p>
          <a:p>
            <a:endParaRPr lang="en-US" dirty="0"/>
          </a:p>
          <a:p>
            <a:r>
              <a:rPr lang="en-US" dirty="0"/>
              <a:t>Let’s talk about our Call Center. Who empowers our consumers? Who listens to them? Who makes them feel secure? Who provides them with the right to opt out? Our IRA team. </a:t>
            </a:r>
          </a:p>
          <a:p>
            <a:endParaRPr lang="en-US" dirty="0"/>
          </a:p>
          <a:p>
            <a:r>
              <a:rPr lang="en-US" dirty="0"/>
              <a:t>And here are the tools we provide our IRA staff for a successful interaction with our consumers. </a:t>
            </a:r>
          </a:p>
        </p:txBody>
      </p:sp>
    </p:spTree>
    <p:extLst>
      <p:ext uri="{BB962C8B-B14F-4D97-AF65-F5344CB8AC3E}">
        <p14:creationId xmlns:p14="http://schemas.microsoft.com/office/powerpoint/2010/main" val="100778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Paula Silva</a:t>
            </a:r>
          </a:p>
          <a:p>
            <a:endParaRPr lang="en-US" dirty="0"/>
          </a:p>
          <a:p>
            <a:r>
              <a:rPr lang="en-US" dirty="0"/>
              <a:t>The following scenario that we are calling “Mrs. Smith” is an example where AAA center staff used the three Call empowerment goals.</a:t>
            </a:r>
          </a:p>
          <a:p>
            <a:endParaRPr lang="en-US" dirty="0"/>
          </a:p>
          <a:p>
            <a:r>
              <a:rPr lang="en-US" dirty="0"/>
              <a:t>(Read out loud the Case Scenario) AAA center staff </a:t>
            </a:r>
          </a:p>
          <a:p>
            <a:endParaRPr lang="en-US" dirty="0"/>
          </a:p>
          <a:p>
            <a:r>
              <a:rPr lang="en-US" dirty="0"/>
              <a:t>AAA canter staff:</a:t>
            </a:r>
          </a:p>
          <a:p>
            <a:pPr marL="0" indent="0">
              <a:buNone/>
            </a:pPr>
            <a:r>
              <a:rPr lang="en-US" dirty="0"/>
              <a:t>1) Listen: </a:t>
            </a:r>
          </a:p>
          <a:p>
            <a:pPr marL="0" indent="0">
              <a:buFont typeface="Wingdings" panose="05000000000000000000" pitchFamily="2" charset="2"/>
              <a:buNone/>
            </a:pPr>
            <a:r>
              <a:rPr lang="en-US" dirty="0"/>
              <a:t>&gt; Mrs. Smith is allowed to share her story and situation.</a:t>
            </a:r>
          </a:p>
          <a:p>
            <a:pPr marL="0" indent="0">
              <a:buFont typeface="Wingdings" panose="05000000000000000000" pitchFamily="2" charset="2"/>
              <a:buNone/>
            </a:pPr>
            <a:r>
              <a:rPr lang="en-US" dirty="0"/>
              <a:t>&gt; Develops a sense of trust.</a:t>
            </a:r>
          </a:p>
          <a:p>
            <a:r>
              <a:rPr lang="en-US" dirty="0"/>
              <a:t>2) Secure Experience</a:t>
            </a:r>
          </a:p>
          <a:p>
            <a:pPr marL="0" indent="0">
              <a:buFont typeface="Wingdings" panose="05000000000000000000" pitchFamily="2" charset="2"/>
              <a:buNone/>
            </a:pPr>
            <a:r>
              <a:rPr lang="en-US" dirty="0"/>
              <a:t>&gt; Paraphrased the issues mentioned and probed questions to avoid missing her Needs: in the Scenario, it was found her needs.</a:t>
            </a:r>
          </a:p>
          <a:p>
            <a:pPr marL="0" indent="0">
              <a:buFont typeface="Wingdings" panose="05000000000000000000" pitchFamily="2" charset="2"/>
              <a:buNone/>
            </a:pPr>
            <a:r>
              <a:rPr lang="en-US" dirty="0"/>
              <a:t>    &gt;Gather demographics, and verify the consumer needs.</a:t>
            </a:r>
          </a:p>
          <a:p>
            <a:pPr marL="0" indent="0">
              <a:buFont typeface="Wingdings" panose="05000000000000000000" pitchFamily="2" charset="2"/>
              <a:buNone/>
            </a:pPr>
            <a:r>
              <a:rPr lang="en-US" dirty="0"/>
              <a:t>&gt; Housing – lower-income housing, section 8, or income-based housing.</a:t>
            </a:r>
          </a:p>
          <a:p>
            <a:r>
              <a:rPr lang="en-US" dirty="0"/>
              <a:t>&gt; Eviction: legal assistance. Attorney consultation to stop the eviction or temporarily delay the eviction.</a:t>
            </a:r>
          </a:p>
          <a:p>
            <a:pPr marL="0" indent="0">
              <a:buFont typeface="Wingdings" panose="05000000000000000000" pitchFamily="2" charset="2"/>
              <a:buNone/>
            </a:pPr>
            <a:r>
              <a:rPr lang="en-US" dirty="0"/>
              <a:t>&gt; Financial assistance:  rent, deposit if she has to move, utility assistance.</a:t>
            </a:r>
          </a:p>
          <a:p>
            <a:pPr marL="0" indent="0">
              <a:buFont typeface="Wingdings" panose="05000000000000000000" pitchFamily="2" charset="2"/>
              <a:buNone/>
            </a:pPr>
            <a:r>
              <a:rPr lang="en-US" dirty="0"/>
              <a:t>&gt; Benefits counseling: screen her on medical and prescriptions cost.</a:t>
            </a:r>
          </a:p>
          <a:p>
            <a:pPr marL="0" indent="0">
              <a:buFont typeface="Wingdings" panose="05000000000000000000" pitchFamily="2" charset="2"/>
              <a:buNone/>
            </a:pPr>
            <a:r>
              <a:rPr lang="en-US" dirty="0"/>
              <a:t>3) Opt-Out</a:t>
            </a:r>
          </a:p>
          <a:p>
            <a:pPr marL="0" indent="0">
              <a:buFont typeface="Wingdings" panose="05000000000000000000" pitchFamily="2" charset="2"/>
              <a:buNone/>
            </a:pPr>
            <a:r>
              <a:rPr lang="en-US" dirty="0"/>
              <a:t>&gt; Gave her the opportunity to lead and ensure the practice of self-care. Provide constructive feedback. </a:t>
            </a:r>
          </a:p>
          <a:p>
            <a:pPr marL="171450" indent="-171450">
              <a:buFont typeface="Wingdings" panose="05000000000000000000" pitchFamily="2" charset="2"/>
              <a:buChar char="Ø"/>
            </a:pPr>
            <a:r>
              <a:rPr lang="en-US" dirty="0"/>
              <a:t>Give appropriate referrals.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Obtain Consent to make the referral on their behalf in case the Consumer is overwhelmed and might not be able to call herself, but at the same time ensure their decision is correct.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effectLst/>
                <a:latin typeface="Segoe UI" panose="020B0502040204020203" pitchFamily="34" charset="0"/>
              </a:rPr>
              <a:t> At the end, the consumer is given the option to accept and receive services or opt-out.</a:t>
            </a:r>
            <a:endParaRPr lang="en-US" sz="1200" dirty="0">
              <a:effectLst/>
              <a:latin typeface="Arial" panose="020B0604020202020204" pitchFamily="34" charset="0"/>
            </a:endParaRPr>
          </a:p>
          <a:p>
            <a:pPr marL="171450" indent="-171450">
              <a:buFont typeface="Wingdings" panose="05000000000000000000" pitchFamily="2" charset="2"/>
              <a:buChar char="Ø"/>
            </a:pPr>
            <a:endParaRPr lang="en-US" dirty="0"/>
          </a:p>
        </p:txBody>
      </p:sp>
    </p:spTree>
    <p:extLst>
      <p:ext uri="{BB962C8B-B14F-4D97-AF65-F5344CB8AC3E}">
        <p14:creationId xmlns:p14="http://schemas.microsoft.com/office/powerpoint/2010/main" val="19933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Narrator. Paula Silva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Lastly, here is a sample of topics encountered every day in our HCAAA call center. These services are in place to allow our consumer to age with dignity and to provide services that empower their daily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Thank you. We hope our presentation today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p:txBody>
      </p:sp>
    </p:spTree>
    <p:extLst>
      <p:ext uri="{BB962C8B-B14F-4D97-AF65-F5344CB8AC3E}">
        <p14:creationId xmlns:p14="http://schemas.microsoft.com/office/powerpoint/2010/main" val="390094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582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38EBB-9E0B-4AF4-BAF2-D610AD42CB4A}" type="slidenum">
              <a:rPr lang="en-US" smtClean="0"/>
              <a:t>21</a:t>
            </a:fld>
            <a:endParaRPr lang="en-US" dirty="0"/>
          </a:p>
        </p:txBody>
      </p:sp>
    </p:spTree>
    <p:extLst>
      <p:ext uri="{BB962C8B-B14F-4D97-AF65-F5344CB8AC3E}">
        <p14:creationId xmlns:p14="http://schemas.microsoft.com/office/powerpoint/2010/main" val="163975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HCAAA is part of a nationwide federal grant program.</a:t>
            </a:r>
          </a:p>
          <a:p>
            <a:r>
              <a:rPr lang="en-US" dirty="0"/>
              <a:t>There are 28 AAA in the state of Texas</a:t>
            </a:r>
          </a:p>
          <a:p>
            <a:r>
              <a:rPr lang="en-US" dirty="0"/>
              <a:t>We cover Harris County.</a:t>
            </a:r>
          </a:p>
          <a:p>
            <a:pPr marL="171450" indent="-171450">
              <a:buFont typeface="Wingdings" panose="05000000000000000000" pitchFamily="2" charset="2"/>
              <a:buChar char="Ø"/>
            </a:pPr>
            <a:r>
              <a:rPr lang="en-US" dirty="0"/>
              <a:t>AAA/ADRC, in a collaboration effort,  work in partnership to provide our services that are included in todays presentation.</a:t>
            </a:r>
          </a:p>
          <a:p>
            <a:endParaRPr lang="en-US" dirty="0"/>
          </a:p>
          <a:p>
            <a:endParaRPr lang="en-US" dirty="0"/>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3999631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piece for advocacy and appeals in</a:t>
            </a:r>
            <a:r>
              <a:rPr lang="en-US" baseline="0" dirty="0"/>
              <a:t> the bullet, change font, add photos</a:t>
            </a:r>
            <a:endParaRPr lang="en-US" dirty="0"/>
          </a:p>
        </p:txBody>
      </p:sp>
      <p:sp>
        <p:nvSpPr>
          <p:cNvPr id="4" name="Slide Number Placeholder 3"/>
          <p:cNvSpPr>
            <a:spLocks noGrp="1"/>
          </p:cNvSpPr>
          <p:nvPr>
            <p:ph type="sldNum" sz="quarter" idx="10"/>
          </p:nvPr>
        </p:nvSpPr>
        <p:spPr/>
        <p:txBody>
          <a:bodyPr/>
          <a:lstStyle/>
          <a:p>
            <a:fld id="{86538EBB-9E0B-4AF4-BAF2-D610AD42CB4A}" type="slidenum">
              <a:rPr lang="en-US" smtClean="0"/>
              <a:t>22</a:t>
            </a:fld>
            <a:endParaRPr lang="en-US" dirty="0"/>
          </a:p>
        </p:txBody>
      </p:sp>
    </p:spTree>
    <p:extLst>
      <p:ext uri="{BB962C8B-B14F-4D97-AF65-F5344CB8AC3E}">
        <p14:creationId xmlns:p14="http://schemas.microsoft.com/office/powerpoint/2010/main" val="1794716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a:t>
            </a:r>
            <a:r>
              <a:rPr lang="en-US" baseline="0" dirty="0"/>
              <a:t> placement of ombudsman to the end.  Include FY 14 consumers served.</a:t>
            </a:r>
            <a:endParaRPr lang="en-US" dirty="0"/>
          </a:p>
        </p:txBody>
      </p:sp>
      <p:sp>
        <p:nvSpPr>
          <p:cNvPr id="4" name="Slide Number Placeholder 3"/>
          <p:cNvSpPr>
            <a:spLocks noGrp="1"/>
          </p:cNvSpPr>
          <p:nvPr>
            <p:ph type="sldNum" sz="quarter" idx="10"/>
          </p:nvPr>
        </p:nvSpPr>
        <p:spPr/>
        <p:txBody>
          <a:bodyPr/>
          <a:lstStyle/>
          <a:p>
            <a:fld id="{86538EBB-9E0B-4AF4-BAF2-D610AD42CB4A}" type="slidenum">
              <a:rPr lang="en-US" smtClean="0"/>
              <a:t>26</a:t>
            </a:fld>
            <a:endParaRPr lang="en-US" dirty="0"/>
          </a:p>
        </p:txBody>
      </p:sp>
    </p:spTree>
    <p:extLst>
      <p:ext uri="{BB962C8B-B14F-4D97-AF65-F5344CB8AC3E}">
        <p14:creationId xmlns:p14="http://schemas.microsoft.com/office/powerpoint/2010/main" val="400449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a:t>
            </a:r>
            <a:r>
              <a:rPr lang="en-US" baseline="0" dirty="0"/>
              <a:t> placement of ombudsman to the end.  Include FY 14 consumers served.</a:t>
            </a:r>
            <a:endParaRPr lang="en-US" dirty="0"/>
          </a:p>
        </p:txBody>
      </p:sp>
      <p:sp>
        <p:nvSpPr>
          <p:cNvPr id="4" name="Slide Number Placeholder 3"/>
          <p:cNvSpPr>
            <a:spLocks noGrp="1"/>
          </p:cNvSpPr>
          <p:nvPr>
            <p:ph type="sldNum" sz="quarter" idx="10"/>
          </p:nvPr>
        </p:nvSpPr>
        <p:spPr/>
        <p:txBody>
          <a:bodyPr/>
          <a:lstStyle/>
          <a:p>
            <a:fld id="{86538EBB-9E0B-4AF4-BAF2-D610AD42CB4A}" type="slidenum">
              <a:rPr lang="en-US" smtClean="0"/>
              <a:t>27</a:t>
            </a:fld>
            <a:endParaRPr lang="en-US" dirty="0"/>
          </a:p>
        </p:txBody>
      </p:sp>
    </p:spTree>
    <p:extLst>
      <p:ext uri="{BB962C8B-B14F-4D97-AF65-F5344CB8AC3E}">
        <p14:creationId xmlns:p14="http://schemas.microsoft.com/office/powerpoint/2010/main" val="362157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86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Email: aging@houstontx.gov"/>
          <p:cNvSpPr>
            <a:spLocks noGrp="1" noRot="1" noChangeAspect="1"/>
          </p:cNvSpPr>
          <p:nvPr>
            <p:ph type="sldImg"/>
          </p:nvPr>
        </p:nvSpPr>
        <p:spPr/>
      </p:sp>
      <p:sp>
        <p:nvSpPr>
          <p:cNvPr id="3" name="Notes Placeholder 2" descr="Email: aging@houstontx.gov"/>
          <p:cNvSpPr>
            <a:spLocks noGrp="1"/>
          </p:cNvSpPr>
          <p:nvPr>
            <p:ph type="body" idx="1"/>
          </p:nvPr>
        </p:nvSpPr>
        <p:spPr/>
        <p:txBody>
          <a:bodyPr/>
          <a:lstStyle/>
          <a:p>
            <a:r>
              <a:rPr lang="en-US" dirty="0"/>
              <a:t>Email: aging@houstontx.gov</a:t>
            </a:r>
          </a:p>
        </p:txBody>
      </p:sp>
    </p:spTree>
    <p:extLst>
      <p:ext uri="{BB962C8B-B14F-4D97-AF65-F5344CB8AC3E}">
        <p14:creationId xmlns:p14="http://schemas.microsoft.com/office/powerpoint/2010/main" val="15517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Harris County is home to a population of over 4 million people.  It is the largest county in Texas and the third most populous county in the nation.  Nearly 16% of the population lives in poverty.  According to the US Census Bureau 44% of the population is Hispanic and 7% of the population is Asian.  After English, the three most common languages spoken are Spanish, Vietnamese and Chinese.  The HCAAA has developed strategies to meet the diverse language needs of consumers who reach out to the Call Center and to benefits counselors for assistance and services.  The HCAAA has hired bilingual staff (English/Spanish) so that consumers can speak directly with Call Center representatives as well as with benefits counselors who speak their language, in addition to utilization of the Language Line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20799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Front Door -  </a:t>
            </a:r>
          </a:p>
          <a:p>
            <a:r>
              <a:rPr lang="en-US" dirty="0"/>
              <a:t>Intake by IR&amp;A specialist – trained and AIRs (Alliance of Information and Referral System – Certified) &gt; telephone calls, Emails, voicemails, Walk-ins, mail</a:t>
            </a:r>
          </a:p>
          <a:p>
            <a:endParaRPr lang="en-US" dirty="0"/>
          </a:p>
          <a:p>
            <a:r>
              <a:rPr lang="en-US" dirty="0"/>
              <a:t>Benefits Counseling: Certified Counselors assist with understanding and applying for Medicare, Medicaid, and other public benefits.  Popular: Medicare AEP Oct 15- Dec 7.</a:t>
            </a:r>
          </a:p>
          <a:p>
            <a:endParaRPr lang="en-US" dirty="0"/>
          </a:p>
        </p:txBody>
      </p:sp>
      <p:sp>
        <p:nvSpPr>
          <p:cNvPr id="4" name="Slide Number Placeholder 3"/>
          <p:cNvSpPr>
            <a:spLocks noGrp="1"/>
          </p:cNvSpPr>
          <p:nvPr>
            <p:ph type="sldNum" sz="quarter" idx="10"/>
          </p:nvPr>
        </p:nvSpPr>
        <p:spPr/>
        <p:txBody>
          <a:bodyPr/>
          <a:lstStyle/>
          <a:p>
            <a:fld id="{86538EBB-9E0B-4AF4-BAF2-D610AD42CB4A}" type="slidenum">
              <a:rPr lang="en-US" smtClean="0"/>
              <a:t>4</a:t>
            </a:fld>
            <a:endParaRPr lang="en-US"/>
          </a:p>
        </p:txBody>
      </p:sp>
    </p:spTree>
    <p:extLst>
      <p:ext uri="{BB962C8B-B14F-4D97-AF65-F5344CB8AC3E}">
        <p14:creationId xmlns:p14="http://schemas.microsoft.com/office/powerpoint/2010/main" val="179471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696913"/>
            <a:ext cx="4251325" cy="3189287"/>
          </a:xfrm>
        </p:spPr>
      </p:sp>
      <p:sp>
        <p:nvSpPr>
          <p:cNvPr id="3" name="Notes Placeholder 2"/>
          <p:cNvSpPr>
            <a:spLocks noGrp="1"/>
          </p:cNvSpPr>
          <p:nvPr>
            <p:ph type="body" idx="1"/>
          </p:nvPr>
        </p:nvSpPr>
        <p:spPr>
          <a:xfrm>
            <a:off x="701040" y="4415791"/>
            <a:ext cx="5608320" cy="4499609"/>
          </a:xfrm>
        </p:spPr>
        <p:txBody>
          <a:bodyPr/>
          <a:lstStyle/>
          <a:p>
            <a:endParaRPr lang="en-US" dirty="0"/>
          </a:p>
          <a:p>
            <a:r>
              <a:rPr lang="en-US" dirty="0"/>
              <a:t>Health Maintenance (limits apply)</a:t>
            </a:r>
          </a:p>
          <a:p>
            <a:r>
              <a:rPr lang="en-US" dirty="0"/>
              <a:t>We focus on programs and services not covered by Medicare or other healthcare insurance.  Programs of last resort.  Benefits counseling-Helps us eliminate waitlists.</a:t>
            </a:r>
          </a:p>
          <a:p>
            <a:endParaRPr lang="en-US" dirty="0"/>
          </a:p>
          <a:p>
            <a:r>
              <a:rPr lang="en-US" dirty="0"/>
              <a:t>Most AAA services are: </a:t>
            </a:r>
          </a:p>
          <a:p>
            <a:r>
              <a:rPr lang="en-US" altLang="en-US" dirty="0">
                <a:latin typeface="Arial" panose="020B0604020202020204" pitchFamily="34" charset="0"/>
                <a:cs typeface="Arial" panose="020B0604020202020204" pitchFamily="34" charset="0"/>
              </a:rPr>
              <a:t>Direct services or contracted:</a:t>
            </a:r>
            <a:r>
              <a:rPr lang="en-US" dirty="0"/>
              <a:t>  means AAA completes intakes than submits PM; PM approves  authorization/referral for that service.  For example</a:t>
            </a:r>
          </a:p>
          <a:p>
            <a:endParaRPr lang="en-US" dirty="0"/>
          </a:p>
          <a:p>
            <a:r>
              <a:rPr lang="en-US" dirty="0"/>
              <a:t>Nutrition services: HDM/Community Dining</a:t>
            </a:r>
          </a:p>
          <a:p>
            <a:r>
              <a:rPr lang="en-US" dirty="0"/>
              <a:t>&gt; due to COVID19 pandemic - Delay of re-opening congregate meals sites -Fall;.</a:t>
            </a:r>
          </a:p>
          <a:p>
            <a:pPr marL="171450" indent="-171450">
              <a:buFont typeface="Wingdings" panose="05000000000000000000" pitchFamily="2" charset="2"/>
              <a:buChar char="Ø"/>
            </a:pPr>
            <a:r>
              <a:rPr lang="en-US" dirty="0"/>
              <a:t>Working plan ex.  grab-n-go; Seniors pick-up meals and return home.</a:t>
            </a:r>
          </a:p>
          <a:p>
            <a:pPr marL="171450" indent="-171450">
              <a:buFont typeface="Wingdings" panose="05000000000000000000" pitchFamily="2" charset="2"/>
              <a:buChar char="Ø"/>
            </a:pPr>
            <a:r>
              <a:rPr lang="en-US" dirty="0"/>
              <a:t>Some sites used for vaccines; avoid interruptions.</a:t>
            </a:r>
          </a:p>
          <a:p>
            <a:pPr marL="171450" indent="-171450">
              <a:buFont typeface="Wingdings" panose="05000000000000000000" pitchFamily="2" charset="2"/>
              <a:buChar char="Ø"/>
            </a:pPr>
            <a:r>
              <a:rPr lang="en-US" dirty="0"/>
              <a:t>Home delivered meals continue without interruptions.  &gt; Which also included congregate participants. </a:t>
            </a:r>
          </a:p>
          <a:p>
            <a:endParaRPr lang="en-US" dirty="0"/>
          </a:p>
          <a:p>
            <a:r>
              <a:rPr lang="en-US" dirty="0"/>
              <a:t>Care coordination services are temporary; CM assist with transition to community long term care services.</a:t>
            </a:r>
          </a:p>
          <a:p>
            <a:endParaRPr lang="en-US" dirty="0"/>
          </a:p>
        </p:txBody>
      </p:sp>
    </p:spTree>
    <p:extLst>
      <p:ext uri="{BB962C8B-B14F-4D97-AF65-F5344CB8AC3E}">
        <p14:creationId xmlns:p14="http://schemas.microsoft.com/office/powerpoint/2010/main" val="75106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AAA COVID -19 </a:t>
            </a:r>
          </a:p>
          <a:p>
            <a:r>
              <a:rPr lang="en-US" dirty="0"/>
              <a:t>AAA Team All activated essential employees -Telecommute/relocated:  Call centers coordinated; COVID 19 testing, transition to COVID vaccinations, appts</a:t>
            </a:r>
          </a:p>
          <a:p>
            <a:endParaRPr lang="en-US" dirty="0"/>
          </a:p>
          <a:p>
            <a:r>
              <a:rPr lang="en-US" dirty="0"/>
              <a:t>AAA COVID support services</a:t>
            </a:r>
          </a:p>
          <a:p>
            <a:pPr marL="171450" indent="-171450">
              <a:buFont typeface="Wingdings" panose="05000000000000000000" pitchFamily="2" charset="2"/>
              <a:buChar char="Ø"/>
            </a:pPr>
            <a:r>
              <a:rPr lang="en-US" dirty="0"/>
              <a:t>AAA stepped-up; In-home testing, in-home vaccinations</a:t>
            </a:r>
          </a:p>
          <a:p>
            <a:pPr marL="171450" indent="-171450">
              <a:buFont typeface="Wingdings" panose="05000000000000000000" pitchFamily="2" charset="2"/>
              <a:buChar char="Ø"/>
            </a:pPr>
            <a:r>
              <a:rPr lang="en-US" dirty="0"/>
              <a:t>Facemasks mailed;</a:t>
            </a:r>
          </a:p>
          <a:p>
            <a:r>
              <a:rPr lang="en-US" dirty="0"/>
              <a:t>&gt;  Care Funds: COVID19 rental, mortgage and utility assistance</a:t>
            </a:r>
          </a:p>
          <a:p>
            <a:r>
              <a:rPr lang="en-US" dirty="0"/>
              <a:t>&gt;  Partnership with Houston Food Bank; Food box  delivered to homebound clients.</a:t>
            </a:r>
          </a:p>
          <a:p>
            <a:endParaRPr lang="en-US" dirty="0"/>
          </a:p>
          <a:p>
            <a:r>
              <a:rPr lang="en-US" dirty="0"/>
              <a:t>Income support:  assist in the form of payment : deposits and 1</a:t>
            </a:r>
            <a:r>
              <a:rPr lang="en-US" baseline="30000" dirty="0"/>
              <a:t>st</a:t>
            </a:r>
            <a:r>
              <a:rPr lang="en-US" dirty="0"/>
              <a:t> month rent, deductibles.</a:t>
            </a:r>
          </a:p>
          <a:p>
            <a:endParaRPr lang="en-US" dirty="0"/>
          </a:p>
        </p:txBody>
      </p:sp>
    </p:spTree>
    <p:extLst>
      <p:ext uri="{BB962C8B-B14F-4D97-AF65-F5344CB8AC3E}">
        <p14:creationId xmlns:p14="http://schemas.microsoft.com/office/powerpoint/2010/main" val="351639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HomeMeds</a:t>
            </a:r>
            <a:r>
              <a:rPr lang="en-US" dirty="0"/>
              <a:t>  BCs incorporated </a:t>
            </a:r>
          </a:p>
          <a:p>
            <a:r>
              <a:rPr lang="en-US" dirty="0"/>
              <a:t>&gt; with prescription assistance program if we find Clients take more than 3 medications.</a:t>
            </a:r>
          </a:p>
          <a:p>
            <a:endParaRPr lang="en-US" dirty="0"/>
          </a:p>
          <a:p>
            <a:r>
              <a:rPr lang="en-US" dirty="0"/>
              <a:t>&gt; Medicare AEP;</a:t>
            </a:r>
          </a:p>
        </p:txBody>
      </p:sp>
    </p:spTree>
    <p:extLst>
      <p:ext uri="{BB962C8B-B14F-4D97-AF65-F5344CB8AC3E}">
        <p14:creationId xmlns:p14="http://schemas.microsoft.com/office/powerpoint/2010/main" val="368229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737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Ombudsman with University of Texas 713-500-9931, staff and volunteers. Training required for volunteers.</a:t>
            </a:r>
          </a:p>
          <a:p>
            <a:r>
              <a:rPr lang="en-US" dirty="0"/>
              <a:t>Help with obtain </a:t>
            </a:r>
            <a:r>
              <a:rPr lang="en-US" baseline="0" dirty="0"/>
              <a:t> </a:t>
            </a:r>
            <a:r>
              <a:rPr lang="en-US" dirty="0"/>
              <a:t>listing of nursing homes, </a:t>
            </a:r>
          </a:p>
          <a:p>
            <a:r>
              <a:rPr lang="en-US" dirty="0"/>
              <a:t>Special requests: accept Medicaid and have secure units for memory care residents ex. Wanders</a:t>
            </a:r>
          </a:p>
          <a:p>
            <a:endParaRPr lang="en-US" dirty="0"/>
          </a:p>
        </p:txBody>
      </p:sp>
    </p:spTree>
    <p:extLst>
      <p:ext uri="{BB962C8B-B14F-4D97-AF65-F5344CB8AC3E}">
        <p14:creationId xmlns:p14="http://schemas.microsoft.com/office/powerpoint/2010/main" val="4004496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0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7391400" cy="3886199"/>
          </a:xfrm>
        </p:spPr>
        <p:txBody>
          <a:bodyPr>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28600" y="4724400"/>
            <a:ext cx="7543800" cy="9144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F331A-F83F-4B9B-B47C-8BE36D295DB5}" type="slidenum">
              <a:rPr lang="en-US" smtClean="0"/>
              <a:t>‹#›</a:t>
            </a:fld>
            <a:endParaRPr lang="en-US" dirty="0"/>
          </a:p>
        </p:txBody>
      </p:sp>
    </p:spTree>
    <p:extLst>
      <p:ext uri="{BB962C8B-B14F-4D97-AF65-F5344CB8AC3E}">
        <p14:creationId xmlns:p14="http://schemas.microsoft.com/office/powerpoint/2010/main" val="71358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143000"/>
            <a:ext cx="8229600" cy="50292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82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ail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143000"/>
            <a:ext cx="8229600" cy="5029200"/>
          </a:xfr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normAutofit/>
          </a:bodyPr>
          <a:lstStyle>
            <a:lvl1pPr>
              <a:defRPr sz="2000">
                <a:solidFill>
                  <a:schemeClr val="bg1">
                    <a:lumMod val="50000"/>
                  </a:schemeClr>
                </a:solidFill>
              </a:defRPr>
            </a:lvl1pPr>
            <a:lvl2pPr>
              <a:defRPr sz="1600">
                <a:solidFill>
                  <a:schemeClr val="bg1">
                    <a:lumMod val="50000"/>
                  </a:schemeClr>
                </a:solidFill>
              </a:defRPr>
            </a:lvl2pPr>
            <a:lvl3pPr>
              <a:defRPr sz="14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33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e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1430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0"/>
          <p:cNvSpPr>
            <a:spLocks noGrp="1"/>
          </p:cNvSpPr>
          <p:nvPr>
            <p:ph sz="quarter" idx="14"/>
          </p:nvPr>
        </p:nvSpPr>
        <p:spPr>
          <a:xfrm>
            <a:off x="4648200" y="11430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78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Caption">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481" r="9058" b="3059"/>
          <a:stretch/>
        </p:blipFill>
        <p:spPr bwMode="auto">
          <a:xfrm>
            <a:off x="6400799" y="895350"/>
            <a:ext cx="2743201"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143000"/>
            <a:ext cx="5791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6553200" y="1066800"/>
            <a:ext cx="2438400" cy="3733800"/>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6493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Tree>
    <p:extLst>
      <p:ext uri="{BB962C8B-B14F-4D97-AF65-F5344CB8AC3E}">
        <p14:creationId xmlns:p14="http://schemas.microsoft.com/office/powerpoint/2010/main" val="13753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76FDE7-FD37-4200-A24D-A15B0D939AF3}" type="datetimeFigureOut">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F331A-F83F-4B9B-B47C-8BE36D295DB5}" type="slidenum">
              <a:rPr lang="en-US" smtClean="0"/>
              <a:t>‹#›</a:t>
            </a:fld>
            <a:endParaRPr lang="en-US" dirty="0"/>
          </a:p>
        </p:txBody>
      </p:sp>
    </p:spTree>
    <p:extLst>
      <p:ext uri="{BB962C8B-B14F-4D97-AF65-F5344CB8AC3E}">
        <p14:creationId xmlns:p14="http://schemas.microsoft.com/office/powerpoint/2010/main" val="7318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11"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58326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114300"/>
            <a:ext cx="5867936" cy="800100"/>
          </a:xfrm>
          <a:prstGeom prst="rect">
            <a:avLst/>
          </a:prstGeom>
        </p:spPr>
        <p:txBody>
          <a:bodyPr vert="horz" lIns="102393" tIns="51197" rIns="102393" bIns="51197"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1"/>
            <a:ext cx="2133600" cy="365126"/>
          </a:xfrm>
          <a:prstGeom prst="rect">
            <a:avLst/>
          </a:prstGeom>
        </p:spPr>
        <p:txBody>
          <a:bodyPr vert="horz" lIns="102393" tIns="51197" rIns="102393" bIns="51197" rtlCol="0" anchor="ctr"/>
          <a:lstStyle>
            <a:lvl1pPr algn="l">
              <a:defRPr sz="1300">
                <a:solidFill>
                  <a:schemeClr val="tx1">
                    <a:tint val="75000"/>
                  </a:schemeClr>
                </a:solidFill>
              </a:defRPr>
            </a:lvl1pPr>
          </a:lstStyle>
          <a:p>
            <a:fld id="{3F76FDE7-FD37-4200-A24D-A15B0D939AF3}" type="datetimeFigureOut">
              <a:rPr lang="en-US" smtClean="0"/>
              <a:t>8/5/2022</a:t>
            </a:fld>
            <a:endParaRPr lang="en-US" dirty="0"/>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102393" tIns="51197" rIns="102393" bIns="51197"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102393" tIns="51197" rIns="102393" bIns="51197" rtlCol="0" anchor="ctr"/>
          <a:lstStyle>
            <a:lvl1pPr algn="r">
              <a:defRPr sz="1300">
                <a:solidFill>
                  <a:schemeClr val="tx1">
                    <a:tint val="75000"/>
                  </a:schemeClr>
                </a:solidFill>
              </a:defRPr>
            </a:lvl1pPr>
          </a:lstStyle>
          <a:p>
            <a:fld id="{D75F331A-F83F-4B9B-B47C-8BE36D295DB5}" type="slidenum">
              <a:rPr lang="en-US" smtClean="0"/>
              <a:t>‹#›</a:t>
            </a:fld>
            <a:endParaRPr lang="en-US" dirty="0"/>
          </a:p>
        </p:txBody>
      </p:sp>
      <p:sp>
        <p:nvSpPr>
          <p:cNvPr id="8" name="Text Placeholder 7"/>
          <p:cNvSpPr>
            <a:spLocks noGrp="1"/>
          </p:cNvSpPr>
          <p:nvPr>
            <p:ph type="body" idx="1"/>
          </p:nvPr>
        </p:nvSpPr>
        <p:spPr>
          <a:xfrm>
            <a:off x="457200" y="1066800"/>
            <a:ext cx="82296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511968" rtl="0" eaLnBrk="1" latinLnBrk="0" hangingPunct="1">
        <a:spcBef>
          <a:spcPct val="0"/>
        </a:spcBef>
        <a:buNone/>
        <a:defRPr sz="3100" b="1" kern="1200">
          <a:solidFill>
            <a:schemeClr val="bg2"/>
          </a:solidFill>
          <a:latin typeface="Myriad Pro" pitchFamily="34" charset="0"/>
          <a:ea typeface="+mj-ea"/>
          <a:cs typeface="Myriad Pro" pitchFamily="34" charset="0"/>
        </a:defRPr>
      </a:lvl1pPr>
    </p:titleStyle>
    <p:bodyStyle>
      <a:lvl1pPr marL="0" indent="0" algn="l" defTabSz="511968" rtl="0" eaLnBrk="1" latinLnBrk="0" hangingPunct="1">
        <a:spcBef>
          <a:spcPct val="20000"/>
        </a:spcBef>
        <a:buFont typeface="Arial"/>
        <a:buNone/>
        <a:defRPr sz="2700" kern="1200">
          <a:solidFill>
            <a:schemeClr val="bg1">
              <a:lumMod val="75000"/>
            </a:schemeClr>
          </a:solidFill>
          <a:latin typeface="Raleway Light"/>
          <a:ea typeface="+mn-ea"/>
          <a:cs typeface="Raleway Light"/>
        </a:defRPr>
      </a:lvl1pPr>
      <a:lvl2pPr marL="511968" indent="0" algn="l" defTabSz="511968" rtl="0" eaLnBrk="1" latinLnBrk="0" hangingPunct="1">
        <a:spcBef>
          <a:spcPct val="20000"/>
        </a:spcBef>
        <a:buFont typeface="Arial"/>
        <a:buNone/>
        <a:defRPr sz="2000" kern="1200">
          <a:solidFill>
            <a:schemeClr val="bg1">
              <a:lumMod val="75000"/>
            </a:schemeClr>
          </a:solidFill>
          <a:latin typeface="Raleway Light"/>
          <a:ea typeface="+mn-ea"/>
          <a:cs typeface="Raleway Light"/>
        </a:defRPr>
      </a:lvl2pPr>
      <a:lvl3pPr marL="1023935" indent="0" algn="l" defTabSz="511968"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3pPr>
      <a:lvl4pPr marL="1535903"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4pPr>
      <a:lvl5pPr marL="2047871"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5pPr>
      <a:lvl6pPr marL="2815822" indent="-255984" algn="l" defTabSz="511968" rtl="0" eaLnBrk="1" latinLnBrk="0" hangingPunct="1">
        <a:spcBef>
          <a:spcPct val="20000"/>
        </a:spcBef>
        <a:buFont typeface="Arial"/>
        <a:buChar char="•"/>
        <a:defRPr sz="2200" kern="1200">
          <a:solidFill>
            <a:schemeClr val="tx1"/>
          </a:solidFill>
          <a:latin typeface="+mn-lt"/>
          <a:ea typeface="+mn-ea"/>
          <a:cs typeface="+mn-cs"/>
        </a:defRPr>
      </a:lvl6pPr>
      <a:lvl7pPr marL="3327790" indent="-255984" algn="l" defTabSz="511968" rtl="0" eaLnBrk="1" latinLnBrk="0" hangingPunct="1">
        <a:spcBef>
          <a:spcPct val="20000"/>
        </a:spcBef>
        <a:buFont typeface="Arial"/>
        <a:buChar char="•"/>
        <a:defRPr sz="2200" kern="1200">
          <a:solidFill>
            <a:schemeClr val="tx1"/>
          </a:solidFill>
          <a:latin typeface="+mn-lt"/>
          <a:ea typeface="+mn-ea"/>
          <a:cs typeface="+mn-cs"/>
        </a:defRPr>
      </a:lvl7pPr>
      <a:lvl8pPr marL="3839757" indent="-255984" algn="l" defTabSz="511968" rtl="0" eaLnBrk="1" latinLnBrk="0" hangingPunct="1">
        <a:spcBef>
          <a:spcPct val="20000"/>
        </a:spcBef>
        <a:buFont typeface="Arial"/>
        <a:buChar char="•"/>
        <a:defRPr sz="2200" kern="1200">
          <a:solidFill>
            <a:schemeClr val="tx1"/>
          </a:solidFill>
          <a:latin typeface="+mn-lt"/>
          <a:ea typeface="+mn-ea"/>
          <a:cs typeface="+mn-cs"/>
        </a:defRPr>
      </a:lvl8pPr>
      <a:lvl9pPr marL="4351725" indent="-255984" algn="l" defTabSz="51196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68" rtl="0" eaLnBrk="1" latinLnBrk="0" hangingPunct="1">
        <a:defRPr sz="2000" kern="1200">
          <a:solidFill>
            <a:schemeClr val="tx1"/>
          </a:solidFill>
          <a:latin typeface="+mn-lt"/>
          <a:ea typeface="+mn-ea"/>
          <a:cs typeface="+mn-cs"/>
        </a:defRPr>
      </a:lvl1pPr>
      <a:lvl2pPr marL="511968" algn="l" defTabSz="511968" rtl="0" eaLnBrk="1" latinLnBrk="0" hangingPunct="1">
        <a:defRPr sz="2000" kern="1200">
          <a:solidFill>
            <a:schemeClr val="tx1"/>
          </a:solidFill>
          <a:latin typeface="+mn-lt"/>
          <a:ea typeface="+mn-ea"/>
          <a:cs typeface="+mn-cs"/>
        </a:defRPr>
      </a:lvl2pPr>
      <a:lvl3pPr marL="1023935" algn="l" defTabSz="511968" rtl="0" eaLnBrk="1" latinLnBrk="0" hangingPunct="1">
        <a:defRPr sz="2000" kern="1200">
          <a:solidFill>
            <a:schemeClr val="tx1"/>
          </a:solidFill>
          <a:latin typeface="+mn-lt"/>
          <a:ea typeface="+mn-ea"/>
          <a:cs typeface="+mn-cs"/>
        </a:defRPr>
      </a:lvl3pPr>
      <a:lvl4pPr marL="1535903" algn="l" defTabSz="511968" rtl="0" eaLnBrk="1" latinLnBrk="0" hangingPunct="1">
        <a:defRPr sz="2000" kern="1200">
          <a:solidFill>
            <a:schemeClr val="tx1"/>
          </a:solidFill>
          <a:latin typeface="+mn-lt"/>
          <a:ea typeface="+mn-ea"/>
          <a:cs typeface="+mn-cs"/>
        </a:defRPr>
      </a:lvl4pPr>
      <a:lvl5pPr marL="2047871" algn="l" defTabSz="511968" rtl="0" eaLnBrk="1" latinLnBrk="0" hangingPunct="1">
        <a:defRPr sz="2000" kern="1200">
          <a:solidFill>
            <a:schemeClr val="tx1"/>
          </a:solidFill>
          <a:latin typeface="+mn-lt"/>
          <a:ea typeface="+mn-ea"/>
          <a:cs typeface="+mn-cs"/>
        </a:defRPr>
      </a:lvl5pPr>
      <a:lvl6pPr marL="2559838" algn="l" defTabSz="511968" rtl="0" eaLnBrk="1" latinLnBrk="0" hangingPunct="1">
        <a:defRPr sz="2000" kern="1200">
          <a:solidFill>
            <a:schemeClr val="tx1"/>
          </a:solidFill>
          <a:latin typeface="+mn-lt"/>
          <a:ea typeface="+mn-ea"/>
          <a:cs typeface="+mn-cs"/>
        </a:defRPr>
      </a:lvl6pPr>
      <a:lvl7pPr marL="3071806" algn="l" defTabSz="511968" rtl="0" eaLnBrk="1" latinLnBrk="0" hangingPunct="1">
        <a:defRPr sz="2000" kern="1200">
          <a:solidFill>
            <a:schemeClr val="tx1"/>
          </a:solidFill>
          <a:latin typeface="+mn-lt"/>
          <a:ea typeface="+mn-ea"/>
          <a:cs typeface="+mn-cs"/>
        </a:defRPr>
      </a:lvl7pPr>
      <a:lvl8pPr marL="3583774" algn="l" defTabSz="511968" rtl="0" eaLnBrk="1" latinLnBrk="0" hangingPunct="1">
        <a:defRPr sz="2000" kern="1200">
          <a:solidFill>
            <a:schemeClr val="tx1"/>
          </a:solidFill>
          <a:latin typeface="+mn-lt"/>
          <a:ea typeface="+mn-ea"/>
          <a:cs typeface="+mn-cs"/>
        </a:defRPr>
      </a:lvl8pPr>
      <a:lvl9pPr marL="4095742" algn="l" defTabSz="51196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aula.Silva@houstontx.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omments" Target="../comments/comment5.xml"/></Relationships>
</file>

<file path=ppt/slides/_rels/slide18.xml.rels><?xml version="1.0" encoding="UTF-8" standalone="yes"?>
<Relationships xmlns="http://schemas.openxmlformats.org/package/2006/relationships"><Relationship Id="rId3" Type="http://schemas.openxmlformats.org/officeDocument/2006/relationships/hyperlink" Target="http://www.houstontx.gov/health/Agin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aging@houstontx.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3gp"/><Relationship Id="rId1" Type="http://schemas.microsoft.com/office/2007/relationships/media" Target="../media/media1.3gp"/><Relationship Id="rId5" Type="http://schemas.openxmlformats.org/officeDocument/2006/relationships/image" Target="../media/image24.png"/><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Carmen.castro@houstontx.gov" TargetMode="External"/><Relationship Id="rId7" Type="http://schemas.openxmlformats.org/officeDocument/2006/relationships/hyperlink" Target="mailto:aging@houstontx.gov"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houstontx.gov/health/Aging/" TargetMode="External"/><Relationship Id="rId5" Type="http://schemas.openxmlformats.org/officeDocument/2006/relationships/hyperlink" Target="mailto:Keith.taylor@houstontx.gov" TargetMode="External"/><Relationship Id="rId4" Type="http://schemas.openxmlformats.org/officeDocument/2006/relationships/hyperlink" Target="mailto:Paula.silva@houstontx.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houstontx.gov/health/Agi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aging@houstontx.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3934" y="118948"/>
            <a:ext cx="8686800" cy="4072052"/>
          </a:xfrm>
        </p:spPr>
        <p:txBody>
          <a:bodyPr>
            <a:normAutofit fontScale="90000"/>
          </a:bodyPr>
          <a:lstStyle/>
          <a:p>
            <a:pPr algn="ctr"/>
            <a:br>
              <a:rPr lang="en-US" sz="3600" dirty="0">
                <a:solidFill>
                  <a:schemeClr val="bg1">
                    <a:lumMod val="95000"/>
                    <a:lumOff val="5000"/>
                  </a:schemeClr>
                </a:solidFill>
                <a:latin typeface="Century Gothic"/>
              </a:rPr>
            </a:br>
            <a:r>
              <a:rPr lang="en-US" sz="3600" dirty="0">
                <a:solidFill>
                  <a:schemeClr val="bg1">
                    <a:lumMod val="95000"/>
                    <a:lumOff val="5000"/>
                  </a:schemeClr>
                </a:solidFill>
                <a:latin typeface="Century Gothic"/>
              </a:rPr>
              <a:t>Empowering Vulnerable Populations: Perspectives from the Harris County Area Agency on Aging  </a:t>
            </a:r>
            <a:br>
              <a:rPr lang="en-US" sz="3600" dirty="0">
                <a:latin typeface="Century Gothic"/>
              </a:rPr>
            </a:br>
            <a:r>
              <a:rPr lang="en-US" sz="2000" b="0" dirty="0">
                <a:solidFill>
                  <a:schemeClr val="bg1">
                    <a:lumMod val="95000"/>
                    <a:lumOff val="5000"/>
                  </a:schemeClr>
                </a:solidFill>
                <a:latin typeface="Century Gothic"/>
              </a:rPr>
              <a:t> </a:t>
            </a:r>
            <a:br>
              <a:rPr lang="en-US" sz="3600" dirty="0">
                <a:latin typeface="Century Gothic"/>
              </a:rPr>
            </a:br>
            <a:br>
              <a:rPr lang="en-US" sz="3600" dirty="0">
                <a:latin typeface="Century Gothic"/>
              </a:rPr>
            </a:br>
            <a:br>
              <a:rPr lang="en-US" sz="3600" dirty="0">
                <a:latin typeface="Century Gothic"/>
              </a:rPr>
            </a:br>
            <a:r>
              <a:rPr lang="en-US" sz="3600" b="1" dirty="0">
                <a:solidFill>
                  <a:schemeClr val="bg1">
                    <a:lumMod val="95000"/>
                    <a:lumOff val="5000"/>
                  </a:schemeClr>
                </a:solidFill>
                <a:latin typeface="Century Gothic"/>
              </a:rPr>
              <a:t>Aging in Texas Conference </a:t>
            </a:r>
            <a:br>
              <a:rPr lang="en-US" sz="3600" b="1" dirty="0">
                <a:solidFill>
                  <a:schemeClr val="bg1">
                    <a:lumMod val="95000"/>
                    <a:lumOff val="5000"/>
                  </a:schemeClr>
                </a:solidFill>
                <a:latin typeface="Century Gothic"/>
              </a:rPr>
            </a:br>
            <a:r>
              <a:rPr lang="en-US" sz="1600" dirty="0">
                <a:solidFill>
                  <a:schemeClr val="bg1">
                    <a:lumMod val="95000"/>
                    <a:lumOff val="5000"/>
                  </a:schemeClr>
                </a:solidFill>
                <a:latin typeface="Century Gothic"/>
              </a:rPr>
              <a:t>August 18, 2022 </a:t>
            </a:r>
            <a:br>
              <a:rPr lang="en-US" sz="1600" dirty="0">
                <a:solidFill>
                  <a:schemeClr val="bg1">
                    <a:lumMod val="95000"/>
                    <a:lumOff val="5000"/>
                  </a:schemeClr>
                </a:solidFill>
                <a:latin typeface="Century Gothic"/>
              </a:rPr>
            </a:br>
            <a:br>
              <a:rPr lang="en-US" sz="3600" dirty="0">
                <a:latin typeface="Century Gothic"/>
              </a:rPr>
            </a:br>
            <a:endParaRPr lang="en-US" sz="3600" b="0" dirty="0">
              <a:solidFill>
                <a:schemeClr val="bg1">
                  <a:lumMod val="95000"/>
                  <a:lumOff val="5000"/>
                </a:schemeClr>
              </a:solidFill>
              <a:latin typeface="Century Gothic"/>
            </a:endParaRPr>
          </a:p>
        </p:txBody>
      </p:sp>
      <p:sp>
        <p:nvSpPr>
          <p:cNvPr id="3" name="Subtitle 2"/>
          <p:cNvSpPr>
            <a:spLocks noGrp="1"/>
          </p:cNvSpPr>
          <p:nvPr>
            <p:ph type="subTitle" idx="1"/>
          </p:nvPr>
        </p:nvSpPr>
        <p:spPr>
          <a:xfrm>
            <a:off x="307613" y="4191000"/>
            <a:ext cx="8382000" cy="1295400"/>
          </a:xfrm>
        </p:spPr>
        <p:txBody>
          <a:bodyPr vert="horz" lIns="91440" tIns="45720" rIns="91440" bIns="45720" rtlCol="0" anchor="t">
            <a:normAutofit fontScale="85000" lnSpcReduction="20000"/>
          </a:bodyPr>
          <a:lstStyle/>
          <a:p>
            <a:r>
              <a:rPr lang="en-US" sz="3100" b="1" dirty="0">
                <a:solidFill>
                  <a:schemeClr val="bg1">
                    <a:lumMod val="95000"/>
                    <a:lumOff val="5000"/>
                  </a:schemeClr>
                </a:solidFill>
                <a:latin typeface="Century Gothic"/>
              </a:rPr>
              <a:t>Carmen Castro, Dr.P.H., M.S.,</a:t>
            </a:r>
          </a:p>
          <a:p>
            <a:r>
              <a:rPr lang="en-US" sz="3100" b="1" dirty="0">
                <a:solidFill>
                  <a:schemeClr val="bg1">
                    <a:lumMod val="95000"/>
                    <a:lumOff val="5000"/>
                  </a:schemeClr>
                </a:solidFill>
                <a:latin typeface="Century Gothic"/>
              </a:rPr>
              <a:t>Paula Silva</a:t>
            </a:r>
          </a:p>
          <a:p>
            <a:r>
              <a:rPr lang="en-US" sz="3100" b="1" dirty="0">
                <a:solidFill>
                  <a:schemeClr val="bg1">
                    <a:lumMod val="95000"/>
                    <a:lumOff val="5000"/>
                  </a:schemeClr>
                </a:solidFill>
                <a:latin typeface="Century Gothic"/>
              </a:rPr>
              <a:t>Keith Taylor, MS</a:t>
            </a:r>
          </a:p>
          <a:p>
            <a:endParaRPr lang="en-US" dirty="0">
              <a:solidFill>
                <a:schemeClr val="bg1">
                  <a:lumMod val="95000"/>
                  <a:lumOff val="5000"/>
                </a:schemeClr>
              </a:solidFill>
              <a:latin typeface="Century Gothic" panose="020B0502020202020204" pitchFamily="34" charset="0"/>
            </a:endParaRPr>
          </a:p>
          <a:p>
            <a:endParaRPr lang="en-US" dirty="0">
              <a:solidFill>
                <a:schemeClr val="bg1">
                  <a:lumMod val="95000"/>
                  <a:lumOff val="5000"/>
                </a:schemeClr>
              </a:solidFill>
              <a:latin typeface="Century Gothic"/>
            </a:endParaRPr>
          </a:p>
          <a:p>
            <a:endParaRPr lang="en-US" dirty="0">
              <a:solidFill>
                <a:schemeClr val="bg1">
                  <a:lumMod val="95000"/>
                  <a:lumOff val="5000"/>
                </a:schemeClr>
              </a:solidFill>
              <a:latin typeface="Century Gothic"/>
            </a:endParaRPr>
          </a:p>
        </p:txBody>
      </p:sp>
    </p:spTree>
    <p:extLst>
      <p:ext uri="{BB962C8B-B14F-4D97-AF65-F5344CB8AC3E}">
        <p14:creationId xmlns:p14="http://schemas.microsoft.com/office/powerpoint/2010/main" val="333715586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6565" y="152400"/>
            <a:ext cx="3125787" cy="644525"/>
          </a:xfrm>
        </p:spPr>
        <p:txBody>
          <a:bodyPr/>
          <a:lstStyle/>
          <a:p>
            <a:pPr algn="ctr" eaLnBrk="1" fontAlgn="auto" hangingPunct="1">
              <a:spcAft>
                <a:spcPts val="0"/>
              </a:spcAft>
              <a:defRPr/>
            </a:pPr>
            <a:r>
              <a:rPr lang="en-US" altLang="en-US" sz="3400" b="1" dirty="0"/>
              <a:t>Eligibility</a:t>
            </a:r>
          </a:p>
        </p:txBody>
      </p:sp>
      <p:sp>
        <p:nvSpPr>
          <p:cNvPr id="14339" name="Rectangle 3"/>
          <p:cNvSpPr>
            <a:spLocks noGrp="1" noChangeArrowheads="1"/>
          </p:cNvSpPr>
          <p:nvPr>
            <p:ph idx="1"/>
          </p:nvPr>
        </p:nvSpPr>
        <p:spPr>
          <a:xfrm>
            <a:off x="152400" y="1371600"/>
            <a:ext cx="8420100" cy="5319713"/>
          </a:xfrm>
        </p:spPr>
        <p:txBody>
          <a:bodyPr>
            <a:normAutofit lnSpcReduction="10000"/>
          </a:bodyPr>
          <a:lstStyle/>
          <a:p>
            <a:pPr marL="82296" indent="0">
              <a:buClrTx/>
              <a:buNone/>
              <a:defRPr/>
            </a:pPr>
            <a:r>
              <a:rPr lang="en-US" sz="2800" b="1" dirty="0">
                <a:solidFill>
                  <a:schemeClr val="tx1"/>
                </a:solidFill>
              </a:rPr>
              <a:t>Access and Assistance </a:t>
            </a:r>
          </a:p>
          <a:p>
            <a:pPr marL="82296" indent="0">
              <a:buClrTx/>
              <a:buNone/>
              <a:defRPr/>
            </a:pPr>
            <a:r>
              <a:rPr lang="en-US" dirty="0">
                <a:solidFill>
                  <a:schemeClr val="tx1"/>
                </a:solidFill>
              </a:rPr>
              <a:t>Older adults 60 years or older and their caregivers residing in Harris County.</a:t>
            </a:r>
            <a:endParaRPr lang="en-US" sz="2400" b="1" dirty="0">
              <a:solidFill>
                <a:schemeClr val="tx1"/>
              </a:solidFill>
            </a:endParaRPr>
          </a:p>
          <a:p>
            <a:pPr marL="425196" indent="-342900" eaLnBrk="1" fontAlgn="auto" hangingPunct="1">
              <a:spcAft>
                <a:spcPts val="0"/>
              </a:spcAft>
              <a:buClrTx/>
              <a:buFont typeface="Wingdings" pitchFamily="2" charset="2"/>
              <a:buChar char="§"/>
              <a:defRPr/>
            </a:pPr>
            <a:r>
              <a:rPr lang="en-US" dirty="0">
                <a:solidFill>
                  <a:schemeClr val="tx1"/>
                </a:solidFill>
              </a:rPr>
              <a:t>Benefits Counseling Services –</a:t>
            </a:r>
          </a:p>
          <a:p>
            <a:pPr marL="727139" lvl="1" indent="-342900">
              <a:buClrTx/>
              <a:buFont typeface="Arial" pitchFamily="34" charset="0"/>
              <a:buChar char="•"/>
              <a:defRPr/>
            </a:pPr>
            <a:r>
              <a:rPr lang="en-US" sz="2200" dirty="0">
                <a:solidFill>
                  <a:schemeClr val="tx1"/>
                </a:solidFill>
              </a:rPr>
              <a:t>Medicare beneficiaries of any age and caregivers</a:t>
            </a:r>
          </a:p>
          <a:p>
            <a:pPr marL="82296" indent="0" eaLnBrk="1" fontAlgn="auto" hangingPunct="1">
              <a:spcAft>
                <a:spcPts val="0"/>
              </a:spcAft>
              <a:buClrTx/>
              <a:buNone/>
              <a:defRPr/>
            </a:pPr>
            <a:r>
              <a:rPr lang="en-US" b="1" dirty="0"/>
              <a:t>	</a:t>
            </a:r>
          </a:p>
          <a:p>
            <a:pPr marL="82296">
              <a:defRPr/>
            </a:pPr>
            <a:r>
              <a:rPr lang="en-US" b="1" dirty="0">
                <a:solidFill>
                  <a:schemeClr val="tx1"/>
                </a:solidFill>
              </a:rPr>
              <a:t>Nutrition Services</a:t>
            </a:r>
            <a:br>
              <a:rPr lang="en-US" b="1" dirty="0">
                <a:solidFill>
                  <a:schemeClr val="tx1"/>
                </a:solidFill>
              </a:rPr>
            </a:br>
            <a:r>
              <a:rPr lang="en-US" b="1" dirty="0">
                <a:solidFill>
                  <a:schemeClr val="tx1"/>
                </a:solidFill>
                <a:cs typeface="Times New Roman" pitchFamily="18" charset="0"/>
              </a:rPr>
              <a:t>▪ </a:t>
            </a:r>
            <a:r>
              <a:rPr lang="en-US" dirty="0">
                <a:solidFill>
                  <a:schemeClr val="tx1"/>
                </a:solidFill>
              </a:rPr>
              <a:t>Older adults 60 years or older, and spouse </a:t>
            </a:r>
            <a:br>
              <a:rPr lang="en-US" dirty="0">
                <a:solidFill>
                  <a:schemeClr val="tx1"/>
                </a:solidFill>
              </a:rPr>
            </a:br>
            <a:r>
              <a:rPr lang="en-US" dirty="0">
                <a:solidFill>
                  <a:schemeClr val="tx1"/>
                </a:solidFill>
                <a:cs typeface="Times New Roman" pitchFamily="18" charset="0"/>
              </a:rPr>
              <a:t>▪ </a:t>
            </a:r>
            <a:r>
              <a:rPr lang="en-US" dirty="0">
                <a:solidFill>
                  <a:schemeClr val="tx1"/>
                </a:solidFill>
              </a:rPr>
              <a:t>Must be home-bound for home delivered meals</a:t>
            </a:r>
          </a:p>
          <a:p>
            <a:pPr marL="82296">
              <a:defRPr/>
            </a:pPr>
            <a:endParaRPr lang="en-US" dirty="0">
              <a:solidFill>
                <a:schemeClr val="tx1"/>
              </a:solidFill>
            </a:endParaRPr>
          </a:p>
          <a:p>
            <a:pPr marL="0" indent="0" eaLnBrk="1" fontAlgn="auto" hangingPunct="1">
              <a:spcAft>
                <a:spcPts val="0"/>
              </a:spcAft>
              <a:buClrTx/>
              <a:buFont typeface="Wingdings" pitchFamily="2" charset="2"/>
              <a:buNone/>
              <a:defRPr/>
            </a:pPr>
            <a:endParaRPr lang="en-US" b="1" dirty="0"/>
          </a:p>
          <a:p>
            <a:pPr marL="0" indent="0" eaLnBrk="1" fontAlgn="auto" hangingPunct="1">
              <a:spcAft>
                <a:spcPts val="0"/>
              </a:spcAft>
              <a:buClrTx/>
              <a:buFont typeface="Wingdings" pitchFamily="2" charset="2"/>
              <a:buNone/>
              <a:defRPr/>
            </a:pPr>
            <a:r>
              <a:rPr lang="en-US" b="1" dirty="0"/>
              <a:t>	</a:t>
            </a:r>
          </a:p>
        </p:txBody>
      </p:sp>
    </p:spTree>
    <p:extLst>
      <p:ext uri="{BB962C8B-B14F-4D97-AF65-F5344CB8AC3E}">
        <p14:creationId xmlns:p14="http://schemas.microsoft.com/office/powerpoint/2010/main" val="17397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E1571-E9D2-4834-8097-743DBBAE1611}"/>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0ABC9C92-5853-454C-BA93-D62A729B726E}"/>
              </a:ext>
            </a:extLst>
          </p:cNvPr>
          <p:cNvSpPr txBox="1"/>
          <p:nvPr/>
        </p:nvSpPr>
        <p:spPr>
          <a:xfrm>
            <a:off x="304801" y="1371600"/>
            <a:ext cx="8458200" cy="2739211"/>
          </a:xfrm>
          <a:prstGeom prst="rect">
            <a:avLst/>
          </a:prstGeom>
          <a:noFill/>
        </p:spPr>
        <p:txBody>
          <a:bodyPr wrap="square" rtlCol="0">
            <a:spAutoFit/>
          </a:bodyPr>
          <a:lstStyle/>
          <a:p>
            <a:r>
              <a:rPr lang="en-US" sz="4000" dirty="0"/>
              <a:t>Some men see things as they are and ask why.  I dream of things that never were and ask why not.</a:t>
            </a:r>
          </a:p>
          <a:p>
            <a:endParaRPr lang="en-US" sz="4000" dirty="0"/>
          </a:p>
          <a:p>
            <a:r>
              <a:rPr lang="en-US" sz="1200" dirty="0"/>
              <a:t>Robert F. Kennedy.</a:t>
            </a:r>
          </a:p>
        </p:txBody>
      </p:sp>
      <p:sp>
        <p:nvSpPr>
          <p:cNvPr id="6" name="Content Placeholder 5">
            <a:extLst>
              <a:ext uri="{FF2B5EF4-FFF2-40B4-BE49-F238E27FC236}">
                <a16:creationId xmlns:a16="http://schemas.microsoft.com/office/drawing/2014/main" id="{96F1F126-EB1F-43E7-B685-D25413E29A99}"/>
              </a:ext>
            </a:extLst>
          </p:cNvPr>
          <p:cNvSpPr>
            <a:spLocks noGrp="1"/>
          </p:cNvSpPr>
          <p:nvPr>
            <p:ph sz="quarter" idx="13"/>
          </p:nvPr>
        </p:nvSpPr>
        <p:spPr>
          <a:xfrm>
            <a:off x="456664" y="3087470"/>
            <a:ext cx="8229600" cy="3505200"/>
          </a:xfrm>
        </p:spPr>
        <p:txBody>
          <a:bodyPr/>
          <a:lstStyle/>
          <a:p>
            <a:endParaRPr lang="en-US" dirty="0"/>
          </a:p>
          <a:p>
            <a:endParaRPr lang="en-US" dirty="0"/>
          </a:p>
        </p:txBody>
      </p:sp>
    </p:spTree>
    <p:extLst>
      <p:ext uri="{BB962C8B-B14F-4D97-AF65-F5344CB8AC3E}">
        <p14:creationId xmlns:p14="http://schemas.microsoft.com/office/powerpoint/2010/main" val="16139819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443753"/>
            <a:ext cx="8686800" cy="4356847"/>
          </a:xfrm>
        </p:spPr>
        <p:txBody>
          <a:bodyPr>
            <a:normAutofit fontScale="90000"/>
          </a:bodyPr>
          <a:lstStyle/>
          <a:p>
            <a:pPr algn="ctr"/>
            <a:br>
              <a:rPr lang="en-US" sz="3600" dirty="0">
                <a:latin typeface="Century Gothic"/>
              </a:rPr>
            </a:br>
            <a:br>
              <a:rPr lang="en-US" sz="3600" dirty="0">
                <a:latin typeface="Century Gothic"/>
              </a:rPr>
            </a:br>
            <a:r>
              <a:rPr lang="en-US" sz="3600" dirty="0">
                <a:latin typeface="Century Gothic"/>
              </a:rPr>
              <a:t>Empowering Callers from Vulnerable Populations: Perspectives from the Call Center </a:t>
            </a:r>
            <a:br>
              <a:rPr lang="en-US" sz="3600" dirty="0">
                <a:latin typeface="Century Gothic"/>
              </a:rPr>
            </a:br>
            <a:br>
              <a:rPr lang="en-US" sz="3600" dirty="0">
                <a:latin typeface="Century Gothic"/>
              </a:rPr>
            </a:br>
            <a:br>
              <a:rPr lang="en-US" sz="3600" dirty="0">
                <a:latin typeface="Century Gothic"/>
              </a:rPr>
            </a:br>
            <a:br>
              <a:rPr lang="en-US" sz="3600" dirty="0">
                <a:latin typeface="Century Gothic"/>
              </a:rPr>
            </a:br>
            <a:br>
              <a:rPr lang="en-US" sz="3600" dirty="0">
                <a:latin typeface="Century Gothic"/>
              </a:rPr>
            </a:br>
            <a:r>
              <a:rPr lang="en-US" sz="2000" b="0" dirty="0">
                <a:solidFill>
                  <a:srgbClr val="F8F8F8"/>
                </a:solidFill>
                <a:latin typeface="Century Gothic"/>
              </a:rPr>
              <a:t>Paula Silva, Customer Service Supervisor </a:t>
            </a:r>
            <a:br>
              <a:rPr lang="en-US" sz="2000" b="0" dirty="0">
                <a:solidFill>
                  <a:srgbClr val="F8F8F8"/>
                </a:solidFill>
                <a:latin typeface="Century Gothic"/>
              </a:rPr>
            </a:br>
            <a:r>
              <a:rPr lang="en-US" sz="2000" b="0" dirty="0">
                <a:solidFill>
                  <a:schemeClr val="bg2">
                    <a:lumMod val="60000"/>
                    <a:lumOff val="40000"/>
                  </a:schemeClr>
                </a:solidFill>
                <a:latin typeface="Century Gothic"/>
                <a:hlinkClick r:id="rId3">
                  <a:extLst>
                    <a:ext uri="{A12FA001-AC4F-418D-AE19-62706E023703}">
                      <ahyp:hlinkClr xmlns:ahyp="http://schemas.microsoft.com/office/drawing/2018/hyperlinkcolor" val="tx"/>
                    </a:ext>
                  </a:extLst>
                </a:hlinkClick>
              </a:rPr>
              <a:t>Paula.Silva@houstontx.gov</a:t>
            </a:r>
            <a:r>
              <a:rPr lang="en-US" sz="2000" b="0" dirty="0">
                <a:solidFill>
                  <a:schemeClr val="bg2">
                    <a:lumMod val="60000"/>
                    <a:lumOff val="40000"/>
                  </a:schemeClr>
                </a:solidFill>
                <a:latin typeface="Century Gothic"/>
              </a:rPr>
              <a:t> </a:t>
            </a:r>
            <a:br>
              <a:rPr lang="en-US" sz="2000" b="0" dirty="0">
                <a:solidFill>
                  <a:srgbClr val="F8F8F8"/>
                </a:solidFill>
                <a:latin typeface="Century Gothic"/>
              </a:rPr>
            </a:br>
            <a:r>
              <a:rPr lang="en-US" sz="2000" b="0" dirty="0">
                <a:solidFill>
                  <a:srgbClr val="F8F8F8"/>
                </a:solidFill>
                <a:latin typeface="Century Gothic"/>
              </a:rPr>
              <a:t>832-393-4397</a:t>
            </a:r>
            <a:br>
              <a:rPr lang="en-US" sz="2000" b="0" dirty="0">
                <a:solidFill>
                  <a:srgbClr val="F8F8F8"/>
                </a:solidFill>
                <a:latin typeface="Century Gothic"/>
              </a:rPr>
            </a:br>
            <a:br>
              <a:rPr lang="en-US" sz="2000" b="0" dirty="0">
                <a:solidFill>
                  <a:srgbClr val="F8F8F8"/>
                </a:solidFill>
                <a:latin typeface="Century Gothic"/>
              </a:rPr>
            </a:br>
            <a:r>
              <a:rPr lang="en-US" sz="3600" dirty="0">
                <a:solidFill>
                  <a:schemeClr val="bg1">
                    <a:lumMod val="95000"/>
                    <a:lumOff val="5000"/>
                  </a:schemeClr>
                </a:solidFill>
                <a:latin typeface="Century Gothic"/>
              </a:rPr>
              <a:t>                    </a:t>
            </a:r>
            <a:endParaRPr lang="en-US" sz="3600" b="0" dirty="0">
              <a:solidFill>
                <a:schemeClr val="bg1">
                  <a:lumMod val="95000"/>
                  <a:lumOff val="5000"/>
                </a:schemeClr>
              </a:solidFill>
              <a:latin typeface="Century Gothic"/>
            </a:endParaRPr>
          </a:p>
        </p:txBody>
      </p:sp>
      <p:sp>
        <p:nvSpPr>
          <p:cNvPr id="3" name="Subtitle 2"/>
          <p:cNvSpPr>
            <a:spLocks noGrp="1"/>
          </p:cNvSpPr>
          <p:nvPr>
            <p:ph type="subTitle" idx="1"/>
          </p:nvPr>
        </p:nvSpPr>
        <p:spPr>
          <a:xfrm>
            <a:off x="1752600" y="4953000"/>
            <a:ext cx="8382000" cy="617035"/>
          </a:xfrm>
        </p:spPr>
        <p:txBody>
          <a:bodyPr vert="horz" lIns="91440" tIns="45720" rIns="91440" bIns="45720" rtlCol="0" anchor="t">
            <a:normAutofit/>
          </a:bodyPr>
          <a:lstStyle/>
          <a:p>
            <a:r>
              <a:rPr lang="en-US" dirty="0">
                <a:solidFill>
                  <a:schemeClr val="bg1">
                    <a:lumMod val="95000"/>
                    <a:lumOff val="5000"/>
                  </a:schemeClr>
                </a:solidFill>
                <a:latin typeface="Century Gothic"/>
              </a:rPr>
              <a:t>Human Services Division (HSD)</a:t>
            </a:r>
            <a:endParaRPr lang="en-US" dirty="0">
              <a:solidFill>
                <a:schemeClr val="bg1">
                  <a:lumMod val="95000"/>
                  <a:lumOff val="5000"/>
                </a:schemeClr>
              </a:solidFill>
              <a:latin typeface="Century Gothic" panose="020B0502020202020204" pitchFamily="34" charset="0"/>
            </a:endParaRPr>
          </a:p>
          <a:p>
            <a:endParaRPr lang="en-US" dirty="0">
              <a:solidFill>
                <a:schemeClr val="bg1">
                  <a:lumMod val="95000"/>
                  <a:lumOff val="5000"/>
                </a:schemeClr>
              </a:solidFill>
              <a:latin typeface="Century Gothic"/>
            </a:endParaRPr>
          </a:p>
          <a:p>
            <a:endParaRPr lang="en-US" dirty="0">
              <a:solidFill>
                <a:schemeClr val="bg1">
                  <a:lumMod val="95000"/>
                  <a:lumOff val="5000"/>
                </a:schemeClr>
              </a:solidFill>
              <a:latin typeface="Century Gothic"/>
            </a:endParaRPr>
          </a:p>
        </p:txBody>
      </p:sp>
    </p:spTree>
    <p:extLst>
      <p:ext uri="{BB962C8B-B14F-4D97-AF65-F5344CB8AC3E}">
        <p14:creationId xmlns:p14="http://schemas.microsoft.com/office/powerpoint/2010/main" val="151604364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6AF68-F1FB-4155-9BD4-D6F88EA1A5C4}"/>
              </a:ext>
            </a:extLst>
          </p:cNvPr>
          <p:cNvSpPr>
            <a:spLocks noGrp="1"/>
          </p:cNvSpPr>
          <p:nvPr>
            <p:ph type="body" sz="quarter" idx="13"/>
          </p:nvPr>
        </p:nvSpPr>
        <p:spPr/>
        <p:txBody>
          <a:bodyPr/>
          <a:lstStyle/>
          <a:p>
            <a:r>
              <a:rPr lang="en-US" dirty="0"/>
              <a:t>Caller Empowerment- Front Door</a:t>
            </a:r>
          </a:p>
        </p:txBody>
      </p:sp>
      <p:sp>
        <p:nvSpPr>
          <p:cNvPr id="3" name="Text Placeholder 2">
            <a:extLst>
              <a:ext uri="{FF2B5EF4-FFF2-40B4-BE49-F238E27FC236}">
                <a16:creationId xmlns:a16="http://schemas.microsoft.com/office/drawing/2014/main" id="{0E9E1C14-FA99-45A9-A0A9-9950E2C604DC}"/>
              </a:ext>
            </a:extLst>
          </p:cNvPr>
          <p:cNvSpPr>
            <a:spLocks noGrp="1"/>
          </p:cNvSpPr>
          <p:nvPr>
            <p:ph type="body" sz="quarter" idx="14"/>
          </p:nvPr>
        </p:nvSpPr>
        <p:spPr>
          <a:xfrm>
            <a:off x="229164" y="1477607"/>
            <a:ext cx="5771399" cy="389467"/>
          </a:xfrm>
        </p:spPr>
        <p:txBody>
          <a:bodyPr/>
          <a:lstStyle/>
          <a:p>
            <a:r>
              <a:rPr lang="en-US" sz="1400" b="1" dirty="0">
                <a:solidFill>
                  <a:schemeClr val="bg1"/>
                </a:solidFill>
              </a:rPr>
              <a:t>We are the front door</a:t>
            </a:r>
          </a:p>
        </p:txBody>
      </p:sp>
      <p:pic>
        <p:nvPicPr>
          <p:cNvPr id="4" name="Picture 3" descr="An open door on a blue wall">
            <a:extLst>
              <a:ext uri="{FF2B5EF4-FFF2-40B4-BE49-F238E27FC236}">
                <a16:creationId xmlns:a16="http://schemas.microsoft.com/office/drawing/2014/main" id="{E497D252-F636-4179-9C30-0A7815AA1903}"/>
              </a:ext>
            </a:extLst>
          </p:cNvPr>
          <p:cNvPicPr>
            <a:picLocks noChangeAspect="1"/>
          </p:cNvPicPr>
          <p:nvPr/>
        </p:nvPicPr>
        <p:blipFill>
          <a:blip r:embed="rId3"/>
          <a:stretch>
            <a:fillRect/>
          </a:stretch>
        </p:blipFill>
        <p:spPr>
          <a:xfrm>
            <a:off x="0" y="1066800"/>
            <a:ext cx="9046309" cy="5013734"/>
          </a:xfrm>
          <a:prstGeom prst="rect">
            <a:avLst/>
          </a:prstGeom>
        </p:spPr>
      </p:pic>
      <p:sp>
        <p:nvSpPr>
          <p:cNvPr id="6" name="TextBox 5">
            <a:extLst>
              <a:ext uri="{FF2B5EF4-FFF2-40B4-BE49-F238E27FC236}">
                <a16:creationId xmlns:a16="http://schemas.microsoft.com/office/drawing/2014/main" id="{7B1E8292-849F-47C2-8AFD-B78554902993}"/>
              </a:ext>
            </a:extLst>
          </p:cNvPr>
          <p:cNvSpPr txBox="1"/>
          <p:nvPr/>
        </p:nvSpPr>
        <p:spPr>
          <a:xfrm>
            <a:off x="4114800" y="1196310"/>
            <a:ext cx="4612340" cy="3785652"/>
          </a:xfrm>
          <a:prstGeom prst="rect">
            <a:avLst/>
          </a:prstGeom>
          <a:noFill/>
        </p:spPr>
        <p:txBody>
          <a:bodyPr wrap="square">
            <a:spAutoFit/>
          </a:bodyPr>
          <a:lstStyle/>
          <a:p>
            <a:r>
              <a:rPr lang="en-US" altLang="en-US" sz="2400" b="1" dirty="0">
                <a:solidFill>
                  <a:schemeClr val="tx1"/>
                </a:solidFill>
                <a:latin typeface="Calibri" panose="020F0502020204030204" pitchFamily="34" charset="0"/>
                <a:cs typeface="Calibri" panose="020F0502020204030204" pitchFamily="34" charset="0"/>
              </a:rPr>
              <a:t>Empowering </a:t>
            </a:r>
            <a:r>
              <a:rPr lang="en-US" altLang="en-US" sz="2400" b="1" dirty="0">
                <a:latin typeface="Calibri" panose="020F0502020204030204" pitchFamily="34" charset="0"/>
                <a:cs typeface="Calibri" panose="020F0502020204030204" pitchFamily="34" charset="0"/>
              </a:rPr>
              <a:t>c</a:t>
            </a:r>
            <a:r>
              <a:rPr lang="en-US" altLang="en-US" sz="2400" b="1" dirty="0">
                <a:solidFill>
                  <a:schemeClr val="tx1"/>
                </a:solidFill>
                <a:latin typeface="Calibri" panose="020F0502020204030204" pitchFamily="34" charset="0"/>
                <a:cs typeface="Calibri" panose="020F0502020204030204" pitchFamily="34" charset="0"/>
              </a:rPr>
              <a:t>onsumers to resolve </a:t>
            </a:r>
          </a:p>
          <a:p>
            <a:r>
              <a:rPr lang="en-US" altLang="en-US" sz="2400" b="1" dirty="0">
                <a:solidFill>
                  <a:schemeClr val="tx1"/>
                </a:solidFill>
                <a:latin typeface="Calibri" panose="020F0502020204030204" pitchFamily="34" charset="0"/>
                <a:cs typeface="Calibri" panose="020F0502020204030204" pitchFamily="34" charset="0"/>
              </a:rPr>
              <a:t>issues with tools and resources needed to be successful.</a:t>
            </a:r>
          </a:p>
          <a:p>
            <a:endParaRPr lang="en-US" altLang="en-US" sz="2400" b="1"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t>Listen to consumer’s concerns</a:t>
            </a:r>
          </a:p>
          <a:p>
            <a:endParaRPr lang="en-US" sz="2400" b="1" dirty="0"/>
          </a:p>
          <a:p>
            <a:pPr marL="342900" indent="-342900">
              <a:buFont typeface="Arial" panose="020B0604020202020204" pitchFamily="34" charset="0"/>
              <a:buChar char="•"/>
            </a:pPr>
            <a:r>
              <a:rPr lang="en-US" sz="2400" b="1" dirty="0"/>
              <a:t>Provide a secure experience</a:t>
            </a:r>
          </a:p>
          <a:p>
            <a:endParaRPr lang="en-US" sz="2400" b="1" dirty="0"/>
          </a:p>
          <a:p>
            <a:pPr marL="342900" indent="-342900">
              <a:buFont typeface="Arial" panose="020B0604020202020204" pitchFamily="34" charset="0"/>
              <a:buChar char="•"/>
            </a:pPr>
            <a:r>
              <a:rPr lang="en-US" sz="2400" b="1" dirty="0"/>
              <a:t>Providing consumer’s, the right to opt out</a:t>
            </a:r>
          </a:p>
        </p:txBody>
      </p:sp>
    </p:spTree>
    <p:extLst>
      <p:ext uri="{BB962C8B-B14F-4D97-AF65-F5344CB8AC3E}">
        <p14:creationId xmlns:p14="http://schemas.microsoft.com/office/powerpoint/2010/main" val="36779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D27A-3BFE-488A-A04B-61FB5AF5594D}"/>
              </a:ext>
            </a:extLst>
          </p:cNvPr>
          <p:cNvSpPr>
            <a:spLocks noGrp="1"/>
          </p:cNvSpPr>
          <p:nvPr>
            <p:ph type="title"/>
          </p:nvPr>
        </p:nvSpPr>
        <p:spPr/>
        <p:txBody>
          <a:bodyPr/>
          <a:lstStyle/>
          <a:p>
            <a:r>
              <a:rPr lang="en-US" dirty="0"/>
              <a:t>Consumer Goal</a:t>
            </a:r>
          </a:p>
        </p:txBody>
      </p:sp>
      <p:sp>
        <p:nvSpPr>
          <p:cNvPr id="3" name="Content Placeholder 2">
            <a:extLst>
              <a:ext uri="{FF2B5EF4-FFF2-40B4-BE49-F238E27FC236}">
                <a16:creationId xmlns:a16="http://schemas.microsoft.com/office/drawing/2014/main" id="{CE1B646E-BA28-4AED-B7FD-372D424A7543}"/>
              </a:ext>
            </a:extLst>
          </p:cNvPr>
          <p:cNvSpPr>
            <a:spLocks noGrp="1"/>
          </p:cNvSpPr>
          <p:nvPr>
            <p:ph sz="quarter" idx="13"/>
          </p:nvPr>
        </p:nvSpPr>
        <p:spPr>
          <a:xfrm>
            <a:off x="457200" y="1143000"/>
            <a:ext cx="8229600" cy="5715000"/>
          </a:xfrm>
        </p:spPr>
        <p:txBody>
          <a:bodyPr vert="horz" lIns="91440" tIns="45720" rIns="91440" bIns="45720" rtlCol="0" anchor="t">
            <a:normAutofit/>
          </a:bodyPr>
          <a:lstStyle/>
          <a:p>
            <a:pPr marL="81915" eaLnBrk="1" fontAlgn="auto" hangingPunct="1">
              <a:lnSpc>
                <a:spcPct val="90000"/>
              </a:lnSpc>
              <a:spcAft>
                <a:spcPts val="0"/>
              </a:spcAft>
              <a:buClr>
                <a:schemeClr val="tx1"/>
              </a:buClr>
              <a:defRPr/>
            </a:pPr>
            <a:r>
              <a:rPr lang="en-US" altLang="en-US" sz="1500" b="1" u="sng" dirty="0">
                <a:solidFill>
                  <a:schemeClr val="tx1"/>
                </a:solidFill>
                <a:latin typeface="Segoe UI" panose="020B0502040204020203" pitchFamily="34" charset="0"/>
                <a:cs typeface="Segoe UI" panose="020B0502040204020203" pitchFamily="34" charset="0"/>
              </a:rPr>
              <a:t>Caller Empowerment</a:t>
            </a:r>
            <a:r>
              <a:rPr lang="en-US" altLang="en-US" sz="1500" dirty="0">
                <a:solidFill>
                  <a:schemeClr val="tx1"/>
                </a:solidFill>
                <a:latin typeface="Segoe UI" panose="020B0502040204020203" pitchFamily="34" charset="0"/>
                <a:cs typeface="Segoe UI" panose="020B0502040204020203" pitchFamily="34" charset="0"/>
              </a:rPr>
              <a:t>: Empower Consumers to resolve issues with tools and resources provided by our customer service representatives</a:t>
            </a:r>
          </a:p>
          <a:p>
            <a:pPr marL="81915" eaLnBrk="1" fontAlgn="auto" hangingPunct="1">
              <a:lnSpc>
                <a:spcPct val="90000"/>
              </a:lnSpc>
              <a:spcAft>
                <a:spcPts val="0"/>
              </a:spcAft>
              <a:buClr>
                <a:schemeClr val="tx1"/>
              </a:buClr>
              <a:defRPr/>
            </a:pPr>
            <a:endParaRPr lang="en-US" altLang="en-US" sz="1500" dirty="0">
              <a:solidFill>
                <a:schemeClr val="tx1"/>
              </a:solidFill>
              <a:latin typeface="Segoe UI" panose="020B0502040204020203" pitchFamily="34" charset="0"/>
              <a:cs typeface="Segoe UI" panose="020B0502040204020203" pitchFamily="34" charset="0"/>
            </a:endParaRPr>
          </a:p>
          <a:p>
            <a:pPr marL="342900" marR="0" lvl="0" indent="-342900">
              <a:buSzPts val="900"/>
              <a:buFont typeface="Arial" panose="020B0604020202020204" pitchFamily="34" charset="0"/>
              <a:buChar char="•"/>
            </a:pPr>
            <a:r>
              <a:rPr lang="en-US" sz="1500" b="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Listen-</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Providing availability for customer service to our consumers. Once the IRA team answers the call, their listening skills will come in to play. They have learned that in order to empower the consumer, they need to first listen and learn to verify what the consumer is needing or is requesting. To do so effectively, we must be able to accurately receive the information the consumer is providing, probe for more information and verify the need. </a:t>
            </a:r>
          </a:p>
          <a:p>
            <a:pPr marL="457200" marR="0"/>
            <a:endPar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342900" marR="0" lvl="0" indent="-342900">
              <a:buSzPts val="900"/>
              <a:buFont typeface="Arial" panose="020B0604020202020204" pitchFamily="34" charset="0"/>
              <a:buChar char="•"/>
            </a:pPr>
            <a:r>
              <a:rPr lang="en-US" sz="1500" b="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Provide them with a secure experience- </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Making sure the consumer feels comfortable when speaking to you, providing a safe environment, letting the consumer know that you will do your best to provide them with the services or resources they need. </a:t>
            </a:r>
          </a:p>
          <a:p>
            <a:pPr marR="0" lvl="0">
              <a:buSzPts val="900"/>
            </a:pP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p>
          <a:p>
            <a:pPr marL="342900" marR="0" lvl="0" indent="-342900">
              <a:buSzPts val="900"/>
              <a:buFont typeface="Arial" panose="020B0604020202020204" pitchFamily="34" charset="0"/>
              <a:buChar char="•"/>
            </a:pPr>
            <a:r>
              <a:rPr lang="en-US" sz="1500" b="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Opt-Out</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Providing the option to opt-out of services or resources. There are times that a consumer may not want to contact a particular provider to receive services. For example: APS or HHSC or our agency. For whatever the reason, the consumer ultimately has the choice.  </a:t>
            </a:r>
          </a:p>
          <a:p>
            <a:pPr marL="81915" eaLnBrk="1" fontAlgn="auto" hangingPunct="1">
              <a:lnSpc>
                <a:spcPct val="90000"/>
              </a:lnSpc>
              <a:spcAft>
                <a:spcPts val="0"/>
              </a:spcAft>
              <a:buClr>
                <a:schemeClr val="tx1"/>
              </a:buClr>
              <a:defRPr/>
            </a:pPr>
            <a:endParaRPr lang="en-US" sz="2000" b="0" i="0" dirty="0">
              <a:solidFill>
                <a:srgbClr val="202124"/>
              </a:solidFill>
              <a:effectLst/>
              <a:latin typeface="Roboto" panose="02000000000000000000" pitchFamily="2" charset="0"/>
              <a:ea typeface="Roboto" panose="02000000000000000000" pitchFamily="2" charset="0"/>
            </a:endParaRPr>
          </a:p>
          <a:p>
            <a:pPr marL="81915" eaLnBrk="1" fontAlgn="auto" hangingPunct="1">
              <a:lnSpc>
                <a:spcPct val="90000"/>
              </a:lnSpc>
              <a:spcAft>
                <a:spcPts val="0"/>
              </a:spcAft>
              <a:buClr>
                <a:schemeClr val="tx1"/>
              </a:buClr>
              <a:defRPr/>
            </a:pPr>
            <a:endParaRPr lang="en-US" altLang="en-US" sz="3200" dirty="0">
              <a:latin typeface="Arial" panose="020B0604020202020204" pitchFamily="34" charset="0"/>
              <a:cs typeface="Arial" panose="020B0604020202020204" pitchFamily="34" charset="0"/>
            </a:endParaRP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77ACF3F2-8C6C-448C-B5AA-8A32D8AC6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632" y="5174862"/>
            <a:ext cx="2971800" cy="1550909"/>
          </a:xfrm>
          <a:prstGeom prst="rect">
            <a:avLst/>
          </a:prstGeom>
        </p:spPr>
      </p:pic>
    </p:spTree>
    <p:extLst>
      <p:ext uri="{BB962C8B-B14F-4D97-AF65-F5344CB8AC3E}">
        <p14:creationId xmlns:p14="http://schemas.microsoft.com/office/powerpoint/2010/main" val="1339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53B0-F18D-466D-985C-FF00618271E9}"/>
              </a:ext>
            </a:extLst>
          </p:cNvPr>
          <p:cNvSpPr>
            <a:spLocks noGrp="1"/>
          </p:cNvSpPr>
          <p:nvPr>
            <p:ph type="title"/>
          </p:nvPr>
        </p:nvSpPr>
        <p:spPr>
          <a:xfrm>
            <a:off x="533400" y="221876"/>
            <a:ext cx="5867936" cy="800100"/>
          </a:xfrm>
        </p:spPr>
        <p:txBody>
          <a:bodyPr>
            <a:normAutofit fontScale="90000"/>
          </a:bodyPr>
          <a:lstStyle/>
          <a:p>
            <a:r>
              <a:rPr lang="en-US" dirty="0"/>
              <a:t>Call Center Goal:</a:t>
            </a:r>
            <a:br>
              <a:rPr lang="en-US" sz="2800" dirty="0">
                <a:solidFill>
                  <a:schemeClr val="tx1"/>
                </a:solidFill>
                <a:latin typeface="Segoe UI" panose="020B0502040204020203" pitchFamily="34" charset="0"/>
                <a:ea typeface="Times New Roman" panose="02020603050405020304" pitchFamily="18" charset="0"/>
                <a:cs typeface="Segoe UI" panose="020B0502040204020203" pitchFamily="34" charset="0"/>
              </a:rPr>
            </a:br>
            <a:r>
              <a:rPr lang="en-US" sz="1800" b="1" dirty="0">
                <a:solidFill>
                  <a:srgbClr val="FF9900"/>
                </a:solidFill>
                <a:latin typeface="Segoe UI" panose="020B0502040204020203" pitchFamily="34" charset="0"/>
                <a:cs typeface="Segoe UI" panose="020B0502040204020203" pitchFamily="34" charset="0"/>
              </a:rPr>
              <a:t>Information Referral &amp; Assistance Representatives (IRA)</a:t>
            </a:r>
            <a:br>
              <a:rPr lang="en-US" sz="3200" b="1" dirty="0">
                <a:solidFill>
                  <a:schemeClr val="tx1"/>
                </a:solidFill>
                <a:latin typeface="Segoe UI" panose="020B0502040204020203" pitchFamily="34" charset="0"/>
                <a:cs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FFFB1628-43E0-41CE-954A-CB48069FA5FB}"/>
              </a:ext>
            </a:extLst>
          </p:cNvPr>
          <p:cNvSpPr>
            <a:spLocks noGrp="1"/>
          </p:cNvSpPr>
          <p:nvPr>
            <p:ph sz="quarter" idx="13"/>
          </p:nvPr>
        </p:nvSpPr>
        <p:spPr>
          <a:xfrm>
            <a:off x="0" y="990600"/>
            <a:ext cx="9144000" cy="5867400"/>
          </a:xfrm>
        </p:spPr>
        <p:txBody>
          <a:bodyPr>
            <a:normAutofit/>
          </a:bodyPr>
          <a:lstStyle/>
          <a:p>
            <a:pPr marL="0" marR="0" algn="ctr"/>
            <a:endParaRPr lang="en-US" sz="14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endParaRPr lang="en-US" sz="1400"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0" marR="0"/>
            <a:endParaRPr lang="en-US" sz="14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a:endParaRPr lang="en-US" sz="1400"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0" marR="0"/>
            <a:endPar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a:endParaRPr lang="en-US" sz="1500"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0" marR="0"/>
            <a:endPar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a:endParaRPr lang="en-US" sz="1500"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0" marR="0"/>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The keys to the success of our call center is to ensure that our IRA staff is provided with the tools needed to provide adequate tools and resources to our consumers. </a:t>
            </a:r>
          </a:p>
          <a:p>
            <a:pPr marL="0" marR="0"/>
            <a:endParaRPr lang="en-US" sz="1500" dirty="0">
              <a:solidFill>
                <a:schemeClr val="tx1"/>
              </a:solidFill>
              <a:effectLst/>
              <a:latin typeface="Times New Roman" panose="02020603050405020304" pitchFamily="18" charset="0"/>
              <a:ea typeface="Times New Roman" panose="02020603050405020304" pitchFamily="18" charset="0"/>
            </a:endParaRPr>
          </a:p>
          <a:p>
            <a:pPr marL="0" marR="0"/>
            <a:r>
              <a:rPr lang="en-US" sz="1500" b="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Training</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We provide training to our staff when a new process or resource is or will be implemented. We also provide weekly team meetings to stay abreast of current or upcoming projects, referrals, or situations.</a:t>
            </a:r>
          </a:p>
          <a:p>
            <a:pPr marL="0" marR="0"/>
            <a:endParaRPr lang="en-US" sz="1500" dirty="0">
              <a:solidFill>
                <a:schemeClr val="tx1"/>
              </a:solidFill>
              <a:effectLst/>
              <a:latin typeface="Times New Roman" panose="02020603050405020304" pitchFamily="18" charset="0"/>
              <a:ea typeface="Times New Roman" panose="02020603050405020304" pitchFamily="18" charset="0"/>
            </a:endParaRPr>
          </a:p>
          <a:p>
            <a:pPr marL="0" marR="0"/>
            <a:r>
              <a:rPr lang="en-US" sz="1500" b="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Resources</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Our IRA team uses different resources. For example, we use the ADRC website, the United Way website, and Baker Ripley to name a few. We also use our database </a:t>
            </a:r>
            <a:r>
              <a:rPr lang="en-US" sz="1500" dirty="0" err="1">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Wellsky</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to forward any referrals for services our agency provides. Keeping abreast of new services offered and providing that information to our team is key.</a:t>
            </a:r>
          </a:p>
          <a:p>
            <a:pPr marL="0" marR="0"/>
            <a:endParaRPr lang="en-US" sz="1500" dirty="0">
              <a:solidFill>
                <a:schemeClr val="tx1"/>
              </a:solidFill>
              <a:effectLst/>
              <a:latin typeface="Times New Roman" panose="02020603050405020304" pitchFamily="18" charset="0"/>
              <a:ea typeface="Times New Roman" panose="02020603050405020304" pitchFamily="18" charset="0"/>
            </a:endParaRPr>
          </a:p>
          <a:p>
            <a:pPr marL="0" marR="0"/>
            <a:r>
              <a:rPr lang="en-US" sz="1500" b="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Availability</a:t>
            </a:r>
            <a:r>
              <a:rPr lang="en-US" sz="1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Availability to our IRA representatives in case our representatives need us and availability to our consumers in case of an escalated call or an emergency. We strive to provide availability to both our staff and consumers by managing our call center staff. </a:t>
            </a:r>
            <a:endParaRPr lang="en-US" sz="15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pic>
        <p:nvPicPr>
          <p:cNvPr id="9" name="Picture 8" descr="A picture containing text&#10;&#10;Description automatically generated">
            <a:extLst>
              <a:ext uri="{FF2B5EF4-FFF2-40B4-BE49-F238E27FC236}">
                <a16:creationId xmlns:a16="http://schemas.microsoft.com/office/drawing/2014/main" id="{52FF620F-BCBA-4580-B4DE-4ABDCBA35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983" y="956981"/>
            <a:ext cx="4243298" cy="2121649"/>
          </a:xfrm>
          <a:prstGeom prst="rect">
            <a:avLst/>
          </a:prstGeom>
        </p:spPr>
      </p:pic>
      <p:pic>
        <p:nvPicPr>
          <p:cNvPr id="11" name="Picture 10" descr="Text&#10;&#10;Description automatically generated">
            <a:extLst>
              <a:ext uri="{FF2B5EF4-FFF2-40B4-BE49-F238E27FC236}">
                <a16:creationId xmlns:a16="http://schemas.microsoft.com/office/drawing/2014/main" id="{C0F27DF8-49E7-459C-A7B4-A571E0E2C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35" y="956981"/>
            <a:ext cx="3963529" cy="2136590"/>
          </a:xfrm>
          <a:prstGeom prst="rect">
            <a:avLst/>
          </a:prstGeom>
        </p:spPr>
      </p:pic>
    </p:spTree>
    <p:extLst>
      <p:ext uri="{BB962C8B-B14F-4D97-AF65-F5344CB8AC3E}">
        <p14:creationId xmlns:p14="http://schemas.microsoft.com/office/powerpoint/2010/main" val="36923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8B03-5612-42FC-A51F-F30112EC339F}"/>
              </a:ext>
            </a:extLst>
          </p:cNvPr>
          <p:cNvSpPr>
            <a:spLocks noGrp="1"/>
          </p:cNvSpPr>
          <p:nvPr>
            <p:ph type="title"/>
          </p:nvPr>
        </p:nvSpPr>
        <p:spPr/>
        <p:txBody>
          <a:bodyPr/>
          <a:lstStyle/>
          <a:p>
            <a:r>
              <a:rPr lang="en-US" dirty="0">
                <a:latin typeface="Myriad Pro"/>
              </a:rPr>
              <a:t>Case Scenario</a:t>
            </a:r>
            <a:endParaRPr lang="en-US" dirty="0"/>
          </a:p>
        </p:txBody>
      </p:sp>
      <p:sp>
        <p:nvSpPr>
          <p:cNvPr id="3" name="Content Placeholder 2">
            <a:extLst>
              <a:ext uri="{FF2B5EF4-FFF2-40B4-BE49-F238E27FC236}">
                <a16:creationId xmlns:a16="http://schemas.microsoft.com/office/drawing/2014/main" id="{0D7FE419-AEF9-4D76-8AAD-E8132CD5A412}"/>
              </a:ext>
            </a:extLst>
          </p:cNvPr>
          <p:cNvSpPr>
            <a:spLocks noGrp="1"/>
          </p:cNvSpPr>
          <p:nvPr>
            <p:ph sz="quarter" idx="13"/>
          </p:nvPr>
        </p:nvSpPr>
        <p:spPr>
          <a:xfrm>
            <a:off x="0" y="914400"/>
            <a:ext cx="9144000" cy="5943600"/>
          </a:xfrm>
        </p:spPr>
        <p:txBody>
          <a:bodyPr vert="horz" lIns="91440" tIns="45720" rIns="91440" bIns="45720" rtlCol="0" anchor="t">
            <a:normAutofit/>
          </a:bodyPr>
          <a:lstStyle/>
          <a:p>
            <a:pPr algn="ctr"/>
            <a:endParaRPr lang="en-US" sz="1000" dirty="0"/>
          </a:p>
          <a:p>
            <a:pPr algn="ctr"/>
            <a:r>
              <a:rPr lang="en-US" sz="1800" b="1" dirty="0">
                <a:solidFill>
                  <a:schemeClr val="accent6">
                    <a:lumMod val="10000"/>
                  </a:schemeClr>
                </a:solidFill>
                <a:latin typeface="+mn-lt"/>
              </a:rPr>
              <a:t>Mrs. Smith</a:t>
            </a:r>
          </a:p>
          <a:p>
            <a:endParaRPr lang="en-US" sz="1600" b="1" dirty="0">
              <a:solidFill>
                <a:schemeClr val="accent6">
                  <a:lumMod val="10000"/>
                </a:schemeClr>
              </a:solidFill>
              <a:latin typeface="+mn-lt"/>
            </a:endParaRPr>
          </a:p>
          <a:p>
            <a:endParaRPr lang="en-US" sz="1600" dirty="0">
              <a:solidFill>
                <a:schemeClr val="accent6">
                  <a:lumMod val="10000"/>
                </a:schemeClr>
              </a:solidFill>
              <a:latin typeface="Segoe UI" panose="020B0502040204020203" pitchFamily="34" charset="0"/>
              <a:cs typeface="Segoe UI" panose="020B0502040204020203" pitchFamily="34" charset="0"/>
            </a:endParaRPr>
          </a:p>
          <a:p>
            <a:endParaRPr lang="en-US" sz="1600" dirty="0">
              <a:solidFill>
                <a:schemeClr val="accent6">
                  <a:lumMod val="10000"/>
                </a:schemeClr>
              </a:solidFill>
              <a:latin typeface="Segoe UI" panose="020B0502040204020203" pitchFamily="34" charset="0"/>
              <a:cs typeface="Segoe UI" panose="020B0502040204020203" pitchFamily="34" charset="0"/>
            </a:endParaRPr>
          </a:p>
          <a:p>
            <a:endParaRPr lang="en-US" sz="1600" dirty="0">
              <a:solidFill>
                <a:schemeClr val="accent6">
                  <a:lumMod val="10000"/>
                </a:schemeClr>
              </a:solidFill>
              <a:latin typeface="Segoe UI" panose="020B0502040204020203" pitchFamily="34" charset="0"/>
              <a:cs typeface="Segoe UI" panose="020B0502040204020203" pitchFamily="34" charset="0"/>
            </a:endParaRPr>
          </a:p>
          <a:p>
            <a:endParaRPr lang="en-US" sz="1600" dirty="0">
              <a:solidFill>
                <a:schemeClr val="accent6">
                  <a:lumMod val="10000"/>
                </a:schemeClr>
              </a:solidFill>
              <a:latin typeface="Segoe UI" panose="020B0502040204020203" pitchFamily="34" charset="0"/>
              <a:cs typeface="Segoe UI" panose="020B0502040204020203" pitchFamily="34" charset="0"/>
            </a:endParaRPr>
          </a:p>
          <a:p>
            <a:endParaRPr lang="en-US" sz="1600" dirty="0">
              <a:solidFill>
                <a:schemeClr val="accent6">
                  <a:lumMod val="10000"/>
                </a:schemeClr>
              </a:solidFill>
              <a:latin typeface="Segoe UI" panose="020B0502040204020203" pitchFamily="34" charset="0"/>
              <a:cs typeface="Segoe UI" panose="020B0502040204020203" pitchFamily="34" charset="0"/>
            </a:endParaRPr>
          </a:p>
          <a:p>
            <a:r>
              <a:rPr lang="en-US" sz="1600" dirty="0">
                <a:solidFill>
                  <a:schemeClr val="accent6">
                    <a:lumMod val="10000"/>
                  </a:schemeClr>
                </a:solidFill>
                <a:latin typeface="Segoe UI" panose="020B0502040204020203" pitchFamily="34" charset="0"/>
                <a:cs typeface="Segoe UI" panose="020B0502040204020203" pitchFamily="34" charset="0"/>
              </a:rPr>
              <a:t>“ I am calling in to ask for housing because I was just evicted and need to find a place to live. I also fell and do not have any money to pay to see a doctor. I don’t know what to do because I am alone and 68 years old. Can you help me?”</a:t>
            </a:r>
          </a:p>
          <a:p>
            <a:endParaRPr lang="en-US" sz="1600" b="1" dirty="0">
              <a:solidFill>
                <a:schemeClr val="accent6">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Provide Empathy</a:t>
            </a: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Gather demographics</a:t>
            </a: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Paraphrased consumers issues/ Probed</a:t>
            </a: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Verify the services the consumer will need (Medical Costs, Medicare Benefit Counseling, Housing, Legal)</a:t>
            </a: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Provided information for the needs of the consumer</a:t>
            </a: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Encouraged the consumer to move forward with services</a:t>
            </a:r>
          </a:p>
          <a:p>
            <a:pPr marL="285750" indent="-285750">
              <a:buFont typeface="Arial" panose="020B0604020202020204" pitchFamily="34" charset="0"/>
              <a:buChar char="•"/>
            </a:pPr>
            <a:r>
              <a:rPr lang="en-US" sz="1600" dirty="0">
                <a:solidFill>
                  <a:schemeClr val="accent6">
                    <a:lumMod val="10000"/>
                  </a:schemeClr>
                </a:solidFill>
                <a:latin typeface="Segoe UI" panose="020B0502040204020203" pitchFamily="34" charset="0"/>
                <a:cs typeface="Segoe UI" panose="020B0502040204020203" pitchFamily="34" charset="0"/>
              </a:rPr>
              <a:t>Once the consumer provides consent to move forward, referrals begin</a:t>
            </a:r>
          </a:p>
          <a:p>
            <a:pPr marL="285750" indent="-285750">
              <a:buFont typeface="Arial" panose="020B0604020202020204" pitchFamily="34" charset="0"/>
              <a:buChar char="•"/>
            </a:pPr>
            <a:endParaRPr lang="en-US" sz="1800" b="1" dirty="0">
              <a:solidFill>
                <a:schemeClr val="accent6">
                  <a:lumMod val="10000"/>
                </a:schemeClr>
              </a:solidFill>
            </a:endParaRPr>
          </a:p>
          <a:p>
            <a:pPr marL="285750" indent="-285750">
              <a:buFont typeface="Arial" panose="020B0604020202020204" pitchFamily="34" charset="0"/>
              <a:buChar char="•"/>
            </a:pPr>
            <a:endParaRPr lang="en-US" sz="1800" b="1" dirty="0">
              <a:solidFill>
                <a:schemeClr val="accent6">
                  <a:lumMod val="10000"/>
                </a:schemeClr>
              </a:solidFill>
            </a:endParaRPr>
          </a:p>
          <a:p>
            <a:endParaRPr lang="en-US" sz="1800" b="1" dirty="0">
              <a:solidFill>
                <a:schemeClr val="accent6">
                  <a:lumMod val="10000"/>
                </a:schemeClr>
              </a:solidFill>
            </a:endParaRPr>
          </a:p>
        </p:txBody>
      </p:sp>
      <p:pic>
        <p:nvPicPr>
          <p:cNvPr id="5" name="Picture 4" descr="Elderly woman with vitiligo">
            <a:extLst>
              <a:ext uri="{FF2B5EF4-FFF2-40B4-BE49-F238E27FC236}">
                <a16:creationId xmlns:a16="http://schemas.microsoft.com/office/drawing/2014/main" id="{2DED5D6E-8F20-4AB7-9A4D-CA9E56CC8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125" y="1447800"/>
            <a:ext cx="2571750" cy="1714500"/>
          </a:xfrm>
          <a:prstGeom prst="rect">
            <a:avLst/>
          </a:prstGeom>
        </p:spPr>
      </p:pic>
    </p:spTree>
    <p:extLst>
      <p:ext uri="{BB962C8B-B14F-4D97-AF65-F5344CB8AC3E}">
        <p14:creationId xmlns:p14="http://schemas.microsoft.com/office/powerpoint/2010/main" val="39327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7E619-1240-4793-97AF-AE5D02B226E1}"/>
              </a:ext>
            </a:extLst>
          </p:cNvPr>
          <p:cNvSpPr>
            <a:spLocks noGrp="1"/>
          </p:cNvSpPr>
          <p:nvPr>
            <p:ph type="body" sz="quarter" idx="13"/>
          </p:nvPr>
        </p:nvSpPr>
        <p:spPr>
          <a:xfrm>
            <a:off x="220929" y="998682"/>
            <a:ext cx="5771399" cy="548236"/>
          </a:xfrm>
        </p:spPr>
        <p:txBody>
          <a:bodyPr/>
          <a:lstStyle/>
          <a:p>
            <a:r>
              <a:rPr lang="en-US" dirty="0"/>
              <a:t>Assistance Provided for Services Listed Below:</a:t>
            </a:r>
          </a:p>
        </p:txBody>
      </p:sp>
      <p:sp>
        <p:nvSpPr>
          <p:cNvPr id="3" name="Text Placeholder 2">
            <a:extLst>
              <a:ext uri="{FF2B5EF4-FFF2-40B4-BE49-F238E27FC236}">
                <a16:creationId xmlns:a16="http://schemas.microsoft.com/office/drawing/2014/main" id="{7E5C6223-BAF2-45FE-A133-67D5E7AD638E}"/>
              </a:ext>
            </a:extLst>
          </p:cNvPr>
          <p:cNvSpPr>
            <a:spLocks noGrp="1"/>
          </p:cNvSpPr>
          <p:nvPr>
            <p:ph type="body" sz="quarter" idx="14"/>
          </p:nvPr>
        </p:nvSpPr>
        <p:spPr>
          <a:xfrm>
            <a:off x="220929" y="1905000"/>
            <a:ext cx="5171402" cy="4628964"/>
          </a:xfrm>
        </p:spPr>
        <p:txBody>
          <a:bodyPr vert="horz" lIns="91440" tIns="45720" rIns="91440" bIns="45720" rtlCol="0" anchor="t">
            <a:noAutofit/>
          </a:bodyPr>
          <a:lstStyle/>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Adult Day Care</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Chore Maintenance </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In-home COVID Testing</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In-home COVID Vaccine</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Dental</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Emergency Response Services</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Food Box Codes</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Hearing </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Home Repairs</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In Home/ Respite Provider Services</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Income Support</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Incontinence Supplies </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Legal Assistance</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Mail Out</a:t>
            </a: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Meals on Wheels</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Medicaid</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Medicare</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Mental Health Services</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Nutritional Supplement</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Personal Assistance</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Prescription Assistance</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Residential Repair </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Transportation</a:t>
            </a:r>
            <a:endParaRPr lang="en-US" sz="1000" dirty="0">
              <a:solidFill>
                <a:schemeClr val="tx1"/>
              </a:solidFill>
              <a:latin typeface="Segoe UI" panose="020B0502040204020203" pitchFamily="34" charset="0"/>
              <a:cs typeface="Segoe UI" panose="020B0502040204020203" pitchFamily="34" charset="0"/>
            </a:endParaRP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Vision</a:t>
            </a:r>
          </a:p>
          <a:p>
            <a:pPr marL="128270" indent="-128270">
              <a:buFont typeface="Arial" panose="020B0604020202020204" pitchFamily="34" charset="0"/>
              <a:buChar char="•"/>
            </a:pPr>
            <a:r>
              <a:rPr lang="en-US" sz="1000" b="1" dirty="0">
                <a:solidFill>
                  <a:schemeClr val="tx1"/>
                </a:solidFill>
                <a:latin typeface="Segoe UI" panose="020B0502040204020203" pitchFamily="34" charset="0"/>
                <a:cs typeface="Segoe UI" panose="020B0502040204020203" pitchFamily="34" charset="0"/>
              </a:rPr>
              <a:t>Outreach</a:t>
            </a:r>
            <a:endParaRPr lang="en-US" sz="1000" dirty="0">
              <a:solidFill>
                <a:schemeClr val="tx1"/>
              </a:solidFill>
              <a:latin typeface="Segoe UI" panose="020B0502040204020203" pitchFamily="34" charset="0"/>
              <a:cs typeface="Segoe UI" panose="020B0502040204020203" pitchFamily="34" charset="0"/>
            </a:endParaRPr>
          </a:p>
          <a:p>
            <a:br>
              <a:rPr lang="en-US" b="1" dirty="0"/>
            </a:br>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9EAB490A-28AD-4F5D-A95C-87D4189C3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326" y="2133600"/>
            <a:ext cx="6251604" cy="3135570"/>
          </a:xfrm>
          <a:prstGeom prst="rect">
            <a:avLst/>
          </a:prstGeom>
        </p:spPr>
      </p:pic>
    </p:spTree>
    <p:extLst>
      <p:ext uri="{BB962C8B-B14F-4D97-AF65-F5344CB8AC3E}">
        <p14:creationId xmlns:p14="http://schemas.microsoft.com/office/powerpoint/2010/main" val="322780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ADD8-5848-49C0-942B-4A8B3A104152}"/>
              </a:ext>
            </a:extLst>
          </p:cNvPr>
          <p:cNvSpPr>
            <a:spLocks noGrp="1"/>
          </p:cNvSpPr>
          <p:nvPr>
            <p:ph type="title"/>
          </p:nvPr>
        </p:nvSpPr>
        <p:spPr/>
        <p:txBody>
          <a:bodyPr/>
          <a:lstStyle/>
          <a:p>
            <a:r>
              <a:rPr lang="en-US" dirty="0">
                <a:latin typeface="Myriad Pro"/>
              </a:rPr>
              <a:t>Contact Us</a:t>
            </a:r>
            <a:endParaRPr lang="en-US"/>
          </a:p>
        </p:txBody>
      </p:sp>
      <p:sp>
        <p:nvSpPr>
          <p:cNvPr id="3" name="Content Placeholder 2">
            <a:extLst>
              <a:ext uri="{FF2B5EF4-FFF2-40B4-BE49-F238E27FC236}">
                <a16:creationId xmlns:a16="http://schemas.microsoft.com/office/drawing/2014/main" id="{DA5CA2C4-587E-4668-8AF9-26C3611C2472}"/>
              </a:ext>
            </a:extLst>
          </p:cNvPr>
          <p:cNvSpPr>
            <a:spLocks noGrp="1"/>
          </p:cNvSpPr>
          <p:nvPr>
            <p:ph sz="quarter" idx="13"/>
          </p:nvPr>
        </p:nvSpPr>
        <p:spPr/>
        <p:txBody>
          <a:bodyPr vert="horz" lIns="91440" tIns="45720" rIns="91440" bIns="45720" rtlCol="0" anchor="t">
            <a:normAutofit/>
          </a:bodyPr>
          <a:lstStyle/>
          <a:p>
            <a:pPr>
              <a:spcBef>
                <a:spcPts val="0"/>
              </a:spcBef>
            </a:pPr>
            <a:r>
              <a:rPr lang="en-US" sz="2000" dirty="0">
                <a:solidFill>
                  <a:schemeClr val="tx1"/>
                </a:solidFill>
                <a:latin typeface="Arial"/>
              </a:rPr>
              <a:t>AAA Call Center</a:t>
            </a:r>
          </a:p>
          <a:p>
            <a:pPr>
              <a:spcBef>
                <a:spcPts val="0"/>
              </a:spcBef>
            </a:pPr>
            <a:r>
              <a:rPr lang="en-US" sz="2000" dirty="0">
                <a:solidFill>
                  <a:schemeClr val="tx1"/>
                </a:solidFill>
                <a:latin typeface="Arial"/>
              </a:rPr>
              <a:t>9250 Kirby St.</a:t>
            </a:r>
          </a:p>
          <a:p>
            <a:pPr>
              <a:spcBef>
                <a:spcPts val="0"/>
              </a:spcBef>
            </a:pPr>
            <a:r>
              <a:rPr lang="en-US" sz="2000" dirty="0">
                <a:solidFill>
                  <a:schemeClr val="tx1"/>
                </a:solidFill>
                <a:latin typeface="Arial"/>
              </a:rPr>
              <a:t>Houston, TX 77054</a:t>
            </a:r>
          </a:p>
          <a:p>
            <a:pPr>
              <a:spcBef>
                <a:spcPts val="0"/>
              </a:spcBef>
            </a:pPr>
            <a:endParaRPr lang="en-US" sz="2000" dirty="0">
              <a:solidFill>
                <a:schemeClr val="tx1"/>
              </a:solidFill>
              <a:latin typeface="Arial"/>
            </a:endParaRPr>
          </a:p>
          <a:p>
            <a:pPr>
              <a:spcBef>
                <a:spcPts val="0"/>
              </a:spcBef>
            </a:pPr>
            <a:r>
              <a:rPr lang="en-US" sz="2000" dirty="0">
                <a:solidFill>
                  <a:schemeClr val="tx1"/>
                </a:solidFill>
                <a:latin typeface="Arial"/>
              </a:rPr>
              <a:t>Monday – Friday </a:t>
            </a:r>
          </a:p>
          <a:p>
            <a:pPr>
              <a:spcBef>
                <a:spcPts val="0"/>
              </a:spcBef>
            </a:pPr>
            <a:r>
              <a:rPr lang="en-US" sz="2000" dirty="0">
                <a:solidFill>
                  <a:schemeClr val="tx1"/>
                </a:solidFill>
                <a:latin typeface="Arial"/>
              </a:rPr>
              <a:t>8:00 am – 5:00 pm </a:t>
            </a:r>
            <a:endParaRPr lang="en-US" sz="2000" dirty="0">
              <a:solidFill>
                <a:schemeClr val="tx1"/>
              </a:solidFill>
            </a:endParaRPr>
          </a:p>
          <a:p>
            <a:pPr>
              <a:spcBef>
                <a:spcPts val="0"/>
              </a:spcBef>
            </a:pPr>
            <a:r>
              <a:rPr lang="en-US" sz="2000" dirty="0">
                <a:solidFill>
                  <a:schemeClr val="tx1"/>
                </a:solidFill>
                <a:latin typeface="Arial"/>
              </a:rPr>
              <a:t>Intake: 832-393-4301 </a:t>
            </a:r>
          </a:p>
          <a:p>
            <a:pPr>
              <a:spcBef>
                <a:spcPts val="0"/>
              </a:spcBef>
            </a:pPr>
            <a:r>
              <a:rPr lang="en-US" sz="2000" dirty="0">
                <a:solidFill>
                  <a:schemeClr val="tx1"/>
                </a:solidFill>
                <a:latin typeface="Arial"/>
              </a:rPr>
              <a:t>Long Distance: 1-800-213-8471</a:t>
            </a:r>
          </a:p>
          <a:p>
            <a:pPr>
              <a:spcBef>
                <a:spcPts val="0"/>
              </a:spcBef>
            </a:pPr>
            <a:r>
              <a:rPr lang="en-US" sz="2000" dirty="0">
                <a:solidFill>
                  <a:schemeClr val="tx1"/>
                </a:solidFill>
                <a:latin typeface="Arial"/>
              </a:rPr>
              <a:t>Walk-ins Welcome</a:t>
            </a:r>
          </a:p>
          <a:p>
            <a:pPr>
              <a:spcBef>
                <a:spcPts val="0"/>
              </a:spcBef>
            </a:pPr>
            <a:endParaRPr lang="en-US" sz="2000" dirty="0">
              <a:solidFill>
                <a:schemeClr val="tx1"/>
              </a:solidFill>
              <a:latin typeface="Arial"/>
            </a:endParaRPr>
          </a:p>
          <a:p>
            <a:pPr>
              <a:spcBef>
                <a:spcPts val="0"/>
              </a:spcBef>
            </a:pPr>
            <a:r>
              <a:rPr lang="en-US" sz="2000" b="1" dirty="0">
                <a:solidFill>
                  <a:schemeClr val="tx1"/>
                </a:solidFill>
                <a:latin typeface="Arial"/>
              </a:rPr>
              <a:t>Website:</a:t>
            </a:r>
          </a:p>
          <a:p>
            <a:pPr>
              <a:spcBef>
                <a:spcPts val="0"/>
              </a:spcBef>
            </a:pPr>
            <a:r>
              <a:rPr lang="en-US" sz="1600" b="1" dirty="0">
                <a:solidFill>
                  <a:schemeClr val="tx1"/>
                </a:solidFill>
                <a:latin typeface="Arial"/>
                <a:hlinkClick r:id="rId3">
                  <a:extLst>
                    <a:ext uri="{A12FA001-AC4F-418D-AE19-62706E023703}">
                      <ahyp:hlinkClr xmlns:ahyp="http://schemas.microsoft.com/office/drawing/2018/hyperlinkcolor" val="tx"/>
                    </a:ext>
                  </a:extLst>
                </a:hlinkClick>
              </a:rPr>
              <a:t>http://www.houstontx.gov/health/Aging/</a:t>
            </a:r>
            <a:endParaRPr lang="en-US" sz="1600" b="1" dirty="0">
              <a:solidFill>
                <a:schemeClr val="tx1"/>
              </a:solidFill>
              <a:latin typeface="Arial"/>
            </a:endParaRPr>
          </a:p>
          <a:p>
            <a:pPr>
              <a:spcBef>
                <a:spcPts val="0"/>
              </a:spcBef>
            </a:pPr>
            <a:endParaRPr lang="en-US" sz="2000" b="1" dirty="0">
              <a:solidFill>
                <a:schemeClr val="tx1"/>
              </a:solidFill>
              <a:latin typeface="Arial"/>
            </a:endParaRPr>
          </a:p>
          <a:p>
            <a:pPr>
              <a:spcBef>
                <a:spcPts val="0"/>
              </a:spcBef>
            </a:pPr>
            <a:r>
              <a:rPr lang="en-US" sz="2000" b="1" dirty="0">
                <a:solidFill>
                  <a:schemeClr val="tx1"/>
                </a:solidFill>
                <a:latin typeface="Arial"/>
              </a:rPr>
              <a:t>Email</a:t>
            </a:r>
            <a:r>
              <a:rPr lang="en-US" sz="2000" b="1" dirty="0">
                <a:solidFill>
                  <a:schemeClr val="tx1"/>
                </a:solidFill>
              </a:rPr>
              <a:t>:</a:t>
            </a:r>
            <a:r>
              <a:rPr lang="en-US" sz="2000" b="1" dirty="0"/>
              <a:t> </a:t>
            </a:r>
            <a:endParaRPr lang="en-US" sz="2000" dirty="0"/>
          </a:p>
          <a:p>
            <a:pPr>
              <a:spcBef>
                <a:spcPts val="0"/>
              </a:spcBef>
            </a:pPr>
            <a:r>
              <a:rPr lang="en-US" sz="1600" b="1" dirty="0">
                <a:solidFill>
                  <a:schemeClr val="tx1"/>
                </a:solidFill>
                <a:latin typeface="Arial"/>
                <a:hlinkClick r:id="rId4">
                  <a:extLst>
                    <a:ext uri="{A12FA001-AC4F-418D-AE19-62706E023703}">
                      <ahyp:hlinkClr xmlns:ahyp="http://schemas.microsoft.com/office/drawing/2018/hyperlinkcolor" val="tx"/>
                    </a:ext>
                  </a:extLst>
                </a:hlinkClick>
              </a:rPr>
              <a:t>aging@houstontx.gov</a:t>
            </a:r>
            <a:endParaRPr lang="en-US" sz="1600" b="1" dirty="0">
              <a:solidFill>
                <a:schemeClr val="tx1"/>
              </a:solidFill>
              <a:latin typeface="Arial"/>
            </a:endParaRPr>
          </a:p>
          <a:p>
            <a:endParaRPr lang="en-US" dirty="0"/>
          </a:p>
        </p:txBody>
      </p:sp>
      <p:sp>
        <p:nvSpPr>
          <p:cNvPr id="4" name="Content Placeholder 3">
            <a:extLst>
              <a:ext uri="{FF2B5EF4-FFF2-40B4-BE49-F238E27FC236}">
                <a16:creationId xmlns:a16="http://schemas.microsoft.com/office/drawing/2014/main" id="{E2C6BE9D-B19D-43FE-95D1-58541EE5A195}"/>
              </a:ext>
            </a:extLst>
          </p:cNvPr>
          <p:cNvSpPr>
            <a:spLocks noGrp="1"/>
          </p:cNvSpPr>
          <p:nvPr>
            <p:ph sz="quarter" idx="14"/>
          </p:nvPr>
        </p:nvSpPr>
        <p:spPr/>
        <p:txBody>
          <a:bodyPr vert="horz" lIns="91440" tIns="45720" rIns="91440" bIns="45720" rtlCol="0" anchor="t">
            <a:normAutofit/>
          </a:bodyPr>
          <a:lstStyle/>
          <a:p>
            <a:pPr>
              <a:spcBef>
                <a:spcPts val="0"/>
              </a:spcBef>
            </a:pPr>
            <a:r>
              <a:rPr lang="en-US" sz="2000" dirty="0">
                <a:solidFill>
                  <a:schemeClr val="tx1"/>
                </a:solidFill>
                <a:latin typeface="Arial"/>
              </a:rPr>
              <a:t>Central Office</a:t>
            </a:r>
            <a:r>
              <a:rPr lang="en-US" sz="2000" b="1" dirty="0">
                <a:solidFill>
                  <a:schemeClr val="tx1"/>
                </a:solidFill>
              </a:rPr>
              <a:t>: </a:t>
            </a:r>
            <a:endParaRPr lang="en-US" sz="2000" dirty="0">
              <a:solidFill>
                <a:schemeClr val="tx1"/>
              </a:solidFill>
            </a:endParaRPr>
          </a:p>
          <a:p>
            <a:pPr>
              <a:spcBef>
                <a:spcPts val="0"/>
              </a:spcBef>
            </a:pPr>
            <a:r>
              <a:rPr lang="en-US" sz="2000" b="1" dirty="0">
                <a:solidFill>
                  <a:schemeClr val="tx1"/>
                </a:solidFill>
              </a:rPr>
              <a:t>Harris County Area Agency on Aging  (AAA) </a:t>
            </a:r>
            <a:endParaRPr lang="en-US" sz="2000" dirty="0">
              <a:solidFill>
                <a:schemeClr val="tx1"/>
              </a:solidFill>
            </a:endParaRPr>
          </a:p>
          <a:p>
            <a:pPr>
              <a:spcBef>
                <a:spcPts val="0"/>
              </a:spcBef>
            </a:pPr>
            <a:r>
              <a:rPr lang="en-US" sz="2000" b="1" dirty="0">
                <a:solidFill>
                  <a:schemeClr val="tx1"/>
                </a:solidFill>
              </a:rPr>
              <a:t>Houston Health Department</a:t>
            </a:r>
            <a:endParaRPr lang="en-US" sz="2000" dirty="0">
              <a:solidFill>
                <a:schemeClr val="tx1"/>
              </a:solidFill>
            </a:endParaRPr>
          </a:p>
          <a:p>
            <a:pPr>
              <a:spcBef>
                <a:spcPts val="0"/>
              </a:spcBef>
            </a:pPr>
            <a:r>
              <a:rPr lang="en-US" sz="2000" b="1" dirty="0">
                <a:solidFill>
                  <a:schemeClr val="tx1"/>
                </a:solidFill>
              </a:rPr>
              <a:t>8000 N. Stadium Dr. 3rd Floor </a:t>
            </a:r>
            <a:endParaRPr lang="en-US" sz="2000" dirty="0">
              <a:solidFill>
                <a:schemeClr val="tx1"/>
              </a:solidFill>
            </a:endParaRPr>
          </a:p>
          <a:p>
            <a:pPr>
              <a:spcBef>
                <a:spcPts val="0"/>
              </a:spcBef>
            </a:pPr>
            <a:r>
              <a:rPr lang="en-US" sz="2000" b="1" dirty="0">
                <a:solidFill>
                  <a:schemeClr val="tx1"/>
                </a:solidFill>
              </a:rPr>
              <a:t>Houston, Texas 77054</a:t>
            </a:r>
          </a:p>
          <a:p>
            <a:pPr>
              <a:spcBef>
                <a:spcPts val="0"/>
              </a:spcBef>
            </a:pPr>
            <a:endParaRPr lang="en-US" b="1" dirty="0">
              <a:solidFill>
                <a:schemeClr val="tx1"/>
              </a:solidFill>
            </a:endParaRPr>
          </a:p>
          <a:p>
            <a:pPr>
              <a:spcBef>
                <a:spcPts val="0"/>
              </a:spcBef>
            </a:pPr>
            <a:endParaRPr lang="en-US" b="1" dirty="0">
              <a:solidFill>
                <a:schemeClr val="tx1"/>
              </a:solidFill>
            </a:endParaRPr>
          </a:p>
        </p:txBody>
      </p:sp>
      <p:pic>
        <p:nvPicPr>
          <p:cNvPr id="5" name="Picture 6">
            <a:extLst>
              <a:ext uri="{FF2B5EF4-FFF2-40B4-BE49-F238E27FC236}">
                <a16:creationId xmlns:a16="http://schemas.microsoft.com/office/drawing/2014/main" id="{C3855E36-695B-4BA9-85BE-E8463FC02CC4}"/>
              </a:ext>
            </a:extLst>
          </p:cNvPr>
          <p:cNvPicPr>
            <a:picLocks noChangeAspect="1"/>
          </p:cNvPicPr>
          <p:nvPr/>
        </p:nvPicPr>
        <p:blipFill>
          <a:blip r:embed="rId5"/>
          <a:stretch>
            <a:fillRect/>
          </a:stretch>
        </p:blipFill>
        <p:spPr>
          <a:xfrm>
            <a:off x="5037827" y="4948473"/>
            <a:ext cx="3381554" cy="868820"/>
          </a:xfrm>
          <a:prstGeom prst="rect">
            <a:avLst/>
          </a:prstGeom>
        </p:spPr>
      </p:pic>
    </p:spTree>
    <p:extLst>
      <p:ext uri="{BB962C8B-B14F-4D97-AF65-F5344CB8AC3E}">
        <p14:creationId xmlns:p14="http://schemas.microsoft.com/office/powerpoint/2010/main" val="48596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33400"/>
            <a:ext cx="8686800" cy="3886199"/>
          </a:xfrm>
        </p:spPr>
        <p:txBody>
          <a:bodyPr>
            <a:normAutofit fontScale="90000"/>
          </a:bodyPr>
          <a:lstStyle/>
          <a:p>
            <a:pPr algn="ctr"/>
            <a:r>
              <a:rPr lang="en-US" dirty="0">
                <a:solidFill>
                  <a:schemeClr val="bg1">
                    <a:lumMod val="95000"/>
                    <a:lumOff val="5000"/>
                  </a:schemeClr>
                </a:solidFill>
                <a:latin typeface="Century Gothic" panose="020B0502020202020204" pitchFamily="34" charset="0"/>
              </a:rPr>
              <a:t>Veterans Administration &amp; Harris County                   Area Agency on Aging </a:t>
            </a:r>
            <a:br>
              <a:rPr lang="en-US" dirty="0">
                <a:solidFill>
                  <a:schemeClr val="bg1">
                    <a:lumMod val="95000"/>
                    <a:lumOff val="5000"/>
                  </a:schemeClr>
                </a:solidFill>
                <a:latin typeface="Century Gothic" panose="020B0502020202020204" pitchFamily="34" charset="0"/>
              </a:rPr>
            </a:br>
            <a:r>
              <a:rPr lang="en-US" dirty="0">
                <a:solidFill>
                  <a:schemeClr val="bg1">
                    <a:lumMod val="95000"/>
                    <a:lumOff val="5000"/>
                  </a:schemeClr>
                </a:solidFill>
                <a:latin typeface="Century Gothic" panose="020B0502020202020204" pitchFamily="34" charset="0"/>
              </a:rPr>
              <a:t> Veterans Directed Care Program                                     </a:t>
            </a:r>
            <a:endParaRPr lang="en-US" dirty="0"/>
          </a:p>
        </p:txBody>
      </p:sp>
      <p:sp>
        <p:nvSpPr>
          <p:cNvPr id="3" name="Subtitle 2"/>
          <p:cNvSpPr>
            <a:spLocks noGrp="1"/>
          </p:cNvSpPr>
          <p:nvPr>
            <p:ph type="subTitle" idx="1"/>
          </p:nvPr>
        </p:nvSpPr>
        <p:spPr>
          <a:xfrm>
            <a:off x="228600" y="4724400"/>
            <a:ext cx="8382000" cy="914400"/>
          </a:xfrm>
        </p:spPr>
        <p:txBody>
          <a:bodyPr>
            <a:normAutofit fontScale="70000" lnSpcReduction="20000"/>
          </a:bodyPr>
          <a:lstStyle/>
          <a:p>
            <a:r>
              <a:rPr lang="en-US" dirty="0">
                <a:solidFill>
                  <a:schemeClr val="bg1">
                    <a:lumMod val="95000"/>
                    <a:lumOff val="5000"/>
                  </a:schemeClr>
                </a:solidFill>
                <a:latin typeface="Century Gothic" panose="020B0502020202020204" pitchFamily="34" charset="0"/>
              </a:rPr>
              <a:t>Keith Taylor, M.S.</a:t>
            </a:r>
          </a:p>
          <a:p>
            <a:r>
              <a:rPr lang="en-US" dirty="0">
                <a:solidFill>
                  <a:schemeClr val="bg1">
                    <a:lumMod val="95000"/>
                    <a:lumOff val="5000"/>
                  </a:schemeClr>
                </a:solidFill>
                <a:latin typeface="Century Gothic" panose="020B0502020202020204" pitchFamily="34" charset="0"/>
              </a:rPr>
              <a:t>Counselor/Veterans Specialist</a:t>
            </a:r>
          </a:p>
          <a:p>
            <a:r>
              <a:rPr lang="en-US" dirty="0">
                <a:solidFill>
                  <a:schemeClr val="bg1">
                    <a:lumMod val="95000"/>
                    <a:lumOff val="5000"/>
                  </a:schemeClr>
                </a:solidFill>
                <a:latin typeface="Century Gothic" panose="020B0502020202020204" pitchFamily="34" charset="0"/>
              </a:rPr>
              <a:t>Human Services Division</a:t>
            </a:r>
            <a:endParaRPr lang="en-US" dirty="0"/>
          </a:p>
        </p:txBody>
      </p:sp>
    </p:spTree>
    <p:extLst>
      <p:ext uri="{BB962C8B-B14F-4D97-AF65-F5344CB8AC3E}">
        <p14:creationId xmlns:p14="http://schemas.microsoft.com/office/powerpoint/2010/main" val="167214218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7543800" cy="685800"/>
          </a:xfrm>
        </p:spPr>
        <p:txBody>
          <a:bodyPr>
            <a:normAutofit/>
          </a:bodyPr>
          <a:lstStyle/>
          <a:p>
            <a:pPr algn="ctr" eaLnBrk="1" fontAlgn="auto" hangingPunct="1">
              <a:spcAft>
                <a:spcPts val="0"/>
              </a:spcAft>
              <a:defRPr/>
            </a:pPr>
            <a:r>
              <a:rPr lang="en-US" altLang="en-US" sz="3400" b="1" dirty="0"/>
              <a:t>Presentation Objectives</a:t>
            </a:r>
          </a:p>
        </p:txBody>
      </p:sp>
      <p:sp>
        <p:nvSpPr>
          <p:cNvPr id="10243" name="Rectangle 3"/>
          <p:cNvSpPr>
            <a:spLocks noGrp="1" noChangeArrowheads="1"/>
          </p:cNvSpPr>
          <p:nvPr>
            <p:ph idx="1"/>
          </p:nvPr>
        </p:nvSpPr>
        <p:spPr>
          <a:xfrm>
            <a:off x="914400" y="1219200"/>
            <a:ext cx="7467600" cy="4800600"/>
          </a:xfrm>
        </p:spPr>
        <p:txBody>
          <a:bodyPr>
            <a:normAutofit/>
          </a:bodyPr>
          <a:lstStyle/>
          <a:p>
            <a:pPr marL="0" marR="0">
              <a:lnSpc>
                <a:spcPct val="115000"/>
              </a:lnSpc>
              <a:spcBef>
                <a:spcPts val="0"/>
              </a:spcBef>
              <a:spcAft>
                <a:spcPts val="0"/>
              </a:spcAft>
            </a:pPr>
            <a:r>
              <a:rPr lang="en-US" sz="1800" dirty="0">
                <a:solidFill>
                  <a:schemeClr val="tx1"/>
                </a:solidFill>
                <a:effectLst/>
                <a:latin typeface="Arial" panose="020B0604020202020204" pitchFamily="34" charset="0"/>
                <a:ea typeface="Arial" panose="020B0604020202020204" pitchFamily="34" charset="0"/>
              </a:rPr>
              <a:t>By the end of the session, participants will be able to:</a:t>
            </a:r>
          </a:p>
          <a:p>
            <a:pPr marL="0" marR="0">
              <a:lnSpc>
                <a:spcPct val="115000"/>
              </a:lnSpc>
              <a:spcBef>
                <a:spcPts val="0"/>
              </a:spcBef>
              <a:spcAft>
                <a:spcPts val="0"/>
              </a:spcAft>
            </a:pPr>
            <a:endParaRPr lang="en-US" sz="1800" dirty="0">
              <a:solidFill>
                <a:schemeClr val="tx1"/>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Arial" panose="020B0604020202020204" pitchFamily="34" charset="0"/>
                <a:ea typeface="Arial" panose="020B0604020202020204" pitchFamily="34" charset="0"/>
              </a:rPr>
              <a:t>Understand the role of the </a:t>
            </a:r>
            <a:r>
              <a:rPr lang="en-US" sz="1800" dirty="0">
                <a:solidFill>
                  <a:schemeClr val="tx1"/>
                </a:solidFill>
                <a:latin typeface="Arial" panose="020B0604020202020204" pitchFamily="34" charset="0"/>
                <a:ea typeface="Arial" panose="020B0604020202020204" pitchFamily="34" charset="0"/>
              </a:rPr>
              <a:t>Harris County Area Agency on Aging in promoting the well-being and quality of life with dignity of older adults in Harris County.  </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Arial" panose="020B0604020202020204" pitchFamily="34" charset="0"/>
                <a:ea typeface="Arial" panose="020B0604020202020204" pitchFamily="34" charset="0"/>
              </a:rPr>
              <a:t>Identify ways the Aging Call Center educates and informs consumers about a range of services for older adults under the Older Americans Act.</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Arial" panose="020B0604020202020204" pitchFamily="34" charset="0"/>
                <a:ea typeface="Arial" panose="020B0604020202020204" pitchFamily="34" charset="0"/>
              </a:rPr>
              <a:t>Recognize how the Veterans Directed Care Program works to reduce barriers to services among veterans and empowers them to obtain the self-directed and person-centered care they need.</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Arial" panose="020B0604020202020204" pitchFamily="34" charset="0"/>
                <a:ea typeface="Arial" panose="020B0604020202020204" pitchFamily="34" charset="0"/>
              </a:rPr>
              <a:t>Differentiate between services and techniques used to empower older adults, people with disabilities and Veterans. </a:t>
            </a:r>
            <a:endParaRPr lang="en-US" altLang="en-US"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7755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914400"/>
            <a:ext cx="7543800" cy="1066800"/>
          </a:xfrm>
        </p:spPr>
        <p:txBody>
          <a:bodyPr>
            <a:normAutofit fontScale="90000"/>
          </a:bodyPr>
          <a:lstStyle/>
          <a:p>
            <a:pPr algn="ctr" eaLnBrk="1" fontAlgn="auto" hangingPunct="1">
              <a:spcAft>
                <a:spcPts val="0"/>
              </a:spcAft>
              <a:defRPr/>
            </a:pPr>
            <a:r>
              <a:rPr lang="en-US" altLang="en-US" sz="3400" b="1" dirty="0"/>
              <a:t>What is the </a:t>
            </a:r>
            <a:br>
              <a:rPr lang="en-US" altLang="en-US" sz="3400" b="1" dirty="0"/>
            </a:br>
            <a:r>
              <a:rPr lang="en-US" altLang="en-US" sz="3400" b="1" dirty="0"/>
              <a:t>Veterans Directed Care Program</a:t>
            </a:r>
          </a:p>
        </p:txBody>
      </p:sp>
      <p:sp>
        <p:nvSpPr>
          <p:cNvPr id="10243" name="Rectangle 3"/>
          <p:cNvSpPr>
            <a:spLocks noGrp="1" noChangeArrowheads="1"/>
          </p:cNvSpPr>
          <p:nvPr>
            <p:ph idx="1"/>
          </p:nvPr>
        </p:nvSpPr>
        <p:spPr>
          <a:xfrm>
            <a:off x="1427266" y="2045293"/>
            <a:ext cx="6718300" cy="4800600"/>
          </a:xfrm>
        </p:spPr>
        <p:txBody>
          <a:bodyPr>
            <a:normAutofit/>
          </a:bodyPr>
          <a:lstStyle/>
          <a:p>
            <a:pPr marL="342900" indent="-342900" eaLnBrk="1" hangingPunct="1">
              <a:spcBef>
                <a:spcPct val="0"/>
              </a:spcBef>
              <a:buClrTx/>
              <a:buSzTx/>
              <a:buFont typeface="Arial" panose="020B0604020202020204" pitchFamily="34" charset="0"/>
              <a:buChar char="•"/>
            </a:pPr>
            <a:r>
              <a:rPr lang="en-US" altLang="en-US" sz="2200" b="1" dirty="0">
                <a:solidFill>
                  <a:schemeClr val="tx1"/>
                </a:solidFill>
                <a:latin typeface="Arial" panose="020B0604020202020204" pitchFamily="34" charset="0"/>
                <a:cs typeface="Arial" panose="020B0604020202020204" pitchFamily="34" charset="0"/>
              </a:rPr>
              <a:t>It is a non-traditional model of care for eligible Veterans who need in home personal assistance in order to continue living in their homes. </a:t>
            </a:r>
          </a:p>
          <a:p>
            <a:pPr eaLnBrk="1" hangingPunct="1">
              <a:spcBef>
                <a:spcPct val="0"/>
              </a:spcBef>
              <a:buClrTx/>
              <a:buSzTx/>
              <a:buFontTx/>
              <a:buNone/>
            </a:pPr>
            <a:endParaRPr lang="en-US" altLang="en-US" sz="2200" b="1" dirty="0">
              <a:solidFill>
                <a:schemeClr val="tx1"/>
              </a:solidFill>
              <a:latin typeface="Arial" panose="020B0604020202020204" pitchFamily="34" charset="0"/>
              <a:cs typeface="Arial" panose="020B0604020202020204" pitchFamily="34" charset="0"/>
            </a:endParaRPr>
          </a:p>
          <a:p>
            <a:pPr marL="342900" indent="-342900" eaLnBrk="1" hangingPunct="1">
              <a:lnSpc>
                <a:spcPct val="90000"/>
              </a:lnSpc>
              <a:buClr>
                <a:schemeClr val="tx1"/>
              </a:buClr>
              <a:buFont typeface="Arial" panose="020B0604020202020204" pitchFamily="34" charset="0"/>
              <a:buChar char="•"/>
            </a:pPr>
            <a:r>
              <a:rPr lang="en-US" altLang="en-US" sz="2200" b="1" dirty="0">
                <a:solidFill>
                  <a:schemeClr val="tx1"/>
                </a:solidFill>
                <a:latin typeface="Arial" panose="020B0604020202020204" pitchFamily="34" charset="0"/>
                <a:cs typeface="Arial" panose="020B0604020202020204" pitchFamily="34" charset="0"/>
              </a:rPr>
              <a:t>Partnership between the VA and HCAAA that enrolled the 1</a:t>
            </a:r>
            <a:r>
              <a:rPr lang="en-US" altLang="en-US" sz="2200" b="1" baseline="30000" dirty="0">
                <a:solidFill>
                  <a:schemeClr val="tx1"/>
                </a:solidFill>
                <a:latin typeface="Arial" panose="020B0604020202020204" pitchFamily="34" charset="0"/>
                <a:cs typeface="Arial" panose="020B0604020202020204" pitchFamily="34" charset="0"/>
              </a:rPr>
              <a:t>st</a:t>
            </a:r>
            <a:r>
              <a:rPr lang="en-US" altLang="en-US" sz="2200" b="1" dirty="0">
                <a:solidFill>
                  <a:schemeClr val="tx1"/>
                </a:solidFill>
                <a:latin typeface="Arial" panose="020B0604020202020204" pitchFamily="34" charset="0"/>
                <a:cs typeface="Arial" panose="020B0604020202020204" pitchFamily="34" charset="0"/>
              </a:rPr>
              <a:t> Veterans in March 2017.</a:t>
            </a:r>
          </a:p>
          <a:p>
            <a:pPr eaLnBrk="1" hangingPunct="1">
              <a:lnSpc>
                <a:spcPct val="90000"/>
              </a:lnSpc>
              <a:buClr>
                <a:schemeClr val="tx1"/>
              </a:buClr>
              <a:buFont typeface="Wingdings" pitchFamily="2" charset="2"/>
              <a:buNone/>
            </a:pPr>
            <a:endParaRPr lang="en-US" altLang="en-US" sz="2200" b="1" dirty="0">
              <a:solidFill>
                <a:schemeClr val="tx1"/>
              </a:solidFill>
              <a:latin typeface="Arial" panose="020B0604020202020204" pitchFamily="34" charset="0"/>
              <a:cs typeface="Arial" panose="020B0604020202020204" pitchFamily="34" charset="0"/>
            </a:endParaRPr>
          </a:p>
          <a:p>
            <a:pPr marL="342900" indent="-342900" eaLnBrk="1" hangingPunct="1">
              <a:lnSpc>
                <a:spcPct val="90000"/>
              </a:lnSpc>
              <a:buClr>
                <a:schemeClr val="tx1"/>
              </a:buClr>
              <a:buFont typeface="Arial" panose="020B0604020202020204" pitchFamily="34" charset="0"/>
              <a:buChar char="•"/>
            </a:pPr>
            <a:r>
              <a:rPr lang="en-US" altLang="en-US" sz="2200" b="1" dirty="0">
                <a:solidFill>
                  <a:schemeClr val="tx1"/>
                </a:solidFill>
                <a:latin typeface="Arial" panose="020B0604020202020204" pitchFamily="34" charset="0"/>
                <a:cs typeface="Arial" panose="020B0604020202020204" pitchFamily="34" charset="0"/>
              </a:rPr>
              <a:t>The program is person-centered and self-directed unlike any other VA models of care.</a:t>
            </a:r>
          </a:p>
          <a:p>
            <a:pPr eaLnBrk="1" hangingPunct="1">
              <a:lnSpc>
                <a:spcPct val="90000"/>
              </a:lnSpc>
              <a:buClr>
                <a:schemeClr val="tx1"/>
              </a:buClr>
            </a:pPr>
            <a:endParaRPr lang="en-US" altLang="en-US" sz="2200" b="1" dirty="0">
              <a:solidFill>
                <a:schemeClr val="tx1"/>
              </a:solidFill>
              <a:latin typeface="Arial" panose="020B0604020202020204" pitchFamily="34" charset="0"/>
              <a:cs typeface="Arial" panose="020B0604020202020204" pitchFamily="34" charset="0"/>
            </a:endParaRPr>
          </a:p>
          <a:p>
            <a:pPr marL="342900" indent="-342900" eaLnBrk="1" hangingPunct="1">
              <a:lnSpc>
                <a:spcPct val="90000"/>
              </a:lnSpc>
              <a:buClr>
                <a:schemeClr val="tx1"/>
              </a:buClr>
              <a:buFont typeface="Arial" panose="020B0604020202020204" pitchFamily="34" charset="0"/>
              <a:buChar char="•"/>
            </a:pPr>
            <a:r>
              <a:rPr lang="en-US" altLang="en-US" sz="2200" b="1" dirty="0">
                <a:solidFill>
                  <a:schemeClr val="tx1"/>
                </a:solidFill>
                <a:latin typeface="Arial" panose="020B0604020202020204" pitchFamily="34" charset="0"/>
                <a:cs typeface="Arial" panose="020B0604020202020204" pitchFamily="34" charset="0"/>
              </a:rPr>
              <a:t>We have engaged </a:t>
            </a:r>
            <a:r>
              <a:rPr lang="en-US" altLang="en-US" sz="2200" b="1">
                <a:solidFill>
                  <a:schemeClr val="tx1"/>
                </a:solidFill>
                <a:latin typeface="Arial" panose="020B0604020202020204" pitchFamily="34" charset="0"/>
                <a:cs typeface="Arial" panose="020B0604020202020204" pitchFamily="34" charset="0"/>
              </a:rPr>
              <a:t>with 85 </a:t>
            </a:r>
            <a:r>
              <a:rPr lang="en-US" altLang="en-US" sz="2200" b="1" dirty="0">
                <a:solidFill>
                  <a:schemeClr val="tx1"/>
                </a:solidFill>
                <a:latin typeface="Arial" panose="020B0604020202020204" pitchFamily="34" charset="0"/>
                <a:cs typeface="Arial" panose="020B0604020202020204" pitchFamily="34" charset="0"/>
              </a:rPr>
              <a:t>Veterans since the program launched.</a:t>
            </a:r>
          </a:p>
        </p:txBody>
      </p:sp>
    </p:spTree>
    <p:extLst>
      <p:ext uri="{BB962C8B-B14F-4D97-AF65-F5344CB8AC3E}">
        <p14:creationId xmlns:p14="http://schemas.microsoft.com/office/powerpoint/2010/main" val="22682067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3266" y="406401"/>
            <a:ext cx="7704667" cy="657223"/>
          </a:xfrm>
        </p:spPr>
        <p:txBody>
          <a:bodyPr>
            <a:normAutofit/>
          </a:bodyPr>
          <a:lstStyle/>
          <a:p>
            <a:pPr>
              <a:defRPr/>
            </a:pPr>
            <a:r>
              <a:rPr lang="en-US" b="1" dirty="0"/>
              <a:t>Access and Assistance</a:t>
            </a:r>
          </a:p>
        </p:txBody>
      </p:sp>
      <p:sp>
        <p:nvSpPr>
          <p:cNvPr id="3" name="Content Placeholder 2"/>
          <p:cNvSpPr>
            <a:spLocks noGrp="1"/>
          </p:cNvSpPr>
          <p:nvPr>
            <p:ph idx="1"/>
          </p:nvPr>
        </p:nvSpPr>
        <p:spPr>
          <a:xfrm>
            <a:off x="867833" y="1057332"/>
            <a:ext cx="7408333" cy="5311776"/>
          </a:xfrm>
        </p:spPr>
        <p:txBody>
          <a:bodyPr>
            <a:normAutofit fontScale="85000" lnSpcReduction="20000"/>
          </a:bodyPr>
          <a:lstStyle/>
          <a:p>
            <a:pPr marL="365760" indent="-283464" eaLnBrk="1" fontAlgn="auto" hangingPunct="1">
              <a:spcAft>
                <a:spcPts val="0"/>
              </a:spcAft>
              <a:buClrTx/>
              <a:buFont typeface="Wingdings 2"/>
              <a:buChar char=""/>
              <a:defRPr/>
            </a:pPr>
            <a:r>
              <a:rPr lang="en-US" sz="2400" b="1" dirty="0">
                <a:solidFill>
                  <a:schemeClr val="tx1"/>
                </a:solidFill>
                <a:latin typeface="Arial" panose="020B0604020202020204" pitchFamily="34" charset="0"/>
                <a:cs typeface="Arial" panose="020B0604020202020204" pitchFamily="34" charset="0"/>
              </a:rPr>
              <a:t>Personal Care: </a:t>
            </a:r>
          </a:p>
          <a:p>
            <a:pPr marL="400050" lvl="1" indent="0" eaLnBrk="1" fontAlgn="auto" hangingPunct="1">
              <a:spcAft>
                <a:spcPts val="0"/>
              </a:spcAft>
              <a:buClrTx/>
              <a:buFont typeface="Wingdings" pitchFamily="2" charset="2"/>
              <a:buNone/>
              <a:defRPr/>
            </a:pPr>
            <a:r>
              <a:rPr lang="en-US" sz="2400" dirty="0">
                <a:solidFill>
                  <a:schemeClr val="tx1"/>
                </a:solidFill>
                <a:latin typeface="Arial" panose="020B0604020202020204" pitchFamily="34" charset="0"/>
                <a:cs typeface="Arial" panose="020B0604020202020204" pitchFamily="34" charset="0"/>
              </a:rPr>
              <a:t>Includes Activities of Daily Living such as: Bathing, Dressing, Cooking, Feeding, Cleaning, Laundry, Transfer and Ambulation, Toileting, Personal Grooming, and Supervising.  </a:t>
            </a:r>
          </a:p>
          <a:p>
            <a:pPr marL="400050" lvl="1" indent="0">
              <a:buClrTx/>
              <a:buNone/>
              <a:defRPr/>
            </a:pPr>
            <a:endParaRPr lang="en-US" sz="2400" dirty="0">
              <a:latin typeface="Arial" panose="020B0604020202020204" pitchFamily="34" charset="0"/>
              <a:cs typeface="Arial" panose="020B0604020202020204" pitchFamily="34" charset="0"/>
            </a:endParaRPr>
          </a:p>
          <a:p>
            <a:pPr marL="400050" lvl="1" indent="0">
              <a:buClrTx/>
              <a:buNone/>
              <a:defRPr/>
            </a:pPr>
            <a:endParaRPr lang="en-US" sz="2000" dirty="0"/>
          </a:p>
          <a:p>
            <a:pPr marL="400050" lvl="1" indent="0">
              <a:buClrTx/>
              <a:buNone/>
              <a:defRPr/>
            </a:pPr>
            <a:endParaRPr lang="en-US" dirty="0"/>
          </a:p>
          <a:p>
            <a:pPr marL="400050" lvl="1" indent="0">
              <a:buClrTx/>
              <a:buNone/>
              <a:defRPr/>
            </a:pPr>
            <a:endParaRPr lang="en-US" sz="2000" dirty="0"/>
          </a:p>
          <a:p>
            <a:pPr marL="400050" lvl="1" indent="0">
              <a:buClrTx/>
              <a:buNone/>
              <a:defRPr/>
            </a:pPr>
            <a:endParaRPr lang="en-US" sz="2000" dirty="0"/>
          </a:p>
          <a:p>
            <a:pPr marL="400050" lvl="1" indent="0">
              <a:buClrTx/>
              <a:buNone/>
              <a:defRPr/>
            </a:pPr>
            <a:endParaRPr lang="en-US" sz="2000" dirty="0"/>
          </a:p>
          <a:p>
            <a:pPr marL="400050" lvl="1" indent="0">
              <a:buClrTx/>
              <a:buNone/>
              <a:defRPr/>
            </a:pPr>
            <a:endParaRPr lang="en-US" sz="2000" dirty="0"/>
          </a:p>
          <a:p>
            <a:pPr marL="400050" lvl="1" indent="0">
              <a:buClrTx/>
              <a:buNone/>
              <a:defRPr/>
            </a:pPr>
            <a:endParaRPr lang="en-US" sz="2000" dirty="0"/>
          </a:p>
          <a:p>
            <a:pPr marL="400050" lvl="1" indent="0">
              <a:buClrTx/>
              <a:buNone/>
              <a:defRPr/>
            </a:pPr>
            <a:endParaRPr lang="en-US" sz="2000" dirty="0"/>
          </a:p>
          <a:p>
            <a:pPr marL="400050" lvl="1" indent="0">
              <a:buClrTx/>
              <a:buNone/>
              <a:defRPr/>
            </a:pPr>
            <a:endParaRPr lang="en-US" sz="2000" dirty="0"/>
          </a:p>
          <a:p>
            <a:pPr marL="365760" indent="-283464" eaLnBrk="1" fontAlgn="auto" hangingPunct="1">
              <a:spcAft>
                <a:spcPts val="0"/>
              </a:spcAft>
              <a:buClrTx/>
              <a:buFont typeface="Wingdings 2"/>
              <a:buChar char=""/>
              <a:defRPr/>
            </a:pPr>
            <a:r>
              <a:rPr lang="en-US" sz="2400" b="1" dirty="0">
                <a:solidFill>
                  <a:schemeClr val="tx1"/>
                </a:solidFill>
                <a:latin typeface="Arial" panose="020B0604020202020204" pitchFamily="34" charset="0"/>
                <a:cs typeface="Arial" panose="020B0604020202020204" pitchFamily="34" charset="0"/>
              </a:rPr>
              <a:t>In Home Respite Care:</a:t>
            </a:r>
          </a:p>
          <a:p>
            <a:pPr marL="400050" lvl="1" indent="0" eaLnBrk="1" fontAlgn="auto" hangingPunct="1">
              <a:spcAft>
                <a:spcPts val="0"/>
              </a:spcAft>
              <a:buClrTx/>
              <a:buFont typeface="Wingdings" pitchFamily="2" charset="2"/>
              <a:buNone/>
              <a:defRPr/>
            </a:pPr>
            <a:r>
              <a:rPr lang="en-US" sz="2400" dirty="0">
                <a:solidFill>
                  <a:schemeClr val="tx1"/>
                </a:solidFill>
                <a:latin typeface="Arial" panose="020B0604020202020204" pitchFamily="34" charset="0"/>
                <a:cs typeface="Arial" panose="020B0604020202020204" pitchFamily="34" charset="0"/>
              </a:rPr>
              <a:t>This involves care that mirrors the services shown above. However, this care continues while the Veteran Representative is out of town.    </a:t>
            </a:r>
          </a:p>
          <a:p>
            <a:pPr marL="0" indent="0">
              <a:buNone/>
              <a:defRPr/>
            </a:pPr>
            <a:r>
              <a:rPr lang="en-US" sz="2400" dirty="0">
                <a:solidFill>
                  <a:schemeClr val="tx1"/>
                </a:solidFill>
                <a:latin typeface="Arial" panose="020B0604020202020204" pitchFamily="34" charset="0"/>
                <a:cs typeface="Arial" panose="020B0604020202020204" pitchFamily="34" charset="0"/>
              </a:rPr>
              <a:t>      </a:t>
            </a:r>
          </a:p>
          <a:p>
            <a:pPr marL="82296" indent="0" eaLnBrk="1" fontAlgn="auto" hangingPunct="1">
              <a:spcAft>
                <a:spcPts val="0"/>
              </a:spcAft>
              <a:buNone/>
              <a:defRPr/>
            </a:pPr>
            <a:endParaRPr lang="en-US" dirty="0"/>
          </a:p>
        </p:txBody>
      </p:sp>
      <p:pic>
        <p:nvPicPr>
          <p:cNvPr id="1026" name="Picture 2" descr="Long-Term Care in America: Expectations and Preferences for Care… – The  Long-Term Care Poll">
            <a:extLst>
              <a:ext uri="{FF2B5EF4-FFF2-40B4-BE49-F238E27FC236}">
                <a16:creationId xmlns:a16="http://schemas.microsoft.com/office/drawing/2014/main" id="{E92C4D5A-1B28-4859-9F28-B892C3DCD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2209800"/>
            <a:ext cx="2921001" cy="2244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ide to Providing In-Home Care for a Loved One">
            <a:extLst>
              <a:ext uri="{FF2B5EF4-FFF2-40B4-BE49-F238E27FC236}">
                <a16:creationId xmlns:a16="http://schemas.microsoft.com/office/drawing/2014/main" id="{F7674B72-20A7-499D-A0F7-0ED77FADD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399"/>
            <a:ext cx="3048000" cy="201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2400" b="1" dirty="0">
                <a:latin typeface="Arial" panose="020B0604020202020204" pitchFamily="34" charset="0"/>
                <a:cs typeface="Arial" panose="020B0604020202020204" pitchFamily="34" charset="0"/>
              </a:rPr>
              <a:t>In Home VA Medical Care is still available</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under this program.</a:t>
            </a:r>
            <a:endParaRPr lang="en-US" altLang="en-US" sz="2800" b="1" dirty="0">
              <a:latin typeface="Arial" panose="020B0604020202020204" pitchFamily="34" charset="0"/>
              <a:cs typeface="Arial" panose="020B0604020202020204" pitchFamily="34" charset="0"/>
            </a:endParaRPr>
          </a:p>
        </p:txBody>
      </p:sp>
      <p:sp>
        <p:nvSpPr>
          <p:cNvPr id="8196" name="Rectangle 7"/>
          <p:cNvSpPr>
            <a:spLocks noGrp="1" noChangeArrowheads="1"/>
          </p:cNvSpPr>
          <p:nvPr>
            <p:ph sz="quarter" idx="13"/>
          </p:nvPr>
        </p:nvSpPr>
        <p:spPr>
          <a:xfrm>
            <a:off x="456664" y="1905000"/>
            <a:ext cx="4114800" cy="1828800"/>
          </a:xfrm>
        </p:spPr>
        <p:txBody>
          <a:bodyPr anchor="ctr">
            <a:normAutofit fontScale="25000" lnSpcReduction="20000"/>
          </a:bodyPr>
          <a:lstStyle/>
          <a:p>
            <a:pPr marL="82296" algn="ctr" eaLnBrk="1" fontAlgn="auto" hangingPunct="1">
              <a:lnSpc>
                <a:spcPct val="90000"/>
              </a:lnSpc>
              <a:spcAft>
                <a:spcPts val="0"/>
              </a:spcAft>
              <a:buClrTx/>
              <a:defRPr/>
            </a:pPr>
            <a:r>
              <a:rPr lang="en-US" altLang="en-US" sz="8000" b="1" dirty="0">
                <a:solidFill>
                  <a:schemeClr val="tx1"/>
                </a:solidFill>
                <a:latin typeface="Arial" panose="020B0604020202020204" pitchFamily="34" charset="0"/>
                <a:cs typeface="Arial" panose="020B0604020202020204" pitchFamily="34" charset="0"/>
              </a:rPr>
              <a:t>Occupational and Physical Therapy:</a:t>
            </a:r>
            <a:endParaRPr lang="en-US" altLang="en-US" sz="8000" dirty="0">
              <a:solidFill>
                <a:schemeClr val="tx1"/>
              </a:solidFill>
              <a:latin typeface="Arial" panose="020B0604020202020204" pitchFamily="34" charset="0"/>
              <a:cs typeface="Arial" panose="020B0604020202020204" pitchFamily="34" charset="0"/>
            </a:endParaRPr>
          </a:p>
          <a:p>
            <a:pPr marL="82296" algn="ctr" eaLnBrk="1" fontAlgn="auto" hangingPunct="1">
              <a:lnSpc>
                <a:spcPct val="90000"/>
              </a:lnSpc>
              <a:spcAft>
                <a:spcPts val="0"/>
              </a:spcAft>
              <a:buClrTx/>
              <a:defRPr/>
            </a:pPr>
            <a:endParaRPr lang="en-US" altLang="en-US" sz="8000" dirty="0">
              <a:solidFill>
                <a:schemeClr val="tx1"/>
              </a:solidFill>
              <a:latin typeface="Arial" panose="020B0604020202020204" pitchFamily="34" charset="0"/>
              <a:cs typeface="Arial" panose="020B0604020202020204" pitchFamily="34" charset="0"/>
            </a:endParaRPr>
          </a:p>
          <a:p>
            <a:pPr marL="425196" indent="-342900" eaLnBrk="1" fontAlgn="auto" hangingPunct="1">
              <a:lnSpc>
                <a:spcPct val="90000"/>
              </a:lnSpc>
              <a:spcAft>
                <a:spcPts val="0"/>
              </a:spcAft>
              <a:buClr>
                <a:schemeClr val="tx1"/>
              </a:buClr>
              <a:buFont typeface="Arial" panose="020B0604020202020204" pitchFamily="34" charset="0"/>
              <a:buChar char="•"/>
              <a:defRPr/>
            </a:pPr>
            <a:r>
              <a:rPr lang="en-US" altLang="en-US" sz="8000" dirty="0">
                <a:solidFill>
                  <a:schemeClr val="tx1"/>
                </a:solidFill>
                <a:latin typeface="Arial" panose="020B0604020202020204" pitchFamily="34" charset="0"/>
                <a:cs typeface="Arial" panose="020B0604020202020204" pitchFamily="34" charset="0"/>
              </a:rPr>
              <a:t>Many Veterans need this care to help them maintain flexibility, strength, and mobility.</a:t>
            </a:r>
          </a:p>
          <a:p>
            <a:pPr marL="425196" indent="-342900" eaLnBrk="1" fontAlgn="auto" hangingPunct="1">
              <a:lnSpc>
                <a:spcPct val="90000"/>
              </a:lnSpc>
              <a:spcAft>
                <a:spcPts val="0"/>
              </a:spcAft>
              <a:buClr>
                <a:schemeClr val="tx1"/>
              </a:buClr>
              <a:buFont typeface="Arial" panose="020B0604020202020204" pitchFamily="34" charset="0"/>
              <a:buChar char="•"/>
              <a:defRPr/>
            </a:pPr>
            <a:endParaRPr lang="en-US" altLang="en-US" sz="8000" dirty="0">
              <a:latin typeface="Arial" panose="020B0604020202020204" pitchFamily="34" charset="0"/>
              <a:cs typeface="Arial" panose="020B0604020202020204" pitchFamily="34" charset="0"/>
            </a:endParaRPr>
          </a:p>
          <a:p>
            <a:pPr marL="425196" indent="-342900" eaLnBrk="1" fontAlgn="auto" hangingPunct="1">
              <a:lnSpc>
                <a:spcPct val="90000"/>
              </a:lnSpc>
              <a:spcAft>
                <a:spcPts val="0"/>
              </a:spcAft>
              <a:buClr>
                <a:schemeClr val="tx1"/>
              </a:buClr>
              <a:buFont typeface="Arial" panose="020B0604020202020204" pitchFamily="34" charset="0"/>
              <a:buChar char="•"/>
              <a:defRPr/>
            </a:pPr>
            <a:r>
              <a:rPr lang="en-US" altLang="en-US" sz="8000" dirty="0">
                <a:solidFill>
                  <a:schemeClr val="tx1"/>
                </a:solidFill>
                <a:latin typeface="Arial" panose="020B0604020202020204" pitchFamily="34" charset="0"/>
                <a:cs typeface="Arial" panose="020B0604020202020204" pitchFamily="34" charset="0"/>
              </a:rPr>
              <a:t>These services prolong the Veteran’s ability to do some things independently such as feeding themselves and brushing their own teeth. </a:t>
            </a:r>
            <a:r>
              <a:rPr lang="en-US" altLang="en-US" sz="8000" dirty="0">
                <a:latin typeface="Arial" panose="020B0604020202020204" pitchFamily="34" charset="0"/>
                <a:cs typeface="Arial" panose="020B0604020202020204" pitchFamily="34" charset="0"/>
              </a:rPr>
              <a:t> </a:t>
            </a:r>
          </a:p>
          <a:p>
            <a:pPr marL="365760" indent="-283464">
              <a:lnSpc>
                <a:spcPct val="90000"/>
              </a:lnSpc>
              <a:buClr>
                <a:schemeClr val="tx1"/>
              </a:buClr>
              <a:buNone/>
              <a:defRPr/>
            </a:pPr>
            <a:r>
              <a:rPr lang="en-US" dirty="0">
                <a:solidFill>
                  <a:schemeClr val="tx2">
                    <a:lumMod val="75000"/>
                  </a:schemeClr>
                </a:solidFill>
              </a:rPr>
              <a:t>    </a:t>
            </a:r>
            <a:endParaRPr lang="en-US" altLang="en-US" dirty="0"/>
          </a:p>
          <a:p>
            <a:pPr marL="365760" indent="-283464" eaLnBrk="1" fontAlgn="auto" hangingPunct="1">
              <a:lnSpc>
                <a:spcPct val="90000"/>
              </a:lnSpc>
              <a:spcAft>
                <a:spcPts val="0"/>
              </a:spcAft>
              <a:buClr>
                <a:schemeClr val="tx1"/>
              </a:buClr>
              <a:buFont typeface="Wingdings" pitchFamily="2" charset="2"/>
              <a:buNone/>
              <a:defRPr/>
            </a:pPr>
            <a:endParaRPr lang="en-US" altLang="en-US" dirty="0"/>
          </a:p>
          <a:p>
            <a:pPr marL="82296" indent="0" eaLnBrk="1" fontAlgn="auto" hangingPunct="1">
              <a:lnSpc>
                <a:spcPct val="90000"/>
              </a:lnSpc>
              <a:spcAft>
                <a:spcPts val="0"/>
              </a:spcAft>
              <a:buClrTx/>
              <a:buNone/>
              <a:defRPr/>
            </a:pPr>
            <a:r>
              <a:rPr lang="en-US" altLang="en-US" dirty="0"/>
              <a:t>	</a:t>
            </a:r>
          </a:p>
          <a:p>
            <a:pPr marL="0" indent="0" eaLnBrk="1" fontAlgn="auto" hangingPunct="1">
              <a:lnSpc>
                <a:spcPct val="90000"/>
              </a:lnSpc>
              <a:spcAft>
                <a:spcPts val="0"/>
              </a:spcAft>
              <a:buClr>
                <a:schemeClr val="tx1"/>
              </a:buClr>
              <a:buFont typeface="Wingdings" pitchFamily="2" charset="2"/>
              <a:buNone/>
              <a:defRPr/>
            </a:pPr>
            <a:endParaRPr lang="en-US" altLang="en-US" dirty="0"/>
          </a:p>
        </p:txBody>
      </p:sp>
      <p:sp>
        <p:nvSpPr>
          <p:cNvPr id="3" name="Content Placeholder 2">
            <a:extLst>
              <a:ext uri="{FF2B5EF4-FFF2-40B4-BE49-F238E27FC236}">
                <a16:creationId xmlns:a16="http://schemas.microsoft.com/office/drawing/2014/main" id="{C084DE87-149B-4BEA-8F7E-6410820D1372}"/>
              </a:ext>
            </a:extLst>
          </p:cNvPr>
          <p:cNvSpPr>
            <a:spLocks noGrp="1"/>
          </p:cNvSpPr>
          <p:nvPr>
            <p:ph sz="quarter" idx="14"/>
          </p:nvPr>
        </p:nvSpPr>
        <p:spPr>
          <a:xfrm>
            <a:off x="4894976" y="1143000"/>
            <a:ext cx="4267200" cy="5029200"/>
          </a:xfrm>
        </p:spPr>
        <p:txBody>
          <a:bodyPr>
            <a:normAutofit/>
          </a:bodyPr>
          <a:lstStyle/>
          <a:p>
            <a:pPr algn="ctr"/>
            <a:r>
              <a:rPr lang="en-US" sz="2000" b="1" dirty="0">
                <a:solidFill>
                  <a:schemeClr val="tx1"/>
                </a:solidFill>
                <a:latin typeface="Arial" panose="020B0604020202020204" pitchFamily="34" charset="0"/>
                <a:cs typeface="Arial" panose="020B0604020202020204" pitchFamily="34" charset="0"/>
              </a:rPr>
              <a:t>In home doctor or nursing care:</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Doctors and nurses come to the homes of Veterans who have conditions that make their mobility a challenge. </a:t>
            </a:r>
          </a:p>
        </p:txBody>
      </p:sp>
      <p:pic>
        <p:nvPicPr>
          <p:cNvPr id="2050" name="Picture 2" descr="Caring For The Bed Bound - YouTube">
            <a:extLst>
              <a:ext uri="{FF2B5EF4-FFF2-40B4-BE49-F238E27FC236}">
                <a16:creationId xmlns:a16="http://schemas.microsoft.com/office/drawing/2014/main" id="{7A5434D4-645C-4742-8A06-71B010A97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006" y="3505200"/>
            <a:ext cx="364039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ysical therapy: Who can benefit, and how can it help?">
            <a:extLst>
              <a:ext uri="{FF2B5EF4-FFF2-40B4-BE49-F238E27FC236}">
                <a16:creationId xmlns:a16="http://schemas.microsoft.com/office/drawing/2014/main" id="{7D9FADA6-3E74-4B08-8BEA-F28AEAA89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14800"/>
            <a:ext cx="3200400" cy="213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022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52400"/>
            <a:ext cx="5943600" cy="685799"/>
          </a:xfrm>
        </p:spPr>
        <p:txBody>
          <a:bodyPr>
            <a:normAutofit fontScale="90000"/>
          </a:bodyPr>
          <a:lstStyle/>
          <a:p>
            <a:pPr>
              <a:defRPr/>
            </a:pPr>
            <a:r>
              <a:rPr lang="en-US" b="1" dirty="0"/>
              <a:t>Veterans Remain Eligible for VA Institutional Care.</a:t>
            </a:r>
          </a:p>
        </p:txBody>
      </p:sp>
      <p:sp>
        <p:nvSpPr>
          <p:cNvPr id="19459" name="Content Placeholder 2"/>
          <p:cNvSpPr>
            <a:spLocks noGrp="1"/>
          </p:cNvSpPr>
          <p:nvPr>
            <p:ph idx="1"/>
          </p:nvPr>
        </p:nvSpPr>
        <p:spPr>
          <a:xfrm>
            <a:off x="990600" y="1295401"/>
            <a:ext cx="7696200" cy="1600199"/>
          </a:xfrm>
        </p:spPr>
        <p:txBody>
          <a:bodyPr/>
          <a:lstStyle/>
          <a:p>
            <a:pPr eaLnBrk="1" hangingPunct="1">
              <a:buClrTx/>
            </a:pPr>
            <a:r>
              <a:rPr lang="en-US" b="1" dirty="0">
                <a:solidFill>
                  <a:schemeClr val="tx1"/>
                </a:solidFill>
                <a:latin typeface="Arial" panose="020B0604020202020204" pitchFamily="34" charset="0"/>
                <a:cs typeface="Arial" panose="020B0604020202020204" pitchFamily="34" charset="0"/>
              </a:rPr>
              <a:t>30 Days of Free Institutional Respite is Available in this Program:</a:t>
            </a:r>
          </a:p>
          <a:p>
            <a:pPr marL="400050" lvl="1" indent="0" eaLnBrk="1" hangingPunct="1">
              <a:buClrTx/>
              <a:buFont typeface="Wingdings" pitchFamily="2" charset="2"/>
              <a:buNone/>
            </a:pPr>
            <a:r>
              <a:rPr lang="en-US" dirty="0">
                <a:solidFill>
                  <a:schemeClr val="tx1"/>
                </a:solidFill>
                <a:latin typeface="Arial" panose="020B0604020202020204" pitchFamily="34" charset="0"/>
                <a:cs typeface="Arial" panose="020B0604020202020204" pitchFamily="34" charset="0"/>
              </a:rPr>
              <a:t>Caregiving is tough and burnout is real. Everyone needs a break every now and then. This program helps tremendously.   </a:t>
            </a:r>
          </a:p>
          <a:p>
            <a:pPr marL="400050" lvl="1" indent="0" eaLnBrk="1" hangingPunct="1">
              <a:buClrTx/>
              <a:buFont typeface="Wingdings" pitchFamily="2" charset="2"/>
              <a:buNone/>
            </a:pPr>
            <a:endParaRPr lang="en-US" dirty="0"/>
          </a:p>
        </p:txBody>
      </p:sp>
      <p:pic>
        <p:nvPicPr>
          <p:cNvPr id="2050" name="Picture 2" descr="Respite Care Program | Specialty Programs">
            <a:extLst>
              <a:ext uri="{FF2B5EF4-FFF2-40B4-BE49-F238E27FC236}">
                <a16:creationId xmlns:a16="http://schemas.microsoft.com/office/drawing/2014/main" id="{628D74E1-4E0A-4AE4-BBB0-C1F6BCBE9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7999"/>
            <a:ext cx="4191000"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8409" y="304800"/>
            <a:ext cx="7704667" cy="761999"/>
          </a:xfrm>
        </p:spPr>
        <p:txBody>
          <a:bodyPr/>
          <a:lstStyle/>
          <a:p>
            <a:pPr eaLnBrk="1" fontAlgn="auto" hangingPunct="1">
              <a:spcAft>
                <a:spcPts val="0"/>
              </a:spcAft>
              <a:defRPr/>
            </a:pPr>
            <a:r>
              <a:rPr lang="en-US" altLang="en-US" dirty="0"/>
              <a:t>Benefits of the Program</a:t>
            </a:r>
            <a:endParaRPr lang="en-US" altLang="en-US" b="1" dirty="0"/>
          </a:p>
        </p:txBody>
      </p:sp>
      <p:sp>
        <p:nvSpPr>
          <p:cNvPr id="5123" name="Rectangle 3"/>
          <p:cNvSpPr>
            <a:spLocks noGrp="1" noChangeArrowheads="1"/>
          </p:cNvSpPr>
          <p:nvPr>
            <p:ph idx="1"/>
          </p:nvPr>
        </p:nvSpPr>
        <p:spPr>
          <a:xfrm>
            <a:off x="685800" y="1094573"/>
            <a:ext cx="7772400" cy="5257800"/>
          </a:xfrm>
        </p:spPr>
        <p:txBody>
          <a:bodyPr>
            <a:normAutofit lnSpcReduction="10000"/>
          </a:bodyPr>
          <a:lstStyle/>
          <a:p>
            <a:pPr marL="745236" lvl="1" indent="-342900" eaLnBrk="1" fontAlgn="auto" hangingPunct="1">
              <a:spcAft>
                <a:spcPts val="0"/>
              </a:spcAft>
              <a:buClr>
                <a:schemeClr val="tx2"/>
              </a:buClr>
              <a:buFont typeface="Wingdings" panose="05000000000000000000" pitchFamily="2" charset="2"/>
              <a:buChar char="q"/>
              <a:defRPr/>
            </a:pPr>
            <a:r>
              <a:rPr lang="en-US" altLang="en-US" sz="2200" b="1" dirty="0">
                <a:solidFill>
                  <a:schemeClr val="tx1"/>
                </a:solidFill>
                <a:latin typeface="Arial" panose="020B0604020202020204" pitchFamily="34" charset="0"/>
                <a:cs typeface="Arial" panose="020B0604020202020204" pitchFamily="34" charset="0"/>
              </a:rPr>
              <a:t>Veterans or their Representatives are in charge of all administrative aspects of the program such as personnel, scheduling, and timesheets. </a:t>
            </a:r>
          </a:p>
          <a:p>
            <a:pPr marL="745236" lvl="1" indent="-342900" eaLnBrk="1" fontAlgn="auto" hangingPunct="1">
              <a:spcAft>
                <a:spcPts val="0"/>
              </a:spcAft>
              <a:buClr>
                <a:schemeClr val="tx2"/>
              </a:buClr>
              <a:buFont typeface="Wingdings" panose="05000000000000000000" pitchFamily="2" charset="2"/>
              <a:buChar char="q"/>
              <a:defRPr/>
            </a:pPr>
            <a:endParaRPr lang="en-US" altLang="en-US" sz="2000" b="1" dirty="0">
              <a:solidFill>
                <a:schemeClr val="tx1"/>
              </a:solidFill>
              <a:latin typeface="Arial" panose="020B0604020202020204" pitchFamily="34" charset="0"/>
              <a:cs typeface="Arial" panose="020B0604020202020204" pitchFamily="34" charset="0"/>
            </a:endParaRPr>
          </a:p>
          <a:p>
            <a:pPr marL="745236" lvl="1" indent="-342900" eaLnBrk="1" fontAlgn="auto" hangingPunct="1">
              <a:spcAft>
                <a:spcPts val="0"/>
              </a:spcAft>
              <a:buClr>
                <a:schemeClr val="tx2"/>
              </a:buClr>
              <a:buFont typeface="Wingdings" panose="05000000000000000000" pitchFamily="2" charset="2"/>
              <a:buChar char="q"/>
              <a:defRPr/>
            </a:pPr>
            <a:r>
              <a:rPr lang="en-US" altLang="en-US" sz="2200" b="1" dirty="0">
                <a:solidFill>
                  <a:schemeClr val="tx1"/>
                </a:solidFill>
                <a:latin typeface="Arial" panose="020B0604020202020204" pitchFamily="34" charset="0"/>
                <a:cs typeface="Arial" panose="020B0604020202020204" pitchFamily="34" charset="0"/>
              </a:rPr>
              <a:t>Annual Satisfaction Surveys are done to gauge efficacy and results are shown to top policy makers and their staffs.</a:t>
            </a:r>
          </a:p>
          <a:p>
            <a:pPr marL="368046" indent="-285750" eaLnBrk="1" fontAlgn="auto" hangingPunct="1">
              <a:spcAft>
                <a:spcPts val="0"/>
              </a:spcAft>
              <a:buClr>
                <a:schemeClr val="tx2"/>
              </a:buClr>
              <a:buFont typeface="Wingdings" panose="05000000000000000000" pitchFamily="2" charset="2"/>
              <a:buChar char="q"/>
              <a:defRPr/>
            </a:pPr>
            <a:endParaRPr lang="en-US" altLang="en-US" sz="1800" b="1" dirty="0">
              <a:solidFill>
                <a:schemeClr val="tx1"/>
              </a:solidFill>
              <a:latin typeface="Arial" panose="020B0604020202020204" pitchFamily="34" charset="0"/>
              <a:cs typeface="Arial" panose="020B0604020202020204" pitchFamily="34" charset="0"/>
            </a:endParaRPr>
          </a:p>
          <a:p>
            <a:pPr marL="745236" lvl="1" indent="-342900" eaLnBrk="1" fontAlgn="auto" hangingPunct="1">
              <a:spcAft>
                <a:spcPts val="0"/>
              </a:spcAft>
              <a:buClr>
                <a:schemeClr val="tx2"/>
              </a:buClr>
              <a:buFont typeface="Wingdings" panose="05000000000000000000" pitchFamily="2" charset="2"/>
              <a:buChar char="q"/>
              <a:defRPr/>
            </a:pPr>
            <a:r>
              <a:rPr lang="en-US" altLang="en-US" sz="2200" b="1" dirty="0">
                <a:solidFill>
                  <a:schemeClr val="tx1"/>
                </a:solidFill>
                <a:latin typeface="Arial" panose="020B0604020202020204" pitchFamily="34" charset="0"/>
                <a:cs typeface="Arial" panose="020B0604020202020204" pitchFamily="34" charset="0"/>
              </a:rPr>
              <a:t>A Financial Management Services Contractor handles taxes and payroll. The Veteran’s individual tax filing is not affected by this program. </a:t>
            </a:r>
          </a:p>
          <a:p>
            <a:pPr marL="368046" indent="-285750" eaLnBrk="1" fontAlgn="auto" hangingPunct="1">
              <a:spcAft>
                <a:spcPts val="0"/>
              </a:spcAft>
              <a:buClr>
                <a:schemeClr val="tx2"/>
              </a:buClr>
              <a:buFont typeface="Wingdings" panose="05000000000000000000" pitchFamily="2" charset="2"/>
              <a:buChar char="q"/>
              <a:defRPr/>
            </a:pPr>
            <a:endParaRPr lang="en-US" altLang="en-US" sz="1800" b="1" dirty="0">
              <a:solidFill>
                <a:schemeClr val="tx1"/>
              </a:solidFill>
              <a:latin typeface="Arial" panose="020B0604020202020204" pitchFamily="34" charset="0"/>
              <a:cs typeface="Arial" panose="020B0604020202020204" pitchFamily="34" charset="0"/>
            </a:endParaRPr>
          </a:p>
          <a:p>
            <a:pPr marL="745236" lvl="1" indent="-342900" eaLnBrk="1" fontAlgn="auto" hangingPunct="1">
              <a:spcAft>
                <a:spcPts val="0"/>
              </a:spcAft>
              <a:buClr>
                <a:schemeClr val="tx2"/>
              </a:buClr>
              <a:buFont typeface="Wingdings" panose="05000000000000000000" pitchFamily="2" charset="2"/>
              <a:buChar char="q"/>
              <a:defRPr/>
            </a:pPr>
            <a:r>
              <a:rPr lang="en-US" altLang="en-US" sz="2200" b="1" dirty="0">
                <a:solidFill>
                  <a:schemeClr val="tx1"/>
                </a:solidFill>
                <a:latin typeface="Arial" panose="020B0604020202020204" pitchFamily="34" charset="0"/>
                <a:cs typeface="Arial" panose="020B0604020202020204" pitchFamily="34" charset="0"/>
              </a:rPr>
              <a:t>Veterans remain in the program indefinitely subject to compliance with program guidelines. In many cases, institutionalization is avoided.</a:t>
            </a:r>
          </a:p>
        </p:txBody>
      </p:sp>
    </p:spTree>
    <p:extLst>
      <p:ext uri="{BB962C8B-B14F-4D97-AF65-F5344CB8AC3E}">
        <p14:creationId xmlns:p14="http://schemas.microsoft.com/office/powerpoint/2010/main" val="93708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57" y="152400"/>
            <a:ext cx="7704667" cy="761999"/>
          </a:xfrm>
        </p:spPr>
        <p:txBody>
          <a:bodyPr/>
          <a:lstStyle/>
          <a:p>
            <a:r>
              <a:rPr lang="en-US" dirty="0"/>
              <a:t>Budget Development</a:t>
            </a:r>
            <a:endParaRPr lang="en-US" b="1" dirty="0"/>
          </a:p>
        </p:txBody>
      </p:sp>
      <p:sp>
        <p:nvSpPr>
          <p:cNvPr id="3" name="Content Placeholder 2"/>
          <p:cNvSpPr>
            <a:spLocks noGrp="1"/>
          </p:cNvSpPr>
          <p:nvPr>
            <p:ph idx="1"/>
          </p:nvPr>
        </p:nvSpPr>
        <p:spPr>
          <a:xfrm>
            <a:off x="849691" y="838200"/>
            <a:ext cx="7408333" cy="5791200"/>
          </a:xfrm>
        </p:spPr>
        <p:txBody>
          <a:bodyPr>
            <a:normAutofit/>
          </a:bodyPr>
          <a:lstStyle/>
          <a:p>
            <a:pPr marL="0" indent="0">
              <a:buNone/>
            </a:pPr>
            <a:endParaRPr lang="en-US" sz="3500" dirty="0"/>
          </a:p>
          <a:p>
            <a:pPr>
              <a:lnSpc>
                <a:spcPct val="220000"/>
              </a:lnSpc>
            </a:pPr>
            <a:endParaRPr lang="en-US" sz="2800" dirty="0"/>
          </a:p>
          <a:p>
            <a:pPr marL="0" indent="0">
              <a:buNone/>
            </a:pPr>
            <a:endParaRPr lang="en-US" sz="1600" dirty="0"/>
          </a:p>
          <a:p>
            <a:endParaRPr lang="en-US" sz="1600" dirty="0"/>
          </a:p>
        </p:txBody>
      </p:sp>
      <p:sp>
        <p:nvSpPr>
          <p:cNvPr id="4" name="Rectangle 3">
            <a:extLst>
              <a:ext uri="{FF2B5EF4-FFF2-40B4-BE49-F238E27FC236}">
                <a16:creationId xmlns:a16="http://schemas.microsoft.com/office/drawing/2014/main" id="{02C2DB5A-5816-4473-A331-0D0329F05E5C}"/>
              </a:ext>
            </a:extLst>
          </p:cNvPr>
          <p:cNvSpPr/>
          <p:nvPr/>
        </p:nvSpPr>
        <p:spPr>
          <a:xfrm>
            <a:off x="1524000" y="1981200"/>
            <a:ext cx="14478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8F8F8"/>
              </a:highlight>
            </a:endParaRPr>
          </a:p>
        </p:txBody>
      </p:sp>
      <p:pic>
        <p:nvPicPr>
          <p:cNvPr id="1026" name="Picture 2" descr="837 Budget 2022 Stock Photos, Pictures &amp; Royalty-Free Images - iStock">
            <a:extLst>
              <a:ext uri="{FF2B5EF4-FFF2-40B4-BE49-F238E27FC236}">
                <a16:creationId xmlns:a16="http://schemas.microsoft.com/office/drawing/2014/main" id="{CF932E88-8BBA-4D63-8FC4-24C3DA60D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105400" cy="2895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DE9D23-3B28-4ECA-A72F-0A282919A2C5}"/>
              </a:ext>
            </a:extLst>
          </p:cNvPr>
          <p:cNvSpPr/>
          <p:nvPr/>
        </p:nvSpPr>
        <p:spPr>
          <a:xfrm>
            <a:off x="1391557" y="4267200"/>
            <a:ext cx="6324600" cy="1905000"/>
          </a:xfrm>
          <a:prstGeom prst="rect">
            <a:avLst/>
          </a:prstGeom>
          <a:solidFill>
            <a:srgbClr val="52B3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Veterans are assigned a case mix letter that has a monthly financial value that corresponds to their clinical diagnosis. That amount minus the one-time assessment fee plus the regular monthly fee is what they have available to pay employees. Veterans must stay within the budgetary allotment. </a:t>
            </a:r>
          </a:p>
        </p:txBody>
      </p:sp>
    </p:spTree>
    <p:extLst>
      <p:ext uri="{BB962C8B-B14F-4D97-AF65-F5344CB8AC3E}">
        <p14:creationId xmlns:p14="http://schemas.microsoft.com/office/powerpoint/2010/main" val="48414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52400"/>
            <a:ext cx="5867400" cy="609600"/>
          </a:xfrm>
        </p:spPr>
        <p:txBody>
          <a:bodyPr>
            <a:normAutofit fontScale="90000"/>
          </a:bodyPr>
          <a:lstStyle/>
          <a:p>
            <a:pPr algn="ctr" eaLnBrk="1" fontAlgn="auto" hangingPunct="1">
              <a:spcAft>
                <a:spcPts val="0"/>
              </a:spcAft>
              <a:defRPr/>
            </a:pPr>
            <a:r>
              <a:rPr lang="en-US" altLang="en-US" sz="3400" b="1" dirty="0"/>
              <a:t>Regular Monitoring and Reassessments</a:t>
            </a:r>
          </a:p>
        </p:txBody>
      </p:sp>
      <p:sp>
        <p:nvSpPr>
          <p:cNvPr id="21507" name="Rectangle 4"/>
          <p:cNvSpPr>
            <a:spLocks noGrp="1" noChangeArrowheads="1"/>
          </p:cNvSpPr>
          <p:nvPr>
            <p:ph idx="1"/>
          </p:nvPr>
        </p:nvSpPr>
        <p:spPr>
          <a:xfrm>
            <a:off x="431800" y="960922"/>
            <a:ext cx="8432800" cy="5240956"/>
          </a:xfrm>
        </p:spPr>
        <p:txBody>
          <a:bodyPr/>
          <a:lstStyle/>
          <a:p>
            <a:pPr eaLnBrk="1" hangingPunct="1">
              <a:lnSpc>
                <a:spcPct val="90000"/>
              </a:lnSpc>
              <a:buClrTx/>
            </a:pPr>
            <a:r>
              <a:rPr lang="en-US" altLang="en-US" b="1" dirty="0">
                <a:solidFill>
                  <a:schemeClr val="tx1"/>
                </a:solidFill>
                <a:latin typeface="Arial" panose="020B0604020202020204" pitchFamily="34" charset="0"/>
                <a:cs typeface="Arial" panose="020B0604020202020204" pitchFamily="34" charset="0"/>
              </a:rPr>
              <a:t>Monthly Monitoring: </a:t>
            </a:r>
            <a:r>
              <a:rPr lang="en-US" altLang="en-US" dirty="0">
                <a:solidFill>
                  <a:schemeClr val="tx1"/>
                </a:solidFill>
                <a:latin typeface="Arial" panose="020B0604020202020204" pitchFamily="34" charset="0"/>
                <a:cs typeface="Arial" panose="020B0604020202020204" pitchFamily="34" charset="0"/>
              </a:rPr>
              <a:t>The Veterans Specialist and the Veteran/Vet Representative talk at least monthly for updates on medical conditions, hospitalizations, or any other related matters. </a:t>
            </a:r>
            <a:endParaRPr lang="en-US" altLang="en-US" dirty="0"/>
          </a:p>
          <a:p>
            <a:pPr eaLnBrk="1" hangingPunct="1">
              <a:lnSpc>
                <a:spcPct val="90000"/>
              </a:lnSpc>
              <a:buClr>
                <a:schemeClr val="tx1"/>
              </a:buClr>
            </a:pPr>
            <a:r>
              <a:rPr lang="en-US" b="1" dirty="0">
                <a:solidFill>
                  <a:schemeClr val="tx1"/>
                </a:solidFill>
                <a:latin typeface="Arial" panose="020B0604020202020204" pitchFamily="34" charset="0"/>
                <a:cs typeface="Arial" panose="020B0604020202020204" pitchFamily="34" charset="0"/>
              </a:rPr>
              <a:t>Bi-Annual and Annual Reassessments:  </a:t>
            </a:r>
            <a:r>
              <a:rPr lang="en-US" dirty="0">
                <a:solidFill>
                  <a:schemeClr val="tx1"/>
                </a:solidFill>
                <a:latin typeface="Arial" panose="020B0604020202020204" pitchFamily="34" charset="0"/>
                <a:cs typeface="Arial" panose="020B0604020202020204" pitchFamily="34" charset="0"/>
              </a:rPr>
              <a:t>These assessments are done consistent with sound case management processes and the need to keep the VA updated on the Veterans.</a:t>
            </a:r>
          </a:p>
        </p:txBody>
      </p:sp>
      <p:sp>
        <p:nvSpPr>
          <p:cNvPr id="3" name="AutoShape 4" descr="Image result for nursing home ombudsman texas">
            <a:extLst>
              <a:ext uri="{FF2B5EF4-FFF2-40B4-BE49-F238E27FC236}">
                <a16:creationId xmlns:a16="http://schemas.microsoft.com/office/drawing/2014/main" id="{3CECE839-43B0-4D35-8169-9C56B2280D1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nursing home ombudsman texas">
            <a:extLst>
              <a:ext uri="{FF2B5EF4-FFF2-40B4-BE49-F238E27FC236}">
                <a16:creationId xmlns:a16="http://schemas.microsoft.com/office/drawing/2014/main" id="{DA7BBBFC-0B3E-494E-A734-543D5853C9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D1628EBE-3FEA-4099-85D9-1B10B3159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02325" y="3710031"/>
            <a:ext cx="4191000" cy="2954323"/>
          </a:xfrm>
          <a:prstGeom prst="rect">
            <a:avLst/>
          </a:prstGeom>
        </p:spPr>
      </p:pic>
    </p:spTree>
    <p:extLst>
      <p:ext uri="{BB962C8B-B14F-4D97-AF65-F5344CB8AC3E}">
        <p14:creationId xmlns:p14="http://schemas.microsoft.com/office/powerpoint/2010/main" val="8136486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52400"/>
            <a:ext cx="5867400" cy="609600"/>
          </a:xfrm>
        </p:spPr>
        <p:txBody>
          <a:bodyPr>
            <a:normAutofit fontScale="90000"/>
          </a:bodyPr>
          <a:lstStyle/>
          <a:p>
            <a:pPr algn="ctr" eaLnBrk="1" fontAlgn="auto" hangingPunct="1">
              <a:spcAft>
                <a:spcPts val="0"/>
              </a:spcAft>
              <a:defRPr/>
            </a:pPr>
            <a:r>
              <a:rPr lang="en-US" altLang="en-US" sz="3400" b="1" dirty="0"/>
              <a:t>Testimonial </a:t>
            </a:r>
          </a:p>
        </p:txBody>
      </p:sp>
      <p:pic>
        <p:nvPicPr>
          <p:cNvPr id="2" name="21BA3FBE">
            <a:hlinkClick r:id="" action="ppaction://media"/>
            <a:extLst>
              <a:ext uri="{FF2B5EF4-FFF2-40B4-BE49-F238E27FC236}">
                <a16:creationId xmlns:a16="http://schemas.microsoft.com/office/drawing/2014/main" id="{0A61946C-B92E-44B1-BBD1-FFD82E954E3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44625" y="960438"/>
            <a:ext cx="6407150" cy="5241925"/>
          </a:xfrm>
        </p:spPr>
      </p:pic>
      <p:sp>
        <p:nvSpPr>
          <p:cNvPr id="3" name="AutoShape 4" descr="Image result for nursing home ombudsman texas">
            <a:extLst>
              <a:ext uri="{FF2B5EF4-FFF2-40B4-BE49-F238E27FC236}">
                <a16:creationId xmlns:a16="http://schemas.microsoft.com/office/drawing/2014/main" id="{3CECE839-43B0-4D35-8169-9C56B2280D1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nursing home ombudsman texas">
            <a:extLst>
              <a:ext uri="{FF2B5EF4-FFF2-40B4-BE49-F238E27FC236}">
                <a16:creationId xmlns:a16="http://schemas.microsoft.com/office/drawing/2014/main" id="{DA7BBBFC-0B3E-494E-A734-543D5853C9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84E88F7A">
            <a:hlinkClick r:id="" action="ppaction://media"/>
            <a:extLst>
              <a:ext uri="{FF2B5EF4-FFF2-40B4-BE49-F238E27FC236}">
                <a16:creationId xmlns:a16="http://schemas.microsoft.com/office/drawing/2014/main" id="{E5A2B781-9807-490C-8E7A-C4CBF806F4E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13280" y="1569720"/>
            <a:ext cx="4917440" cy="4023360"/>
          </a:xfrm>
          <a:prstGeom prst="rect">
            <a:avLst/>
          </a:prstGeom>
        </p:spPr>
      </p:pic>
    </p:spTree>
    <p:extLst>
      <p:ext uri="{BB962C8B-B14F-4D97-AF65-F5344CB8AC3E}">
        <p14:creationId xmlns:p14="http://schemas.microsoft.com/office/powerpoint/2010/main" val="995839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5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41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ADD8-5848-49C0-942B-4A8B3A104152}"/>
              </a:ext>
            </a:extLst>
          </p:cNvPr>
          <p:cNvSpPr>
            <a:spLocks noGrp="1"/>
          </p:cNvSpPr>
          <p:nvPr>
            <p:ph type="title"/>
          </p:nvPr>
        </p:nvSpPr>
        <p:spPr/>
        <p:txBody>
          <a:bodyPr>
            <a:normAutofit fontScale="90000"/>
          </a:bodyPr>
          <a:lstStyle/>
          <a:p>
            <a:r>
              <a:rPr lang="en-US" dirty="0">
                <a:latin typeface="Myriad Pro"/>
              </a:rPr>
              <a:t>Presenters Contact Information </a:t>
            </a:r>
            <a:endParaRPr lang="en-US" dirty="0"/>
          </a:p>
        </p:txBody>
      </p:sp>
      <p:sp>
        <p:nvSpPr>
          <p:cNvPr id="3" name="Content Placeholder 2">
            <a:extLst>
              <a:ext uri="{FF2B5EF4-FFF2-40B4-BE49-F238E27FC236}">
                <a16:creationId xmlns:a16="http://schemas.microsoft.com/office/drawing/2014/main" id="{DA5CA2C4-587E-4668-8AF9-26C3611C2472}"/>
              </a:ext>
            </a:extLst>
          </p:cNvPr>
          <p:cNvSpPr>
            <a:spLocks noGrp="1"/>
          </p:cNvSpPr>
          <p:nvPr>
            <p:ph sz="quarter" idx="13"/>
          </p:nvPr>
        </p:nvSpPr>
        <p:spPr>
          <a:xfrm>
            <a:off x="427008" y="1704975"/>
            <a:ext cx="4114800" cy="5029200"/>
          </a:xfrm>
        </p:spPr>
        <p:txBody>
          <a:bodyPr vert="horz" lIns="91440" tIns="45720" rIns="91440" bIns="45720" rtlCol="0" anchor="t">
            <a:normAutofit/>
          </a:bodyPr>
          <a:lstStyle/>
          <a:p>
            <a:pPr>
              <a:spcBef>
                <a:spcPts val="0"/>
              </a:spcBef>
            </a:pPr>
            <a:r>
              <a:rPr lang="en-US" sz="2000" b="1" dirty="0">
                <a:solidFill>
                  <a:schemeClr val="tx1"/>
                </a:solidFill>
                <a:latin typeface="Arial"/>
              </a:rPr>
              <a:t>Carmen Castro</a:t>
            </a:r>
          </a:p>
          <a:p>
            <a:pPr>
              <a:spcBef>
                <a:spcPts val="0"/>
              </a:spcBef>
            </a:pPr>
            <a:r>
              <a:rPr lang="en-US" sz="2000" b="1" dirty="0">
                <a:solidFill>
                  <a:schemeClr val="tx1"/>
                </a:solidFill>
                <a:latin typeface="Arial"/>
              </a:rPr>
              <a:t>832-393-4513</a:t>
            </a:r>
          </a:p>
          <a:p>
            <a:pPr>
              <a:spcBef>
                <a:spcPts val="0"/>
              </a:spcBef>
            </a:pPr>
            <a:r>
              <a:rPr lang="en-US" sz="2000" b="1" dirty="0">
                <a:solidFill>
                  <a:schemeClr val="tx1"/>
                </a:solidFill>
                <a:latin typeface="Arial"/>
                <a:hlinkClick r:id="rId3"/>
              </a:rPr>
              <a:t>carmen.castro@houstontx.gov</a:t>
            </a:r>
            <a:endParaRPr lang="en-US" sz="2000" b="1" dirty="0">
              <a:solidFill>
                <a:schemeClr val="tx1"/>
              </a:solidFill>
              <a:latin typeface="Arial"/>
            </a:endParaRPr>
          </a:p>
          <a:p>
            <a:pPr>
              <a:spcBef>
                <a:spcPts val="0"/>
              </a:spcBef>
            </a:pPr>
            <a:endParaRPr lang="en-US" sz="2000" b="1" dirty="0">
              <a:solidFill>
                <a:schemeClr val="tx1"/>
              </a:solidFill>
              <a:latin typeface="Arial"/>
            </a:endParaRPr>
          </a:p>
          <a:p>
            <a:pPr>
              <a:spcBef>
                <a:spcPts val="0"/>
              </a:spcBef>
            </a:pPr>
            <a:r>
              <a:rPr lang="en-US" sz="2000" b="1" dirty="0">
                <a:solidFill>
                  <a:schemeClr val="tx1"/>
                </a:solidFill>
                <a:latin typeface="Arial"/>
              </a:rPr>
              <a:t>Paula Silva</a:t>
            </a:r>
          </a:p>
          <a:p>
            <a:pPr>
              <a:spcBef>
                <a:spcPts val="0"/>
              </a:spcBef>
            </a:pPr>
            <a:r>
              <a:rPr lang="en-US" sz="2000" b="1" dirty="0">
                <a:solidFill>
                  <a:schemeClr val="tx1"/>
                </a:solidFill>
                <a:latin typeface="Arial"/>
              </a:rPr>
              <a:t>832-393-4397</a:t>
            </a:r>
          </a:p>
          <a:p>
            <a:pPr>
              <a:spcBef>
                <a:spcPts val="0"/>
              </a:spcBef>
            </a:pPr>
            <a:r>
              <a:rPr lang="en-US" sz="2000" b="1" dirty="0">
                <a:solidFill>
                  <a:schemeClr val="tx1"/>
                </a:solidFill>
                <a:latin typeface="Arial"/>
                <a:hlinkClick r:id="rId4"/>
              </a:rPr>
              <a:t>paula.silva@houstontx.gov</a:t>
            </a:r>
            <a:endParaRPr lang="en-US" sz="2000" b="1" dirty="0">
              <a:solidFill>
                <a:schemeClr val="tx1"/>
              </a:solidFill>
              <a:latin typeface="Arial"/>
            </a:endParaRPr>
          </a:p>
          <a:p>
            <a:pPr>
              <a:spcBef>
                <a:spcPts val="0"/>
              </a:spcBef>
            </a:pPr>
            <a:endParaRPr lang="en-US" sz="2000" b="1" dirty="0">
              <a:solidFill>
                <a:schemeClr val="tx1"/>
              </a:solidFill>
              <a:latin typeface="Arial"/>
            </a:endParaRPr>
          </a:p>
          <a:p>
            <a:pPr>
              <a:spcBef>
                <a:spcPts val="0"/>
              </a:spcBef>
            </a:pPr>
            <a:r>
              <a:rPr lang="en-US" sz="2000" b="1" dirty="0">
                <a:solidFill>
                  <a:schemeClr val="tx1"/>
                </a:solidFill>
                <a:latin typeface="Arial"/>
              </a:rPr>
              <a:t>Keith Taylor </a:t>
            </a:r>
          </a:p>
          <a:p>
            <a:pPr>
              <a:spcBef>
                <a:spcPts val="0"/>
              </a:spcBef>
            </a:pPr>
            <a:r>
              <a:rPr lang="en-US" sz="2000" b="1" dirty="0">
                <a:solidFill>
                  <a:schemeClr val="tx1"/>
                </a:solidFill>
                <a:latin typeface="Arial"/>
              </a:rPr>
              <a:t>832-393-4488</a:t>
            </a:r>
          </a:p>
          <a:p>
            <a:pPr>
              <a:spcBef>
                <a:spcPts val="0"/>
              </a:spcBef>
            </a:pPr>
            <a:r>
              <a:rPr lang="en-US" sz="2000" b="1" dirty="0">
                <a:solidFill>
                  <a:schemeClr val="tx1"/>
                </a:solidFill>
                <a:latin typeface="Arial" panose="020B0604020202020204" pitchFamily="34" charset="0"/>
                <a:cs typeface="Arial" panose="020B0604020202020204" pitchFamily="34" charset="0"/>
                <a:hlinkClick r:id="rId5"/>
              </a:rPr>
              <a:t>Keith.taylor@houstontx.gov</a:t>
            </a:r>
            <a:endParaRPr lang="en-US" sz="2000" b="1" dirty="0">
              <a:solidFill>
                <a:schemeClr val="tx1"/>
              </a:solidFill>
              <a:latin typeface="Arial" panose="020B0604020202020204" pitchFamily="34" charset="0"/>
              <a:cs typeface="Arial" panose="020B0604020202020204" pitchFamily="34" charset="0"/>
            </a:endParaRPr>
          </a:p>
          <a:p>
            <a:pPr>
              <a:spcBef>
                <a:spcPts val="0"/>
              </a:spcBef>
            </a:pPr>
            <a:endParaRPr lang="en-US" sz="2000" b="1" dirty="0">
              <a:solidFill>
                <a:schemeClr val="tx1"/>
              </a:solidFill>
              <a:latin typeface="Arial"/>
            </a:endParaRPr>
          </a:p>
          <a:p>
            <a:pPr>
              <a:spcBef>
                <a:spcPts val="0"/>
              </a:spcBef>
            </a:pPr>
            <a:endParaRPr lang="en-US" sz="2000" dirty="0">
              <a:solidFill>
                <a:schemeClr val="tx1"/>
              </a:solidFill>
              <a:latin typeface="Arial"/>
            </a:endParaRPr>
          </a:p>
          <a:p>
            <a:endParaRPr lang="en-US" dirty="0"/>
          </a:p>
        </p:txBody>
      </p:sp>
      <p:sp>
        <p:nvSpPr>
          <p:cNvPr id="4" name="Content Placeholder 3">
            <a:extLst>
              <a:ext uri="{FF2B5EF4-FFF2-40B4-BE49-F238E27FC236}">
                <a16:creationId xmlns:a16="http://schemas.microsoft.com/office/drawing/2014/main" id="{E2C6BE9D-B19D-43FE-95D1-58541EE5A195}"/>
              </a:ext>
            </a:extLst>
          </p:cNvPr>
          <p:cNvSpPr>
            <a:spLocks noGrp="1"/>
          </p:cNvSpPr>
          <p:nvPr>
            <p:ph sz="quarter" idx="14"/>
          </p:nvPr>
        </p:nvSpPr>
        <p:spPr>
          <a:xfrm>
            <a:off x="4602194" y="1714500"/>
            <a:ext cx="4267200" cy="5029200"/>
          </a:xfrm>
        </p:spPr>
        <p:txBody>
          <a:bodyPr vert="horz" lIns="91440" tIns="45720" rIns="91440" bIns="45720" rtlCol="0" anchor="t">
            <a:normAutofit/>
          </a:bodyPr>
          <a:lstStyle/>
          <a:p>
            <a:pPr>
              <a:spcBef>
                <a:spcPts val="0"/>
              </a:spcBef>
            </a:pPr>
            <a:r>
              <a:rPr lang="en-US" sz="2000" b="1" dirty="0">
                <a:solidFill>
                  <a:schemeClr val="tx1"/>
                </a:solidFill>
                <a:latin typeface="Arial"/>
              </a:rPr>
              <a:t>Website:</a:t>
            </a:r>
          </a:p>
          <a:p>
            <a:pPr>
              <a:spcBef>
                <a:spcPts val="0"/>
              </a:spcBef>
            </a:pPr>
            <a:r>
              <a:rPr lang="en-US" sz="2000" b="1" dirty="0">
                <a:solidFill>
                  <a:schemeClr val="tx1"/>
                </a:solidFill>
                <a:latin typeface="Arial"/>
                <a:hlinkClick r:id="rId6">
                  <a:extLst>
                    <a:ext uri="{A12FA001-AC4F-418D-AE19-62706E023703}">
                      <ahyp:hlinkClr xmlns:ahyp="http://schemas.microsoft.com/office/drawing/2018/hyperlinkcolor" val="tx"/>
                    </a:ext>
                  </a:extLst>
                </a:hlinkClick>
              </a:rPr>
              <a:t>http://www.houstontx.gov/health/Aging/</a:t>
            </a:r>
            <a:endParaRPr lang="en-US" sz="2000" b="1" dirty="0">
              <a:solidFill>
                <a:schemeClr val="tx1"/>
              </a:solidFill>
              <a:latin typeface="Arial"/>
            </a:endParaRPr>
          </a:p>
          <a:p>
            <a:pPr>
              <a:spcBef>
                <a:spcPts val="0"/>
              </a:spcBef>
            </a:pPr>
            <a:endParaRPr lang="en-US" sz="2000" b="1" dirty="0">
              <a:solidFill>
                <a:schemeClr val="tx1"/>
              </a:solidFill>
              <a:latin typeface="Arial"/>
            </a:endParaRPr>
          </a:p>
          <a:p>
            <a:pPr>
              <a:spcBef>
                <a:spcPts val="0"/>
              </a:spcBef>
            </a:pPr>
            <a:r>
              <a:rPr lang="en-US" sz="2000" b="1" dirty="0">
                <a:solidFill>
                  <a:schemeClr val="tx1"/>
                </a:solidFill>
                <a:latin typeface="Arial"/>
              </a:rPr>
              <a:t>Email</a:t>
            </a:r>
            <a:r>
              <a:rPr lang="en-US" sz="2000" b="1" dirty="0">
                <a:solidFill>
                  <a:schemeClr val="tx1"/>
                </a:solidFill>
              </a:rPr>
              <a:t>:</a:t>
            </a:r>
            <a:r>
              <a:rPr lang="en-US" sz="2000" b="1" dirty="0"/>
              <a:t> </a:t>
            </a:r>
            <a:endParaRPr lang="en-US" sz="2000" dirty="0"/>
          </a:p>
          <a:p>
            <a:pPr>
              <a:spcBef>
                <a:spcPts val="0"/>
              </a:spcBef>
            </a:pPr>
            <a:r>
              <a:rPr lang="en-US" sz="2000" b="1" dirty="0">
                <a:solidFill>
                  <a:schemeClr val="tx1"/>
                </a:solidFill>
                <a:latin typeface="Arial"/>
                <a:hlinkClick r:id="rId7">
                  <a:extLst>
                    <a:ext uri="{A12FA001-AC4F-418D-AE19-62706E023703}">
                      <ahyp:hlinkClr xmlns:ahyp="http://schemas.microsoft.com/office/drawing/2018/hyperlinkcolor" val="tx"/>
                    </a:ext>
                  </a:extLst>
                </a:hlinkClick>
              </a:rPr>
              <a:t>aging@houstontx.gov</a:t>
            </a:r>
            <a:endParaRPr lang="en-US" sz="2000" b="1" dirty="0">
              <a:solidFill>
                <a:schemeClr val="tx1"/>
              </a:solidFill>
              <a:latin typeface="Arial"/>
            </a:endParaRPr>
          </a:p>
          <a:p>
            <a:pPr>
              <a:spcBef>
                <a:spcPts val="0"/>
              </a:spcBef>
            </a:pPr>
            <a:endParaRPr lang="en-US" b="1" dirty="0">
              <a:solidFill>
                <a:schemeClr val="tx1"/>
              </a:solidFill>
            </a:endParaRPr>
          </a:p>
          <a:p>
            <a:pPr>
              <a:spcBef>
                <a:spcPts val="0"/>
              </a:spcBef>
            </a:pPr>
            <a:endParaRPr lang="en-US" b="1" dirty="0">
              <a:solidFill>
                <a:schemeClr val="tx1"/>
              </a:solidFill>
            </a:endParaRPr>
          </a:p>
        </p:txBody>
      </p:sp>
      <p:pic>
        <p:nvPicPr>
          <p:cNvPr id="5" name="Picture 6">
            <a:extLst>
              <a:ext uri="{FF2B5EF4-FFF2-40B4-BE49-F238E27FC236}">
                <a16:creationId xmlns:a16="http://schemas.microsoft.com/office/drawing/2014/main" id="{C3855E36-695B-4BA9-85BE-E8463FC02CC4}"/>
              </a:ext>
            </a:extLst>
          </p:cNvPr>
          <p:cNvPicPr>
            <a:picLocks noChangeAspect="1"/>
          </p:cNvPicPr>
          <p:nvPr/>
        </p:nvPicPr>
        <p:blipFill>
          <a:blip r:embed="rId8"/>
          <a:stretch>
            <a:fillRect/>
          </a:stretch>
        </p:blipFill>
        <p:spPr>
          <a:xfrm>
            <a:off x="5037827" y="4948473"/>
            <a:ext cx="3381554" cy="868820"/>
          </a:xfrm>
          <a:prstGeom prst="rect">
            <a:avLst/>
          </a:prstGeom>
        </p:spPr>
      </p:pic>
    </p:spTree>
    <p:extLst>
      <p:ext uri="{BB962C8B-B14F-4D97-AF65-F5344CB8AC3E}">
        <p14:creationId xmlns:p14="http://schemas.microsoft.com/office/powerpoint/2010/main" val="295233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4954"/>
            <a:ext cx="4025900" cy="941388"/>
          </a:xfrm>
        </p:spPr>
        <p:txBody>
          <a:bodyPr>
            <a:normAutofit/>
          </a:bodyPr>
          <a:lstStyle/>
          <a:p>
            <a:pPr algn="ctr" eaLnBrk="1" fontAlgn="auto" hangingPunct="1">
              <a:spcAft>
                <a:spcPts val="0"/>
              </a:spcAft>
              <a:defRPr/>
            </a:pPr>
            <a:r>
              <a:rPr lang="en-US" altLang="en-US" sz="2800" b="1" dirty="0">
                <a:latin typeface="Myriad Pro"/>
              </a:rPr>
              <a:t>HCAAA Location</a:t>
            </a:r>
          </a:p>
        </p:txBody>
      </p:sp>
      <p:sp>
        <p:nvSpPr>
          <p:cNvPr id="46084" name="Rectangle 5"/>
          <p:cNvSpPr>
            <a:spLocks noChangeArrowheads="1"/>
          </p:cNvSpPr>
          <p:nvPr/>
        </p:nvSpPr>
        <p:spPr bwMode="auto">
          <a:xfrm>
            <a:off x="1143000" y="1219200"/>
            <a:ext cx="68580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400" b="1" dirty="0"/>
          </a:p>
          <a:p>
            <a:r>
              <a:rPr lang="en-US" altLang="en-US" sz="2400" b="1" dirty="0"/>
              <a:t>Main Office: Houston Health Department</a:t>
            </a:r>
          </a:p>
          <a:p>
            <a:r>
              <a:rPr lang="en-US" altLang="en-US" sz="2400" b="1" dirty="0"/>
              <a:t>8000 N. Stadium Dr. 3</a:t>
            </a:r>
            <a:r>
              <a:rPr lang="en-US" altLang="en-US" sz="2400" b="1" baseline="30000" dirty="0"/>
              <a:t>rd</a:t>
            </a:r>
            <a:r>
              <a:rPr lang="en-US" altLang="en-US" sz="2400" b="1" dirty="0"/>
              <a:t> Floor </a:t>
            </a:r>
          </a:p>
          <a:p>
            <a:r>
              <a:rPr lang="en-US" altLang="en-US" sz="2400" b="1" dirty="0"/>
              <a:t>Houston, Texas 77054</a:t>
            </a:r>
          </a:p>
          <a:p>
            <a:endParaRPr lang="en-US" altLang="en-US" sz="2400" b="1" dirty="0"/>
          </a:p>
          <a:p>
            <a:r>
              <a:rPr lang="en-US" altLang="en-US" sz="2400" b="1" dirty="0"/>
              <a:t>Mon – Fri: 8:00 am – 5:00 pm </a:t>
            </a:r>
          </a:p>
          <a:p>
            <a:r>
              <a:rPr lang="en-US" altLang="en-US" sz="2400" b="1" dirty="0"/>
              <a:t>Intake: </a:t>
            </a:r>
            <a:r>
              <a:rPr lang="en-US" altLang="en-US" sz="2800" b="1" dirty="0"/>
              <a:t>832-393-4301 local</a:t>
            </a:r>
          </a:p>
          <a:p>
            <a:r>
              <a:rPr lang="en-US" altLang="en-US" sz="2800" b="1" dirty="0"/>
              <a:t>	 1-800-213-8471 long distance</a:t>
            </a:r>
          </a:p>
          <a:p>
            <a:r>
              <a:rPr lang="en-US" altLang="en-US" sz="2800" b="1" dirty="0">
                <a:hlinkClick r:id="rId3"/>
              </a:rPr>
              <a:t>http://www.houstontx.gov/health/Aging/</a:t>
            </a:r>
            <a:endParaRPr lang="en-US" altLang="en-US" sz="2800" b="1" dirty="0"/>
          </a:p>
          <a:p>
            <a:r>
              <a:rPr lang="en-US" altLang="en-US" sz="2800" b="1" dirty="0"/>
              <a:t>Email: </a:t>
            </a:r>
            <a:r>
              <a:rPr lang="en-US" altLang="en-US" sz="2800" b="1" dirty="0">
                <a:hlinkClick r:id="rId4"/>
              </a:rPr>
              <a:t>aging@houstontx.gov</a:t>
            </a:r>
            <a:endParaRPr lang="en-US" altLang="en-US" sz="2800" b="1" dirty="0"/>
          </a:p>
          <a:p>
            <a:endParaRPr lang="en-US" altLang="en-US" sz="2800" b="1" dirty="0"/>
          </a:p>
        </p:txBody>
      </p:sp>
    </p:spTree>
    <p:extLst>
      <p:ext uri="{BB962C8B-B14F-4D97-AF65-F5344CB8AC3E}">
        <p14:creationId xmlns:p14="http://schemas.microsoft.com/office/powerpoint/2010/main" val="10550240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4954"/>
            <a:ext cx="6477000" cy="990600"/>
          </a:xfrm>
        </p:spPr>
        <p:txBody>
          <a:bodyPr>
            <a:normAutofit fontScale="90000"/>
          </a:bodyPr>
          <a:lstStyle/>
          <a:p>
            <a:pPr algn="ctr" eaLnBrk="1" fontAlgn="auto" hangingPunct="1">
              <a:spcAft>
                <a:spcPts val="0"/>
              </a:spcAft>
              <a:defRPr/>
            </a:pPr>
            <a:r>
              <a:rPr lang="en-US" altLang="en-US" sz="2800" b="1" dirty="0"/>
              <a:t>What is the </a:t>
            </a:r>
            <a:br>
              <a:rPr lang="en-US" altLang="en-US" sz="2800" b="1" dirty="0"/>
            </a:br>
            <a:r>
              <a:rPr lang="en-US" altLang="en-US" sz="2800" b="1" dirty="0"/>
              <a:t>Harris County Area Agency On Aging?</a:t>
            </a:r>
          </a:p>
        </p:txBody>
      </p:sp>
      <p:sp>
        <p:nvSpPr>
          <p:cNvPr id="10243" name="Rectangle 3"/>
          <p:cNvSpPr>
            <a:spLocks noGrp="1" noChangeArrowheads="1"/>
          </p:cNvSpPr>
          <p:nvPr>
            <p:ph idx="1"/>
          </p:nvPr>
        </p:nvSpPr>
        <p:spPr>
          <a:xfrm>
            <a:off x="990600" y="1025554"/>
            <a:ext cx="6718300" cy="4800600"/>
          </a:xfrm>
        </p:spPr>
        <p:txBody>
          <a:bodyPr>
            <a:normAutofit/>
          </a:bodyPr>
          <a:lstStyle/>
          <a:p>
            <a:pPr eaLnBrk="1" hangingPunct="1">
              <a:spcBef>
                <a:spcPct val="0"/>
              </a:spcBef>
              <a:buClrTx/>
              <a:buSzTx/>
              <a:buFontTx/>
              <a:buNone/>
            </a:pPr>
            <a:r>
              <a:rPr lang="en-US" altLang="en-US" sz="2200" b="1" dirty="0">
                <a:solidFill>
                  <a:schemeClr val="tx1"/>
                </a:solidFill>
                <a:latin typeface="Arial" panose="020B0604020202020204" pitchFamily="34" charset="0"/>
                <a:cs typeface="Arial" panose="020B0604020202020204" pitchFamily="34" charset="0"/>
              </a:rPr>
              <a:t>Harris County Area Agency on Aging, (HCAAA) is part of a nationwide federal grant program</a:t>
            </a:r>
          </a:p>
          <a:p>
            <a:pPr eaLnBrk="1" hangingPunct="1">
              <a:spcBef>
                <a:spcPct val="0"/>
              </a:spcBef>
              <a:buClrTx/>
              <a:buSzTx/>
              <a:buFontTx/>
              <a:buNone/>
            </a:pPr>
            <a:r>
              <a:rPr lang="en-US" altLang="en-US" sz="2200" b="1" dirty="0">
                <a:solidFill>
                  <a:schemeClr val="tx1"/>
                </a:solidFill>
                <a:latin typeface="Arial" panose="020B0604020202020204" pitchFamily="34" charset="0"/>
                <a:cs typeface="Arial" panose="020B0604020202020204" pitchFamily="34" charset="0"/>
              </a:rPr>
              <a:t>authorized by the Older Americans Act of 1965.</a:t>
            </a:r>
          </a:p>
          <a:p>
            <a:pPr eaLnBrk="1" hangingPunct="1">
              <a:spcBef>
                <a:spcPct val="0"/>
              </a:spcBef>
              <a:buClrTx/>
              <a:buSzTx/>
              <a:buFontTx/>
              <a:buNone/>
            </a:pPr>
            <a:endParaRPr lang="en-US" altLang="en-US" sz="2200" b="1" dirty="0">
              <a:solidFill>
                <a:schemeClr val="tx1"/>
              </a:solidFill>
              <a:latin typeface="Arial" panose="020B0604020202020204" pitchFamily="34" charset="0"/>
              <a:cs typeface="Arial" panose="020B0604020202020204" pitchFamily="34" charset="0"/>
            </a:endParaRPr>
          </a:p>
          <a:p>
            <a:pPr eaLnBrk="1" hangingPunct="1">
              <a:lnSpc>
                <a:spcPct val="90000"/>
              </a:lnSpc>
              <a:buClr>
                <a:schemeClr val="tx1"/>
              </a:buClr>
              <a:buFont typeface="Wingdings" pitchFamily="2" charset="2"/>
              <a:buNone/>
            </a:pPr>
            <a:r>
              <a:rPr lang="en-US" altLang="en-US" sz="2200" b="1" dirty="0">
                <a:solidFill>
                  <a:schemeClr val="tx1"/>
                </a:solidFill>
                <a:latin typeface="Arial" panose="020B0604020202020204" pitchFamily="34" charset="0"/>
                <a:cs typeface="Arial" panose="020B0604020202020204" pitchFamily="34" charset="0"/>
              </a:rPr>
              <a:t>The City of Houston is the grantee agency for</a:t>
            </a:r>
          </a:p>
          <a:p>
            <a:pPr eaLnBrk="1" hangingPunct="1">
              <a:lnSpc>
                <a:spcPct val="90000"/>
              </a:lnSpc>
              <a:buClr>
                <a:schemeClr val="tx1"/>
              </a:buClr>
              <a:buFont typeface="Wingdings" pitchFamily="2" charset="2"/>
              <a:buNone/>
            </a:pPr>
            <a:r>
              <a:rPr lang="en-US" altLang="en-US" sz="2200" b="1" dirty="0">
                <a:solidFill>
                  <a:schemeClr val="tx1"/>
                </a:solidFill>
                <a:latin typeface="Arial" panose="020B0604020202020204" pitchFamily="34" charset="0"/>
                <a:cs typeface="Arial" panose="020B0604020202020204" pitchFamily="34" charset="0"/>
              </a:rPr>
              <a:t>Older Americans Act Services for Harris County.</a:t>
            </a:r>
          </a:p>
          <a:p>
            <a:pPr eaLnBrk="1" hangingPunct="1">
              <a:lnSpc>
                <a:spcPct val="90000"/>
              </a:lnSpc>
              <a:buClr>
                <a:schemeClr val="tx1"/>
              </a:buClr>
              <a:buFont typeface="Wingdings" pitchFamily="2" charset="2"/>
              <a:buNone/>
            </a:pPr>
            <a:endParaRPr lang="en-US" altLang="en-US" sz="2200" b="1" dirty="0">
              <a:solidFill>
                <a:schemeClr val="tx1"/>
              </a:solidFill>
              <a:latin typeface="Arial" panose="020B0604020202020204" pitchFamily="34" charset="0"/>
              <a:cs typeface="Arial" panose="020B0604020202020204" pitchFamily="34" charset="0"/>
            </a:endParaRPr>
          </a:p>
          <a:p>
            <a:pPr eaLnBrk="1" hangingPunct="1">
              <a:lnSpc>
                <a:spcPct val="90000"/>
              </a:lnSpc>
              <a:buClr>
                <a:schemeClr val="tx1"/>
              </a:buClr>
              <a:buFont typeface="Wingdings" pitchFamily="2" charset="2"/>
              <a:buNone/>
            </a:pPr>
            <a:r>
              <a:rPr lang="en-US" altLang="en-US" sz="2200" b="1" dirty="0">
                <a:solidFill>
                  <a:schemeClr val="tx1"/>
                </a:solidFill>
                <a:latin typeface="Arial" panose="020B0604020202020204" pitchFamily="34" charset="0"/>
                <a:cs typeface="Arial" panose="020B0604020202020204" pitchFamily="34" charset="0"/>
              </a:rPr>
              <a:t>HCAAA is a city-county partnership housed in the Houston Health Department.</a:t>
            </a:r>
          </a:p>
        </p:txBody>
      </p:sp>
      <p:pic>
        <p:nvPicPr>
          <p:cNvPr id="1026" name="Picture 2" descr="The &quot;we love houston&quot; sign | Explore houston, Houston art, Houston">
            <a:extLst>
              <a:ext uri="{FF2B5EF4-FFF2-40B4-BE49-F238E27FC236}">
                <a16:creationId xmlns:a16="http://schemas.microsoft.com/office/drawing/2014/main" id="{B4891B73-54AD-4BA2-9CC3-4C0216CEC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48200"/>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town Houston - Wikipedia">
            <a:extLst>
              <a:ext uri="{FF2B5EF4-FFF2-40B4-BE49-F238E27FC236}">
                <a16:creationId xmlns:a16="http://schemas.microsoft.com/office/drawing/2014/main" id="{239E3BA2-B0A1-4A84-AE62-3D6950E66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4776787"/>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48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43926"/>
            <a:ext cx="7704667" cy="633411"/>
          </a:xfrm>
        </p:spPr>
        <p:txBody>
          <a:bodyPr>
            <a:normAutofit fontScale="90000"/>
          </a:bodyPr>
          <a:lstStyle/>
          <a:p>
            <a:pPr algn="ctr" eaLnBrk="1" fontAlgn="auto" hangingPunct="1">
              <a:spcAft>
                <a:spcPts val="0"/>
              </a:spcAft>
              <a:defRPr/>
            </a:pPr>
            <a:r>
              <a:rPr lang="en-US" altLang="en-US" sz="3800" b="1" dirty="0"/>
              <a:t>Questions and Answers </a:t>
            </a:r>
          </a:p>
        </p:txBody>
      </p:sp>
      <p:pic>
        <p:nvPicPr>
          <p:cNvPr id="48132" name="Picture 4" descr="MCj04337970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224922"/>
            <a:ext cx="2057400"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Rectangle 3"/>
          <p:cNvSpPr>
            <a:spLocks noGrp="1" noChangeArrowheads="1"/>
          </p:cNvSpPr>
          <p:nvPr>
            <p:ph type="body" idx="4294967295"/>
          </p:nvPr>
        </p:nvSpPr>
        <p:spPr>
          <a:xfrm>
            <a:off x="942975" y="2005722"/>
            <a:ext cx="7772400" cy="1219200"/>
          </a:xfrm>
        </p:spPr>
        <p:txBody>
          <a:bodyPr>
            <a:noAutofit/>
          </a:bodyPr>
          <a:lstStyle/>
          <a:p>
            <a:pPr algn="ctr" eaLnBrk="1" hangingPunct="1">
              <a:buFont typeface="Wingdings" pitchFamily="2" charset="2"/>
              <a:buNone/>
            </a:pPr>
            <a:r>
              <a:rPr lang="en-US" altLang="en-US" sz="7200" b="1" dirty="0">
                <a:solidFill>
                  <a:schemeClr val="tx1"/>
                </a:solidFill>
                <a:latin typeface="Arial" panose="020B0604020202020204" pitchFamily="34" charset="0"/>
                <a:cs typeface="Arial" panose="020B0604020202020204" pitchFamily="34" charset="0"/>
              </a:rPr>
              <a:t>Q &amp; A</a:t>
            </a:r>
          </a:p>
        </p:txBody>
      </p:sp>
      <p:pic>
        <p:nvPicPr>
          <p:cNvPr id="48133" name="Picture 5" descr="MCj04337970000[1]"/>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400800" y="3429000"/>
            <a:ext cx="2135187" cy="21351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4" name="Picture 6" descr="MCj04337970000[1]"/>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143000" y="3429000"/>
            <a:ext cx="2057400" cy="2185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44125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altLang="en-US" sz="2400" b="1" dirty="0">
                <a:latin typeface="Arial" panose="020B0604020202020204" pitchFamily="34" charset="0"/>
                <a:cs typeface="Arial" panose="020B0604020202020204" pitchFamily="34" charset="0"/>
              </a:rPr>
              <a:t>SERVICES PROVIDED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Access and Assistance Services</a:t>
            </a:r>
          </a:p>
        </p:txBody>
      </p:sp>
      <p:sp>
        <p:nvSpPr>
          <p:cNvPr id="8196" name="Rectangle 7"/>
          <p:cNvSpPr>
            <a:spLocks noGrp="1" noChangeArrowheads="1"/>
          </p:cNvSpPr>
          <p:nvPr>
            <p:ph sz="quarter" idx="13"/>
          </p:nvPr>
        </p:nvSpPr>
        <p:spPr>
          <a:xfrm>
            <a:off x="457200" y="1066800"/>
            <a:ext cx="4114800" cy="4038600"/>
          </a:xfrm>
        </p:spPr>
        <p:txBody>
          <a:bodyPr anchor="ctr">
            <a:normAutofit lnSpcReduction="10000"/>
          </a:bodyPr>
          <a:lstStyle/>
          <a:p>
            <a:pPr marL="82296" eaLnBrk="1" fontAlgn="auto" hangingPunct="1">
              <a:lnSpc>
                <a:spcPct val="90000"/>
              </a:lnSpc>
              <a:spcAft>
                <a:spcPts val="0"/>
              </a:spcAft>
              <a:buClrTx/>
              <a:defRPr/>
            </a:pPr>
            <a:r>
              <a:rPr lang="en-US" altLang="en-US" sz="2400" dirty="0">
                <a:solidFill>
                  <a:schemeClr val="tx1"/>
                </a:solidFill>
                <a:latin typeface="Arial" panose="020B0604020202020204" pitchFamily="34" charset="0"/>
                <a:cs typeface="Arial" panose="020B0604020202020204" pitchFamily="34" charset="0"/>
              </a:rPr>
              <a:t>Information, Referral and Assistance Services:</a:t>
            </a:r>
          </a:p>
          <a:p>
            <a:pPr marL="82296" eaLnBrk="1" fontAlgn="auto" hangingPunct="1">
              <a:lnSpc>
                <a:spcPct val="90000"/>
              </a:lnSpc>
              <a:spcAft>
                <a:spcPts val="0"/>
              </a:spcAft>
              <a:buClrTx/>
              <a:defRPr/>
            </a:pPr>
            <a:endParaRPr lang="en-US" altLang="en-US" sz="2400" dirty="0">
              <a:solidFill>
                <a:schemeClr val="tx1"/>
              </a:solidFill>
              <a:latin typeface="Arial" panose="020B0604020202020204" pitchFamily="34" charset="0"/>
              <a:cs typeface="Arial" panose="020B0604020202020204" pitchFamily="34" charset="0"/>
            </a:endParaRPr>
          </a:p>
          <a:p>
            <a:pPr marL="425196" indent="-342900" eaLnBrk="1" fontAlgn="auto" hangingPunct="1">
              <a:lnSpc>
                <a:spcPct val="90000"/>
              </a:lnSpc>
              <a:spcAft>
                <a:spcPts val="0"/>
              </a:spcAft>
              <a:buClr>
                <a:schemeClr val="tx1"/>
              </a:buClr>
              <a:buFont typeface="Wingdings" panose="05000000000000000000" pitchFamily="2" charset="2"/>
              <a:buChar char="ü"/>
              <a:defRPr/>
            </a:pPr>
            <a:r>
              <a:rPr lang="en-US" altLang="en-US" sz="1900" dirty="0">
                <a:solidFill>
                  <a:schemeClr val="tx1"/>
                </a:solidFill>
                <a:latin typeface="Arial" panose="020B0604020202020204" pitchFamily="34" charset="0"/>
                <a:cs typeface="Arial" panose="020B0604020202020204" pitchFamily="34" charset="0"/>
              </a:rPr>
              <a:t>Staff assists older adults by      researching and informing them on resources available in their community.  </a:t>
            </a:r>
          </a:p>
          <a:p>
            <a:pPr marL="425196" indent="-342900" eaLnBrk="1" fontAlgn="auto" hangingPunct="1">
              <a:lnSpc>
                <a:spcPct val="90000"/>
              </a:lnSpc>
              <a:spcAft>
                <a:spcPts val="0"/>
              </a:spcAft>
              <a:buClr>
                <a:schemeClr val="tx1"/>
              </a:buClr>
              <a:buFont typeface="Wingdings" panose="05000000000000000000" pitchFamily="2" charset="2"/>
              <a:buChar char="ü"/>
              <a:defRPr/>
            </a:pPr>
            <a:r>
              <a:rPr lang="en-US" altLang="en-US" sz="1900" dirty="0">
                <a:solidFill>
                  <a:schemeClr val="tx1"/>
                </a:solidFill>
                <a:latin typeface="Arial" panose="020B0604020202020204" pitchFamily="34" charset="0"/>
                <a:cs typeface="Arial" panose="020B0604020202020204" pitchFamily="34" charset="0"/>
              </a:rPr>
              <a:t>Referrals to consumers to HCAAA services</a:t>
            </a:r>
            <a:r>
              <a:rPr lang="en-US" altLang="en-US" sz="2400" dirty="0">
                <a:solidFill>
                  <a:schemeClr val="tx1"/>
                </a:solidFill>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a:t>
            </a:r>
          </a:p>
          <a:p>
            <a:pPr marL="365760" indent="-283464">
              <a:lnSpc>
                <a:spcPct val="90000"/>
              </a:lnSpc>
              <a:buClr>
                <a:schemeClr val="tx1"/>
              </a:buClr>
              <a:buNone/>
              <a:defRPr/>
            </a:pPr>
            <a:r>
              <a:rPr lang="en-US" dirty="0">
                <a:solidFill>
                  <a:schemeClr val="tx2">
                    <a:lumMod val="75000"/>
                  </a:schemeClr>
                </a:solidFill>
              </a:rPr>
              <a:t>    </a:t>
            </a:r>
            <a:endParaRPr lang="en-US" altLang="en-US" dirty="0"/>
          </a:p>
          <a:p>
            <a:pPr marL="365760" indent="-283464" eaLnBrk="1" fontAlgn="auto" hangingPunct="1">
              <a:lnSpc>
                <a:spcPct val="90000"/>
              </a:lnSpc>
              <a:spcAft>
                <a:spcPts val="0"/>
              </a:spcAft>
              <a:buClr>
                <a:schemeClr val="tx1"/>
              </a:buClr>
              <a:buFont typeface="Wingdings" pitchFamily="2" charset="2"/>
              <a:buNone/>
              <a:defRPr/>
            </a:pPr>
            <a:endParaRPr lang="en-US" altLang="en-US" dirty="0"/>
          </a:p>
          <a:p>
            <a:pPr marL="82296" indent="0" eaLnBrk="1" fontAlgn="auto" hangingPunct="1">
              <a:lnSpc>
                <a:spcPct val="90000"/>
              </a:lnSpc>
              <a:spcAft>
                <a:spcPts val="0"/>
              </a:spcAft>
              <a:buClrTx/>
              <a:buNone/>
              <a:defRPr/>
            </a:pPr>
            <a:r>
              <a:rPr lang="en-US" altLang="en-US" dirty="0"/>
              <a:t>	</a:t>
            </a:r>
          </a:p>
          <a:p>
            <a:pPr marL="0" indent="0" eaLnBrk="1" fontAlgn="auto" hangingPunct="1">
              <a:lnSpc>
                <a:spcPct val="90000"/>
              </a:lnSpc>
              <a:spcAft>
                <a:spcPts val="0"/>
              </a:spcAft>
              <a:buClr>
                <a:schemeClr val="tx1"/>
              </a:buClr>
              <a:buFont typeface="Wingdings" pitchFamily="2" charset="2"/>
              <a:buNone/>
              <a:defRPr/>
            </a:pPr>
            <a:endParaRPr lang="en-US" altLang="en-US" dirty="0"/>
          </a:p>
        </p:txBody>
      </p:sp>
      <p:sp>
        <p:nvSpPr>
          <p:cNvPr id="3" name="Content Placeholder 2">
            <a:extLst>
              <a:ext uri="{FF2B5EF4-FFF2-40B4-BE49-F238E27FC236}">
                <a16:creationId xmlns:a16="http://schemas.microsoft.com/office/drawing/2014/main" id="{C084DE87-149B-4BEA-8F7E-6410820D1372}"/>
              </a:ext>
            </a:extLst>
          </p:cNvPr>
          <p:cNvSpPr>
            <a:spLocks noGrp="1"/>
          </p:cNvSpPr>
          <p:nvPr>
            <p:ph sz="quarter" idx="14"/>
          </p:nvPr>
        </p:nvSpPr>
        <p:spPr>
          <a:xfrm>
            <a:off x="4876800" y="914400"/>
            <a:ext cx="4267200" cy="5029200"/>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Benefit Counseling:</a:t>
            </a:r>
          </a:p>
          <a:p>
            <a:endParaRPr lang="en-US" sz="24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900" dirty="0">
                <a:solidFill>
                  <a:schemeClr val="tx1"/>
                </a:solidFill>
                <a:latin typeface="Arial" panose="020B0604020202020204" pitchFamily="34" charset="0"/>
                <a:cs typeface="Arial" panose="020B0604020202020204" pitchFamily="34" charset="0"/>
              </a:rPr>
              <a:t>Certified Counselors assist clients and/or their caregivers with understanding and applying for Medicare, Medicaid, and other public benefits to include appeals and advocacy.  </a:t>
            </a:r>
          </a:p>
          <a:p>
            <a:pPr marL="342900" indent="-342900">
              <a:buFont typeface="Wingdings" panose="05000000000000000000" pitchFamily="2" charset="2"/>
              <a:buChar char="ü"/>
            </a:pPr>
            <a:r>
              <a:rPr lang="en-US" sz="1900" dirty="0">
                <a:solidFill>
                  <a:schemeClr val="tx1"/>
                </a:solidFill>
                <a:latin typeface="Arial" panose="020B0604020202020204" pitchFamily="34" charset="0"/>
                <a:cs typeface="Arial" panose="020B0604020202020204" pitchFamily="34" charset="0"/>
              </a:rPr>
              <a:t>Medicare open enrollment is October 15-Dec 7</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4823515"/>
            <a:ext cx="24860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416" y="4804229"/>
            <a:ext cx="2440368" cy="18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215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2F77EC-A0BD-4023-B3B5-72A107A934D3}"/>
              </a:ext>
            </a:extLst>
          </p:cNvPr>
          <p:cNvSpPr>
            <a:spLocks noGrp="1"/>
          </p:cNvSpPr>
          <p:nvPr>
            <p:ph type="title"/>
          </p:nvPr>
        </p:nvSpPr>
        <p:spPr/>
        <p:txBody>
          <a:bodyPr>
            <a:normAutofit fontScale="90000"/>
          </a:bodyPr>
          <a:lstStyle/>
          <a:p>
            <a:r>
              <a:rPr lang="en-US" dirty="0"/>
              <a:t>Area Agency on Aging Services</a:t>
            </a:r>
          </a:p>
        </p:txBody>
      </p:sp>
      <p:sp>
        <p:nvSpPr>
          <p:cNvPr id="3" name="Content Placeholder 2">
            <a:extLst>
              <a:ext uri="{FF2B5EF4-FFF2-40B4-BE49-F238E27FC236}">
                <a16:creationId xmlns:a16="http://schemas.microsoft.com/office/drawing/2014/main" id="{830F7161-9480-48A2-91C3-D386286A8A09}"/>
              </a:ext>
            </a:extLst>
          </p:cNvPr>
          <p:cNvSpPr>
            <a:spLocks noGrp="1"/>
          </p:cNvSpPr>
          <p:nvPr>
            <p:ph sz="quarter" idx="13"/>
          </p:nvPr>
        </p:nvSpPr>
        <p:spPr/>
        <p:txBody>
          <a:bodyPr>
            <a:normAutofit/>
          </a:bodyPr>
          <a:lstStyle/>
          <a:p>
            <a:pPr marL="457200" indent="-457200">
              <a:buFont typeface="Arial" panose="020B0604020202020204" pitchFamily="34" charset="0"/>
              <a:buChar char="•"/>
            </a:pPr>
            <a:r>
              <a:rPr lang="en-US" sz="2400" b="1" dirty="0">
                <a:solidFill>
                  <a:schemeClr val="tx1"/>
                </a:solidFill>
                <a:latin typeface="Arial" panose="020B0604020202020204" pitchFamily="34" charset="0"/>
              </a:rPr>
              <a:t>Information Referral &amp; Assistance </a:t>
            </a:r>
            <a:r>
              <a:rPr lang="en-US" sz="1800" b="1" dirty="0">
                <a:solidFill>
                  <a:schemeClr val="tx1"/>
                </a:solidFill>
                <a:latin typeface="Arial" panose="020B0604020202020204" pitchFamily="34" charset="0"/>
              </a:rPr>
              <a:t>(Front Door)</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Benefits Counseling</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Nutrition Services</a:t>
            </a:r>
          </a:p>
          <a:p>
            <a:pPr marL="969168" lvl="1" indent="-457200">
              <a:buFont typeface="Arial" panose="020B0604020202020204" pitchFamily="34" charset="0"/>
              <a:buChar char="•"/>
            </a:pPr>
            <a:r>
              <a:rPr lang="en-US" sz="1800" b="1" dirty="0">
                <a:solidFill>
                  <a:schemeClr val="tx1"/>
                </a:solidFill>
                <a:latin typeface="Arial" panose="020B0604020202020204" pitchFamily="34" charset="0"/>
              </a:rPr>
              <a:t>Home Delivered Meals</a:t>
            </a:r>
          </a:p>
          <a:p>
            <a:pPr marL="969168" lvl="1" indent="-457200">
              <a:buFont typeface="Arial" panose="020B0604020202020204" pitchFamily="34" charset="0"/>
              <a:buChar char="•"/>
            </a:pPr>
            <a:r>
              <a:rPr lang="en-US" sz="1800" b="1" dirty="0">
                <a:solidFill>
                  <a:schemeClr val="tx1"/>
                </a:solidFill>
                <a:latin typeface="Arial" panose="020B0604020202020204" pitchFamily="34" charset="0"/>
              </a:rPr>
              <a:t>Congregate meals</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Care Coordination</a:t>
            </a:r>
          </a:p>
          <a:p>
            <a:pPr marL="969168" lvl="1" indent="-457200">
              <a:buFont typeface="Arial" panose="020B0604020202020204" pitchFamily="34" charset="0"/>
              <a:buChar char="•"/>
            </a:pPr>
            <a:r>
              <a:rPr lang="en-US" sz="1200" b="1" dirty="0">
                <a:solidFill>
                  <a:schemeClr val="tx1"/>
                </a:solidFill>
                <a:latin typeface="Arial" panose="020B0604020202020204" pitchFamily="34" charset="0"/>
              </a:rPr>
              <a:t>Personal Assistance</a:t>
            </a:r>
          </a:p>
          <a:p>
            <a:pPr marL="969168" lvl="1" indent="-457200">
              <a:buFont typeface="Arial" panose="020B0604020202020204" pitchFamily="34" charset="0"/>
              <a:buChar char="•"/>
            </a:pPr>
            <a:r>
              <a:rPr lang="en-US" sz="1200" b="1" dirty="0">
                <a:solidFill>
                  <a:schemeClr val="tx1"/>
                </a:solidFill>
                <a:latin typeface="Arial" panose="020B0604020202020204" pitchFamily="34" charset="0"/>
              </a:rPr>
              <a:t>Visiting</a:t>
            </a:r>
          </a:p>
          <a:p>
            <a:pPr marL="969168" lvl="1" indent="-457200">
              <a:buFont typeface="Arial" panose="020B0604020202020204" pitchFamily="34" charset="0"/>
              <a:buChar char="•"/>
            </a:pPr>
            <a:r>
              <a:rPr lang="en-US" sz="1200" b="1" dirty="0">
                <a:solidFill>
                  <a:schemeClr val="tx1"/>
                </a:solidFill>
                <a:latin typeface="Arial" panose="020B0604020202020204" pitchFamily="34" charset="0"/>
              </a:rPr>
              <a:t>Emergency Response</a:t>
            </a:r>
          </a:p>
          <a:p>
            <a:pPr marL="969168" lvl="1" indent="-457200">
              <a:buFont typeface="Arial" panose="020B0604020202020204" pitchFamily="34" charset="0"/>
              <a:buChar char="•"/>
            </a:pPr>
            <a:r>
              <a:rPr lang="en-US" sz="1200" b="1" dirty="0">
                <a:solidFill>
                  <a:schemeClr val="tx1"/>
                </a:solidFill>
                <a:latin typeface="Arial" panose="020B0604020202020204" pitchFamily="34" charset="0"/>
              </a:rPr>
              <a:t>Chore Maintenance</a:t>
            </a:r>
          </a:p>
          <a:p>
            <a:pPr marL="969168" lvl="1" indent="-457200">
              <a:buFont typeface="Arial" panose="020B0604020202020204" pitchFamily="34" charset="0"/>
              <a:buChar char="•"/>
            </a:pPr>
            <a:r>
              <a:rPr lang="en-US" sz="1200" b="1" dirty="0">
                <a:solidFill>
                  <a:schemeClr val="tx1"/>
                </a:solidFill>
                <a:latin typeface="Arial" panose="020B0604020202020204" pitchFamily="34" charset="0"/>
              </a:rPr>
              <a:t>Caregiver Support Services</a:t>
            </a:r>
          </a:p>
          <a:p>
            <a:pPr lvl="1"/>
            <a:endParaRPr lang="en-US" dirty="0"/>
          </a:p>
          <a:p>
            <a:pPr marL="457200" indent="-4572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662F7400-377D-4BC7-88D4-10EF03361A7C}"/>
              </a:ext>
            </a:extLst>
          </p:cNvPr>
          <p:cNvSpPr>
            <a:spLocks noGrp="1"/>
          </p:cNvSpPr>
          <p:nvPr>
            <p:ph sz="quarter" idx="14"/>
          </p:nvPr>
        </p:nvSpPr>
        <p:spPr/>
        <p:txBody>
          <a:bodyPr/>
          <a:lstStyle/>
          <a:p>
            <a:pPr marL="457200" indent="-457200">
              <a:buFont typeface="Arial" panose="020B0604020202020204" pitchFamily="34" charset="0"/>
              <a:buChar char="•"/>
            </a:pPr>
            <a:r>
              <a:rPr lang="en-US" sz="2400" b="1" dirty="0">
                <a:solidFill>
                  <a:schemeClr val="tx1"/>
                </a:solidFill>
                <a:latin typeface="Arial" panose="020B0604020202020204" pitchFamily="34" charset="0"/>
              </a:rPr>
              <a:t>Health Maintenance</a:t>
            </a:r>
          </a:p>
          <a:p>
            <a:pPr marL="969168" lvl="1" indent="-457200">
              <a:buFont typeface="Arial" panose="020B0604020202020204" pitchFamily="34" charset="0"/>
              <a:buChar char="•"/>
            </a:pPr>
            <a:r>
              <a:rPr lang="en-US" sz="1800" b="1" dirty="0">
                <a:solidFill>
                  <a:schemeClr val="tx1"/>
                </a:solidFill>
                <a:latin typeface="Arial" panose="020B0604020202020204" pitchFamily="34" charset="0"/>
              </a:rPr>
              <a:t>Dental, vision, hearing, prescription assistance, incontinence /nutritional supplies</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Legal Assistance </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Minor Residential Repair</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Non-Emergency Transportation</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Evidence Based Programs</a:t>
            </a:r>
          </a:p>
          <a:p>
            <a:endParaRPr lang="en-US"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69357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5166-EDB0-4506-A00A-4F689F60F4EF}"/>
              </a:ext>
            </a:extLst>
          </p:cNvPr>
          <p:cNvSpPr>
            <a:spLocks noGrp="1"/>
          </p:cNvSpPr>
          <p:nvPr>
            <p:ph type="title"/>
          </p:nvPr>
        </p:nvSpPr>
        <p:spPr/>
        <p:txBody>
          <a:bodyPr>
            <a:normAutofit fontScale="90000"/>
          </a:bodyPr>
          <a:lstStyle/>
          <a:p>
            <a:r>
              <a:rPr lang="en-US" dirty="0"/>
              <a:t>Area Agency on Aging Services Cont.</a:t>
            </a:r>
          </a:p>
        </p:txBody>
      </p:sp>
      <p:sp>
        <p:nvSpPr>
          <p:cNvPr id="3" name="Content Placeholder 2">
            <a:extLst>
              <a:ext uri="{FF2B5EF4-FFF2-40B4-BE49-F238E27FC236}">
                <a16:creationId xmlns:a16="http://schemas.microsoft.com/office/drawing/2014/main" id="{0B2A8685-B3C8-4478-A703-8062648B7B4F}"/>
              </a:ext>
            </a:extLst>
          </p:cNvPr>
          <p:cNvSpPr>
            <a:spLocks noGrp="1"/>
          </p:cNvSpPr>
          <p:nvPr>
            <p:ph sz="quarter" idx="13"/>
          </p:nvPr>
        </p:nvSpPr>
        <p:spPr/>
        <p:txBody>
          <a:bodyPr/>
          <a:lstStyle/>
          <a:p>
            <a:pPr marL="457200" indent="-457200">
              <a:lnSpc>
                <a:spcPct val="90000"/>
              </a:lnSpc>
              <a:buClr>
                <a:schemeClr val="tx1"/>
              </a:buClr>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Income Support</a:t>
            </a:r>
          </a:p>
          <a:p>
            <a:pPr marL="457200" indent="-457200">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Mental Health Counseling </a:t>
            </a:r>
          </a:p>
          <a:p>
            <a:pPr marL="457200" indent="-457200">
              <a:buFont typeface="Arial" panose="020B0604020202020204" pitchFamily="34" charset="0"/>
              <a:buChar char="•"/>
            </a:pPr>
            <a:r>
              <a:rPr lang="en-US" sz="2400" b="1" dirty="0">
                <a:solidFill>
                  <a:schemeClr val="tx1"/>
                </a:solidFill>
                <a:latin typeface="Arial" panose="020B0604020202020204" pitchFamily="34" charset="0"/>
              </a:rPr>
              <a:t>COVID-19</a:t>
            </a:r>
            <a:r>
              <a:rPr lang="en-US" sz="2800" b="1" dirty="0">
                <a:solidFill>
                  <a:schemeClr val="tx1"/>
                </a:solidFill>
                <a:latin typeface="Arial" panose="020B0604020202020204" pitchFamily="34" charset="0"/>
              </a:rPr>
              <a:t> </a:t>
            </a:r>
          </a:p>
          <a:p>
            <a:pPr marL="969168" lvl="1" indent="-457200">
              <a:buFont typeface="Arial" panose="020B0604020202020204" pitchFamily="34" charset="0"/>
              <a:buChar char="•"/>
            </a:pPr>
            <a:r>
              <a:rPr lang="en-US" sz="1800" b="1" dirty="0">
                <a:solidFill>
                  <a:schemeClr val="tx1"/>
                </a:solidFill>
                <a:latin typeface="Arial" panose="020B0604020202020204" pitchFamily="34" charset="0"/>
              </a:rPr>
              <a:t>In-home testing</a:t>
            </a:r>
          </a:p>
          <a:p>
            <a:pPr marL="969168" lvl="1" indent="-457200">
              <a:buFont typeface="Arial" panose="020B0604020202020204" pitchFamily="34" charset="0"/>
              <a:buChar char="•"/>
            </a:pPr>
            <a:r>
              <a:rPr lang="en-US" sz="1800" b="1" dirty="0">
                <a:solidFill>
                  <a:schemeClr val="tx1"/>
                </a:solidFill>
                <a:latin typeface="Arial" panose="020B0604020202020204" pitchFamily="34" charset="0"/>
              </a:rPr>
              <a:t>In-home vaccination</a:t>
            </a:r>
          </a:p>
          <a:p>
            <a:pPr marL="969168" lvl="1" indent="-457200">
              <a:buFont typeface="Arial" panose="020B0604020202020204" pitchFamily="34" charset="0"/>
              <a:buChar char="•"/>
            </a:pPr>
            <a:r>
              <a:rPr lang="en-US" sz="1800" b="1" dirty="0">
                <a:solidFill>
                  <a:schemeClr val="tx1"/>
                </a:solidFill>
                <a:latin typeface="Arial" panose="020B0604020202020204" pitchFamily="34" charset="0"/>
              </a:rPr>
              <a:t>Vaccinations and testing are offered to qualifying individuals over the age of 60 through the HCAAA and to qualifying individuals 59years of age and younger through the Aging and Disability Resource Center. </a:t>
            </a:r>
          </a:p>
          <a:p>
            <a:endParaRPr lang="en-US"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8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2AD6-C45F-4C69-9852-FE2BEBFF97E5}"/>
              </a:ext>
            </a:extLst>
          </p:cNvPr>
          <p:cNvSpPr>
            <a:spLocks noGrp="1"/>
          </p:cNvSpPr>
          <p:nvPr>
            <p:ph type="title"/>
          </p:nvPr>
        </p:nvSpPr>
        <p:spPr/>
        <p:txBody>
          <a:bodyPr>
            <a:normAutofit fontScale="90000"/>
          </a:bodyPr>
          <a:lstStyle/>
          <a:p>
            <a:r>
              <a:rPr lang="en-US" dirty="0"/>
              <a:t>Area Agency on Aging Services Cont.</a:t>
            </a:r>
          </a:p>
        </p:txBody>
      </p:sp>
      <p:sp>
        <p:nvSpPr>
          <p:cNvPr id="3" name="Content Placeholder 2">
            <a:extLst>
              <a:ext uri="{FF2B5EF4-FFF2-40B4-BE49-F238E27FC236}">
                <a16:creationId xmlns:a16="http://schemas.microsoft.com/office/drawing/2014/main" id="{2E5DBC11-E573-438B-91F9-3CCEECC54FA6}"/>
              </a:ext>
            </a:extLst>
          </p:cNvPr>
          <p:cNvSpPr>
            <a:spLocks noGrp="1"/>
          </p:cNvSpPr>
          <p:nvPr>
            <p:ph sz="quarter" idx="13"/>
          </p:nvPr>
        </p:nvSpPr>
        <p:spPr/>
        <p:txBody>
          <a:bodyPr/>
          <a:lstStyle/>
          <a:p>
            <a:pPr marL="342900" indent="-342900">
              <a:buFont typeface="Arial" panose="020B0604020202020204" pitchFamily="34" charset="0"/>
              <a:buChar char="•"/>
            </a:pPr>
            <a:r>
              <a:rPr lang="en-US" sz="2400" b="1" dirty="0">
                <a:solidFill>
                  <a:schemeClr val="tx1"/>
                </a:solidFill>
                <a:latin typeface="Arial" panose="020B0604020202020204" pitchFamily="34" charset="0"/>
              </a:rPr>
              <a:t>Veterans Directed Home and Community Based Services</a:t>
            </a:r>
          </a:p>
          <a:p>
            <a:pPr marL="854868" lvl="1" indent="-342900">
              <a:buFont typeface="Arial" panose="020B0604020202020204" pitchFamily="34" charset="0"/>
              <a:buChar char="•"/>
            </a:pPr>
            <a:r>
              <a:rPr lang="en-US" sz="1800" b="1" dirty="0">
                <a:solidFill>
                  <a:schemeClr val="tx1"/>
                </a:solidFill>
                <a:latin typeface="Arial" panose="020B0604020202020204" pitchFamily="34" charset="0"/>
              </a:rPr>
              <a:t>Provide services and supports to eligible Veterans.</a:t>
            </a:r>
          </a:p>
          <a:p>
            <a:r>
              <a:rPr lang="en-US" sz="2400" b="1" dirty="0">
                <a:solidFill>
                  <a:schemeClr val="tx1"/>
                </a:solidFill>
                <a:latin typeface="Arial" panose="020B0604020202020204" pitchFamily="34" charset="0"/>
              </a:rPr>
              <a:t> </a:t>
            </a:r>
          </a:p>
          <a:p>
            <a:pPr marL="342900" indent="-342900">
              <a:buFont typeface="Arial" panose="020B0604020202020204" pitchFamily="34" charset="0"/>
              <a:buChar char="•"/>
            </a:pPr>
            <a:r>
              <a:rPr lang="en-US" sz="2400" b="1" dirty="0" err="1">
                <a:solidFill>
                  <a:schemeClr val="tx1"/>
                </a:solidFill>
                <a:latin typeface="Arial" panose="020B0604020202020204" pitchFamily="34" charset="0"/>
              </a:rPr>
              <a:t>HomeMeds</a:t>
            </a:r>
            <a:endParaRPr lang="en-US" sz="2400" b="1" dirty="0">
              <a:solidFill>
                <a:schemeClr val="tx1"/>
              </a:solidFill>
              <a:latin typeface="Arial" panose="020B0604020202020204" pitchFamily="34" charset="0"/>
            </a:endParaRPr>
          </a:p>
          <a:p>
            <a:pPr marL="854868" lvl="1" indent="-342900">
              <a:buFont typeface="Arial" panose="020B0604020202020204" pitchFamily="34" charset="0"/>
              <a:buChar char="•"/>
            </a:pPr>
            <a:r>
              <a:rPr lang="en-US" sz="1800" b="1" dirty="0">
                <a:solidFill>
                  <a:schemeClr val="tx1"/>
                </a:solidFill>
                <a:latin typeface="Arial" panose="020B0604020202020204" pitchFamily="34" charset="0"/>
              </a:rPr>
              <a:t>A pharmacist’s review of medication safety for older adults who take five or more medications.</a:t>
            </a:r>
            <a:endParaRPr lang="en-US" dirty="0"/>
          </a:p>
        </p:txBody>
      </p:sp>
    </p:spTree>
    <p:extLst>
      <p:ext uri="{BB962C8B-B14F-4D97-AF65-F5344CB8AC3E}">
        <p14:creationId xmlns:p14="http://schemas.microsoft.com/office/powerpoint/2010/main" val="33649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0E59-D2FF-40DD-AEF0-FCB8DD82F785}"/>
              </a:ext>
            </a:extLst>
          </p:cNvPr>
          <p:cNvSpPr>
            <a:spLocks noGrp="1"/>
          </p:cNvSpPr>
          <p:nvPr>
            <p:ph type="title"/>
          </p:nvPr>
        </p:nvSpPr>
        <p:spPr/>
        <p:txBody>
          <a:bodyPr/>
          <a:lstStyle/>
          <a:p>
            <a:r>
              <a:rPr lang="en-US" dirty="0"/>
              <a:t>AAA Special Initiatives</a:t>
            </a:r>
          </a:p>
        </p:txBody>
      </p:sp>
      <p:sp>
        <p:nvSpPr>
          <p:cNvPr id="3" name="Content Placeholder 2">
            <a:extLst>
              <a:ext uri="{FF2B5EF4-FFF2-40B4-BE49-F238E27FC236}">
                <a16:creationId xmlns:a16="http://schemas.microsoft.com/office/drawing/2014/main" id="{C346AD65-29B2-4A30-9AEE-FDE81773FA5A}"/>
              </a:ext>
            </a:extLst>
          </p:cNvPr>
          <p:cNvSpPr>
            <a:spLocks noGrp="1"/>
          </p:cNvSpPr>
          <p:nvPr>
            <p:ph sz="quarter" idx="13"/>
          </p:nvPr>
        </p:nvSpPr>
        <p:spPr/>
        <p:txBody>
          <a:bodyPr/>
          <a:lstStyle/>
          <a:p>
            <a:r>
              <a:rPr lang="en-US" dirty="0">
                <a:solidFill>
                  <a:schemeClr val="tx1"/>
                </a:solidFill>
              </a:rPr>
              <a:t>Beat the Heat “Stay cool in your home”</a:t>
            </a:r>
          </a:p>
          <a:p>
            <a:pPr marL="457200" indent="-457200">
              <a:buFont typeface="Wingdings" panose="05000000000000000000" pitchFamily="2" charset="2"/>
              <a:buChar char="Ø"/>
            </a:pPr>
            <a:r>
              <a:rPr lang="en-US" dirty="0">
                <a:solidFill>
                  <a:schemeClr val="tx1"/>
                </a:solidFill>
              </a:rPr>
              <a:t>Cooling centers access</a:t>
            </a:r>
          </a:p>
          <a:p>
            <a:pPr marL="457200" indent="-457200">
              <a:buFont typeface="Wingdings" panose="05000000000000000000" pitchFamily="2" charset="2"/>
              <a:buChar char="Ø"/>
            </a:pPr>
            <a:r>
              <a:rPr lang="en-US" dirty="0">
                <a:solidFill>
                  <a:schemeClr val="tx1"/>
                </a:solidFill>
              </a:rPr>
              <a:t>Air Conditioner (AC) program</a:t>
            </a:r>
          </a:p>
          <a:p>
            <a:pPr marL="969168" lvl="1" indent="-457200">
              <a:buFont typeface="Wingdings" panose="05000000000000000000" pitchFamily="2" charset="2"/>
              <a:buChar char="Ø"/>
            </a:pPr>
            <a:r>
              <a:rPr lang="en-US" dirty="0">
                <a:solidFill>
                  <a:schemeClr val="tx1"/>
                </a:solidFill>
              </a:rPr>
              <a:t>Portable Unit</a:t>
            </a:r>
          </a:p>
          <a:p>
            <a:pPr marL="969168" lvl="1" indent="-457200">
              <a:buFont typeface="Wingdings" panose="05000000000000000000" pitchFamily="2" charset="2"/>
              <a:buChar char="Ø"/>
            </a:pPr>
            <a:r>
              <a:rPr lang="en-US" dirty="0">
                <a:solidFill>
                  <a:schemeClr val="tx1"/>
                </a:solidFill>
              </a:rPr>
              <a:t>Care packages</a:t>
            </a:r>
          </a:p>
          <a:p>
            <a:pPr marL="969168" lvl="1" indent="-457200">
              <a:buFont typeface="Wingdings" panose="05000000000000000000" pitchFamily="2" charset="2"/>
              <a:buChar char="Ø"/>
            </a:pPr>
            <a:r>
              <a:rPr lang="en-US" dirty="0">
                <a:solidFill>
                  <a:schemeClr val="tx1"/>
                </a:solidFill>
              </a:rPr>
              <a:t>Harris county older adults, disabled individuals and families without means to cool their homes</a:t>
            </a:r>
          </a:p>
          <a:p>
            <a:r>
              <a:rPr lang="en-US" dirty="0">
                <a:solidFill>
                  <a:schemeClr val="tx1"/>
                </a:solidFill>
              </a:rPr>
              <a:t>Houston Meals for the Elderly</a:t>
            </a:r>
          </a:p>
          <a:p>
            <a:r>
              <a:rPr lang="en-US" dirty="0">
                <a:solidFill>
                  <a:schemeClr val="tx1"/>
                </a:solidFill>
              </a:rPr>
              <a:t>	&gt; hot meals delivered on Thanksgiving day by 	  	volunteers</a:t>
            </a:r>
          </a:p>
        </p:txBody>
      </p:sp>
    </p:spTree>
    <p:extLst>
      <p:ext uri="{BB962C8B-B14F-4D97-AF65-F5344CB8AC3E}">
        <p14:creationId xmlns:p14="http://schemas.microsoft.com/office/powerpoint/2010/main" val="4975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52400"/>
            <a:ext cx="6019800" cy="711066"/>
          </a:xfrm>
        </p:spPr>
        <p:txBody>
          <a:bodyPr>
            <a:normAutofit/>
          </a:bodyPr>
          <a:lstStyle/>
          <a:p>
            <a:pPr algn="ctr" eaLnBrk="1" fontAlgn="auto" hangingPunct="1">
              <a:spcAft>
                <a:spcPts val="0"/>
              </a:spcAft>
              <a:defRPr/>
            </a:pPr>
            <a:r>
              <a:rPr lang="en-US" altLang="en-US" sz="2800" b="1" dirty="0">
                <a:latin typeface="Myriad Pro"/>
              </a:rPr>
              <a:t>Area Agency on Aging Services</a:t>
            </a:r>
          </a:p>
        </p:txBody>
      </p:sp>
      <p:sp>
        <p:nvSpPr>
          <p:cNvPr id="21507" name="Rectangle 4"/>
          <p:cNvSpPr>
            <a:spLocks noGrp="1" noChangeArrowheads="1"/>
          </p:cNvSpPr>
          <p:nvPr>
            <p:ph idx="1"/>
          </p:nvPr>
        </p:nvSpPr>
        <p:spPr>
          <a:xfrm>
            <a:off x="457200" y="1083644"/>
            <a:ext cx="8432800" cy="4859956"/>
          </a:xfrm>
        </p:spPr>
        <p:txBody>
          <a:bodyPr/>
          <a:lstStyle/>
          <a:p>
            <a:pPr eaLnBrk="1" hangingPunct="1">
              <a:lnSpc>
                <a:spcPct val="90000"/>
              </a:lnSpc>
              <a:buClrTx/>
            </a:pPr>
            <a:r>
              <a:rPr lang="en-US" altLang="en-US" b="1" dirty="0">
                <a:solidFill>
                  <a:schemeClr val="tx1"/>
                </a:solidFill>
                <a:latin typeface="Arial" panose="020B0604020202020204" pitchFamily="34" charset="0"/>
                <a:cs typeface="Arial" panose="020B0604020202020204" pitchFamily="34" charset="0"/>
              </a:rPr>
              <a:t>Ombudsman Program: </a:t>
            </a:r>
            <a:r>
              <a:rPr lang="en-US" altLang="en-US" dirty="0">
                <a:solidFill>
                  <a:schemeClr val="tx1"/>
                </a:solidFill>
                <a:latin typeface="Arial" panose="020B0604020202020204" pitchFamily="34" charset="0"/>
                <a:cs typeface="Arial" panose="020B0604020202020204" pitchFamily="34" charset="0"/>
              </a:rPr>
              <a:t>Advocacy for residents in long term care facilities, and their families.</a:t>
            </a:r>
          </a:p>
          <a:p>
            <a:pPr eaLnBrk="1" hangingPunct="1">
              <a:lnSpc>
                <a:spcPct val="90000"/>
              </a:lnSpc>
              <a:buClr>
                <a:schemeClr val="tx1"/>
              </a:buClr>
              <a:buFont typeface="Wingdings" pitchFamily="2" charset="2"/>
              <a:buNone/>
            </a:pPr>
            <a:endParaRPr lang="en-US" altLang="en-US" dirty="0"/>
          </a:p>
          <a:p>
            <a:pPr eaLnBrk="1" hangingPunct="1">
              <a:lnSpc>
                <a:spcPct val="90000"/>
              </a:lnSpc>
              <a:buClr>
                <a:schemeClr val="tx1"/>
              </a:buClr>
              <a:buFont typeface="Wingdings" pitchFamily="2" charset="2"/>
              <a:buNone/>
            </a:pPr>
            <a:endParaRPr lang="en-US" altLang="en-US" dirty="0"/>
          </a:p>
          <a:p>
            <a:pPr eaLnBrk="1" hangingPunct="1">
              <a:lnSpc>
                <a:spcPct val="90000"/>
              </a:lnSpc>
              <a:buClr>
                <a:schemeClr val="tx1"/>
              </a:buClr>
              <a:buFont typeface="Wingdings" pitchFamily="2" charset="2"/>
              <a:buNone/>
            </a:pPr>
            <a:endParaRPr lang="en-US" altLang="en-US" dirty="0"/>
          </a:p>
          <a:p>
            <a:pPr algn="ctr" eaLnBrk="1" hangingPunct="1">
              <a:lnSpc>
                <a:spcPct val="90000"/>
              </a:lnSpc>
              <a:buClr>
                <a:schemeClr val="tx1"/>
              </a:buClr>
              <a:buFont typeface="Wingdings" pitchFamily="2" charset="2"/>
              <a:buNone/>
            </a:pPr>
            <a:endParaRPr lang="en-US" altLang="en-US" sz="2000" dirty="0">
              <a:solidFill>
                <a:schemeClr val="tx1"/>
              </a:solidFill>
            </a:endParaRPr>
          </a:p>
          <a:p>
            <a:pPr algn="ctr" eaLnBrk="1" hangingPunct="1">
              <a:lnSpc>
                <a:spcPct val="90000"/>
              </a:lnSpc>
              <a:buClr>
                <a:schemeClr val="tx1"/>
              </a:buClr>
              <a:buFont typeface="Wingdings" pitchFamily="2" charset="2"/>
              <a:buNone/>
            </a:pPr>
            <a:r>
              <a:rPr lang="en-US" altLang="en-US" sz="2000" dirty="0">
                <a:solidFill>
                  <a:schemeClr val="tx1"/>
                </a:solidFill>
              </a:rPr>
              <a:t>The University  of Texas </a:t>
            </a:r>
          </a:p>
          <a:p>
            <a:pPr algn="ctr" eaLnBrk="1" hangingPunct="1">
              <a:lnSpc>
                <a:spcPct val="90000"/>
              </a:lnSpc>
              <a:buClr>
                <a:schemeClr val="tx1"/>
              </a:buClr>
              <a:buFont typeface="Wingdings" pitchFamily="2" charset="2"/>
              <a:buNone/>
            </a:pPr>
            <a:r>
              <a:rPr lang="en-US" altLang="en-US" sz="2000" dirty="0">
                <a:solidFill>
                  <a:schemeClr val="tx1"/>
                </a:solidFill>
              </a:rPr>
              <a:t>6901 Bertner, Suite 624</a:t>
            </a:r>
          </a:p>
          <a:p>
            <a:pPr algn="ctr" eaLnBrk="1" hangingPunct="1">
              <a:lnSpc>
                <a:spcPct val="90000"/>
              </a:lnSpc>
              <a:buClr>
                <a:schemeClr val="tx1"/>
              </a:buClr>
              <a:buFont typeface="Wingdings" pitchFamily="2" charset="2"/>
              <a:buNone/>
            </a:pPr>
            <a:r>
              <a:rPr lang="en-US" altLang="en-US" sz="2000" dirty="0">
                <a:solidFill>
                  <a:schemeClr val="tx1"/>
                </a:solidFill>
              </a:rPr>
              <a:t>Houston, TX 77030</a:t>
            </a:r>
          </a:p>
          <a:p>
            <a:pPr algn="ctr" eaLnBrk="1" hangingPunct="1">
              <a:lnSpc>
                <a:spcPct val="90000"/>
              </a:lnSpc>
              <a:buClr>
                <a:schemeClr val="tx1"/>
              </a:buClr>
              <a:buFont typeface="Wingdings" pitchFamily="2" charset="2"/>
              <a:buNone/>
            </a:pPr>
            <a:r>
              <a:rPr lang="en-US" altLang="en-US" sz="2000" dirty="0">
                <a:solidFill>
                  <a:schemeClr val="tx1"/>
                </a:solidFill>
              </a:rPr>
              <a:t>713-500-9931</a:t>
            </a:r>
          </a:p>
          <a:p>
            <a:pPr algn="ctr" eaLnBrk="1" hangingPunct="1">
              <a:lnSpc>
                <a:spcPct val="90000"/>
              </a:lnSpc>
              <a:buClr>
                <a:schemeClr val="tx1"/>
              </a:buClr>
              <a:buFont typeface="Wingdings" pitchFamily="2" charset="2"/>
              <a:buNone/>
            </a:pPr>
            <a:r>
              <a:rPr lang="en-US" altLang="en-US" sz="2000" dirty="0">
                <a:solidFill>
                  <a:schemeClr val="tx1"/>
                </a:solidFill>
              </a:rPr>
              <a:t>800-296-2606 (toll free)</a:t>
            </a:r>
          </a:p>
          <a:p>
            <a:pPr algn="ctr" eaLnBrk="1" hangingPunct="1">
              <a:lnSpc>
                <a:spcPct val="90000"/>
              </a:lnSpc>
              <a:buClr>
                <a:schemeClr val="tx1"/>
              </a:buClr>
              <a:buFont typeface="Wingdings" pitchFamily="2" charset="2"/>
              <a:buNone/>
            </a:pPr>
            <a:r>
              <a:rPr lang="en-US" altLang="en-US" sz="2000" dirty="0">
                <a:solidFill>
                  <a:schemeClr val="tx1"/>
                </a:solidFill>
              </a:rPr>
              <a:t>Email: ombudsman@uth.tmc.edu</a:t>
            </a:r>
          </a:p>
        </p:txBody>
      </p:sp>
      <p:sp>
        <p:nvSpPr>
          <p:cNvPr id="3" name="AutoShape 4" descr="Image result for nursing home ombudsman texas">
            <a:extLst>
              <a:ext uri="{FF2B5EF4-FFF2-40B4-BE49-F238E27FC236}">
                <a16:creationId xmlns:a16="http://schemas.microsoft.com/office/drawing/2014/main" id="{3CECE839-43B0-4D35-8169-9C56B2280D1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nursing home ombudsman texas">
            <a:extLst>
              <a:ext uri="{FF2B5EF4-FFF2-40B4-BE49-F238E27FC236}">
                <a16:creationId xmlns:a16="http://schemas.microsoft.com/office/drawing/2014/main" id="{DA7BBBFC-0B3E-494E-A734-543D5853C9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1D88FDA-8852-4E27-B2D6-3D84FF1D2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977791"/>
            <a:ext cx="2817105" cy="1188720"/>
          </a:xfrm>
          <a:prstGeom prst="rect">
            <a:avLst/>
          </a:prstGeom>
        </p:spPr>
      </p:pic>
    </p:spTree>
    <p:extLst>
      <p:ext uri="{BB962C8B-B14F-4D97-AF65-F5344CB8AC3E}">
        <p14:creationId xmlns:p14="http://schemas.microsoft.com/office/powerpoint/2010/main" val="2278383664"/>
      </p:ext>
    </p:extLst>
  </p:cSld>
  <p:clrMapOvr>
    <a:masterClrMapping/>
  </p:clrMapOvr>
  <p:transition/>
</p:sld>
</file>

<file path=ppt/theme/theme1.xml><?xml version="1.0" encoding="utf-8"?>
<a:theme xmlns:a="http://schemas.openxmlformats.org/drawingml/2006/main" name="HHD 4 by 3">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CHS 2016-08</Template>
  <TotalTime>7423</TotalTime>
  <Words>3668</Words>
  <Application>Microsoft Office PowerPoint</Application>
  <PresentationFormat>On-screen Show (4:3)</PresentationFormat>
  <Paragraphs>443</Paragraphs>
  <Slides>30</Slides>
  <Notes>24</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Century Gothic</vt:lpstr>
      <vt:lpstr>Lato Black</vt:lpstr>
      <vt:lpstr>Lato Light</vt:lpstr>
      <vt:lpstr>Myriad Pro</vt:lpstr>
      <vt:lpstr>Raleway Light</vt:lpstr>
      <vt:lpstr>Roboto</vt:lpstr>
      <vt:lpstr>Segoe UI</vt:lpstr>
      <vt:lpstr>Times New Roman</vt:lpstr>
      <vt:lpstr>Wingdings</vt:lpstr>
      <vt:lpstr>Wingdings 2</vt:lpstr>
      <vt:lpstr>HHD 4 by 3</vt:lpstr>
      <vt:lpstr> Empowering Vulnerable Populations: Perspectives from the Harris County Area Agency on Aging       Aging in Texas Conference  August 18, 2022   </vt:lpstr>
      <vt:lpstr>Presentation Objectives</vt:lpstr>
      <vt:lpstr>What is the  Harris County Area Agency On Aging?</vt:lpstr>
      <vt:lpstr>SERVICES PROVIDED  Access and Assistance Services</vt:lpstr>
      <vt:lpstr>Area Agency on Aging Services</vt:lpstr>
      <vt:lpstr>Area Agency on Aging Services Cont.</vt:lpstr>
      <vt:lpstr>Area Agency on Aging Services Cont.</vt:lpstr>
      <vt:lpstr>AAA Special Initiatives</vt:lpstr>
      <vt:lpstr>Area Agency on Aging Services</vt:lpstr>
      <vt:lpstr>Eligibility</vt:lpstr>
      <vt:lpstr>PowerPoint Presentation</vt:lpstr>
      <vt:lpstr>  Empowering Callers from Vulnerable Populations: Perspectives from the Call Center      Paula Silva, Customer Service Supervisor  Paula.Silva@houstontx.gov  832-393-4397                      </vt:lpstr>
      <vt:lpstr>PowerPoint Presentation</vt:lpstr>
      <vt:lpstr>Consumer Goal</vt:lpstr>
      <vt:lpstr>Call Center Goal: Information Referral &amp; Assistance Representatives (IRA) </vt:lpstr>
      <vt:lpstr>Case Scenario</vt:lpstr>
      <vt:lpstr>PowerPoint Presentation</vt:lpstr>
      <vt:lpstr>Contact Us</vt:lpstr>
      <vt:lpstr>Veterans Administration &amp; Harris County                   Area Agency on Aging   Veterans Directed Care Program                                     </vt:lpstr>
      <vt:lpstr>What is the  Veterans Directed Care Program</vt:lpstr>
      <vt:lpstr>Access and Assistance</vt:lpstr>
      <vt:lpstr>In Home VA Medical Care is still available under this program.</vt:lpstr>
      <vt:lpstr>Veterans Remain Eligible for VA Institutional Care.</vt:lpstr>
      <vt:lpstr>Benefits of the Program</vt:lpstr>
      <vt:lpstr>Budget Development</vt:lpstr>
      <vt:lpstr>Regular Monitoring and Reassessments</vt:lpstr>
      <vt:lpstr>Testimonial </vt:lpstr>
      <vt:lpstr>Presenters Contact Information </vt:lpstr>
      <vt:lpstr>HCAAA Location</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Amuzu, Oyeba - HHD</dc:creator>
  <cp:lastModifiedBy>Castro, Carmen - HHD</cp:lastModifiedBy>
  <cp:revision>140</cp:revision>
  <cp:lastPrinted>2017-07-19T21:53:41Z</cp:lastPrinted>
  <dcterms:created xsi:type="dcterms:W3CDTF">2016-09-14T18:41:53Z</dcterms:created>
  <dcterms:modified xsi:type="dcterms:W3CDTF">2022-08-05T21:36:06Z</dcterms:modified>
</cp:coreProperties>
</file>