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61" r:id="rId5"/>
    <p:sldId id="260" r:id="rId6"/>
    <p:sldId id="305" r:id="rId7"/>
    <p:sldId id="276" r:id="rId8"/>
    <p:sldId id="340" r:id="rId9"/>
    <p:sldId id="264" r:id="rId10"/>
    <p:sldId id="339" r:id="rId11"/>
    <p:sldId id="262" r:id="rId12"/>
    <p:sldId id="278" r:id="rId13"/>
    <p:sldId id="257" r:id="rId14"/>
    <p:sldId id="344" r:id="rId15"/>
    <p:sldId id="269" r:id="rId16"/>
    <p:sldId id="353" r:id="rId17"/>
    <p:sldId id="284" r:id="rId18"/>
    <p:sldId id="347" r:id="rId19"/>
    <p:sldId id="291" r:id="rId20"/>
    <p:sldId id="348" r:id="rId21"/>
    <p:sldId id="335" r:id="rId22"/>
    <p:sldId id="350" r:id="rId23"/>
    <p:sldId id="351" r:id="rId24"/>
    <p:sldId id="355" r:id="rId25"/>
    <p:sldId id="331" r:id="rId26"/>
    <p:sldId id="330" r:id="rId27"/>
    <p:sldId id="329" r:id="rId28"/>
    <p:sldId id="326" r:id="rId29"/>
    <p:sldId id="357" r:id="rId30"/>
    <p:sldId id="334" r:id="rId31"/>
    <p:sldId id="308" r:id="rId32"/>
    <p:sldId id="275" r:id="rId33"/>
    <p:sldId id="358" r:id="rId34"/>
    <p:sldId id="367" r:id="rId35"/>
    <p:sldId id="359" r:id="rId36"/>
    <p:sldId id="362" r:id="rId37"/>
    <p:sldId id="310"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A7B73D-7D42-40A9-9574-A420FD718B35}">
          <p14:sldIdLst>
            <p14:sldId id="261"/>
            <p14:sldId id="260"/>
            <p14:sldId id="305"/>
            <p14:sldId id="276"/>
            <p14:sldId id="340"/>
            <p14:sldId id="264"/>
            <p14:sldId id="339"/>
            <p14:sldId id="262"/>
            <p14:sldId id="278"/>
            <p14:sldId id="257"/>
            <p14:sldId id="344"/>
            <p14:sldId id="269"/>
            <p14:sldId id="353"/>
            <p14:sldId id="284"/>
            <p14:sldId id="347"/>
            <p14:sldId id="291"/>
            <p14:sldId id="348"/>
            <p14:sldId id="335"/>
            <p14:sldId id="350"/>
            <p14:sldId id="351"/>
            <p14:sldId id="355"/>
          </p14:sldIdLst>
        </p14:section>
        <p14:section name="Untitled Section" id="{3F0767E3-F55D-448B-A9A4-528F67B3EC7A}">
          <p14:sldIdLst>
            <p14:sldId id="331"/>
            <p14:sldId id="330"/>
            <p14:sldId id="329"/>
            <p14:sldId id="326"/>
            <p14:sldId id="357"/>
            <p14:sldId id="334"/>
            <p14:sldId id="308"/>
            <p14:sldId id="275"/>
            <p14:sldId id="358"/>
            <p14:sldId id="367"/>
            <p14:sldId id="359"/>
            <p14:sldId id="362"/>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y" initials="R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9DD"/>
    <a:srgbClr val="F58220"/>
    <a:srgbClr val="A2988A"/>
    <a:srgbClr val="695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4671" autoAdjust="0"/>
  </p:normalViewPr>
  <p:slideViewPr>
    <p:cSldViewPr>
      <p:cViewPr varScale="1">
        <p:scale>
          <a:sx n="68" d="100"/>
          <a:sy n="68" d="100"/>
        </p:scale>
        <p:origin x="1566" y="7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06" y="64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4103A-74BD-4222-AEF6-52BEB2EE5BB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5F7AEC4-C096-40C5-9303-86CD5526F9F2}">
      <dgm:prSet/>
      <dgm:spPr/>
      <dgm:t>
        <a:bodyPr/>
        <a:lstStyle/>
        <a:p>
          <a:pPr rtl="0"/>
          <a:r>
            <a:rPr lang="en-US" b="1"/>
            <a:t>Most common cause of neurological disability in young adults</a:t>
          </a:r>
          <a:endParaRPr lang="en-US"/>
        </a:p>
      </dgm:t>
    </dgm:pt>
    <dgm:pt modelId="{79591E6E-5675-498A-987B-059EA01BB145}" type="parTrans" cxnId="{30A2D11C-03E6-4478-B2F4-D23EFC439D67}">
      <dgm:prSet/>
      <dgm:spPr/>
      <dgm:t>
        <a:bodyPr/>
        <a:lstStyle/>
        <a:p>
          <a:endParaRPr lang="en-US"/>
        </a:p>
      </dgm:t>
    </dgm:pt>
    <dgm:pt modelId="{EB8BA030-D600-4DAE-A4CD-06601BDD8C71}" type="sibTrans" cxnId="{30A2D11C-03E6-4478-B2F4-D23EFC439D67}">
      <dgm:prSet/>
      <dgm:spPr/>
      <dgm:t>
        <a:bodyPr/>
        <a:lstStyle/>
        <a:p>
          <a:endParaRPr lang="en-US"/>
        </a:p>
      </dgm:t>
    </dgm:pt>
    <dgm:pt modelId="{C1F8A00E-DB18-4520-A2C9-46E50FFBED1E}">
      <dgm:prSet/>
      <dgm:spPr/>
      <dgm:t>
        <a:bodyPr/>
        <a:lstStyle/>
        <a:p>
          <a:pPr rtl="0"/>
          <a:r>
            <a:rPr lang="en-US" b="1" dirty="0"/>
            <a:t>2.3 million world-wide – estimated over 400,000 U.S.</a:t>
          </a:r>
          <a:endParaRPr lang="en-US" dirty="0"/>
        </a:p>
      </dgm:t>
    </dgm:pt>
    <dgm:pt modelId="{EA08379C-88C4-480E-B06B-C0EAA50A090B}" type="parTrans" cxnId="{504586E8-487E-483A-A0D3-C02E5AC9C178}">
      <dgm:prSet/>
      <dgm:spPr/>
      <dgm:t>
        <a:bodyPr/>
        <a:lstStyle/>
        <a:p>
          <a:endParaRPr lang="en-US"/>
        </a:p>
      </dgm:t>
    </dgm:pt>
    <dgm:pt modelId="{09A321A2-8AA3-40E8-A202-548D9E84625C}" type="sibTrans" cxnId="{504586E8-487E-483A-A0D3-C02E5AC9C178}">
      <dgm:prSet/>
      <dgm:spPr/>
      <dgm:t>
        <a:bodyPr/>
        <a:lstStyle/>
        <a:p>
          <a:endParaRPr lang="en-US"/>
        </a:p>
      </dgm:t>
    </dgm:pt>
    <dgm:pt modelId="{1C3C0907-83BE-4A1B-9EF2-DE359107B71E}">
      <dgm:prSet/>
      <dgm:spPr/>
      <dgm:t>
        <a:bodyPr/>
        <a:lstStyle/>
        <a:p>
          <a:pPr rtl="0"/>
          <a:r>
            <a:rPr lang="en-US" b="1"/>
            <a:t>70% manifest symptoms between 21-40</a:t>
          </a:r>
          <a:endParaRPr lang="en-US"/>
        </a:p>
      </dgm:t>
    </dgm:pt>
    <dgm:pt modelId="{1512BF9D-7ED4-48C4-8049-FD0A82169951}" type="parTrans" cxnId="{CEF18D83-F076-42D4-9A3C-E1F66317F2CA}">
      <dgm:prSet/>
      <dgm:spPr/>
      <dgm:t>
        <a:bodyPr/>
        <a:lstStyle/>
        <a:p>
          <a:endParaRPr lang="en-US"/>
        </a:p>
      </dgm:t>
    </dgm:pt>
    <dgm:pt modelId="{DEF19CD7-4B04-4BBD-A655-BFE6A9884AEE}" type="sibTrans" cxnId="{CEF18D83-F076-42D4-9A3C-E1F66317F2CA}">
      <dgm:prSet/>
      <dgm:spPr/>
      <dgm:t>
        <a:bodyPr/>
        <a:lstStyle/>
        <a:p>
          <a:endParaRPr lang="en-US"/>
        </a:p>
      </dgm:t>
    </dgm:pt>
    <dgm:pt modelId="{3FED8A53-572A-49F7-9DB4-C79F9804F0ED}">
      <dgm:prSet/>
      <dgm:spPr/>
      <dgm:t>
        <a:bodyPr/>
        <a:lstStyle/>
        <a:p>
          <a:pPr rtl="0"/>
          <a:r>
            <a:rPr lang="en-US" b="1" dirty="0"/>
            <a:t>More women are diagnosed than men 3:1 ratio</a:t>
          </a:r>
          <a:endParaRPr lang="en-US" dirty="0"/>
        </a:p>
      </dgm:t>
    </dgm:pt>
    <dgm:pt modelId="{4A97ADF9-74E0-4F22-8546-C255B5A2D718}" type="parTrans" cxnId="{633F35F5-F930-4DFB-A44C-8DDA67011770}">
      <dgm:prSet/>
      <dgm:spPr/>
      <dgm:t>
        <a:bodyPr/>
        <a:lstStyle/>
        <a:p>
          <a:endParaRPr lang="en-US"/>
        </a:p>
      </dgm:t>
    </dgm:pt>
    <dgm:pt modelId="{567BE74F-E7C5-4B22-8251-2189A3E0403B}" type="sibTrans" cxnId="{633F35F5-F930-4DFB-A44C-8DDA67011770}">
      <dgm:prSet/>
      <dgm:spPr/>
      <dgm:t>
        <a:bodyPr/>
        <a:lstStyle/>
        <a:p>
          <a:endParaRPr lang="en-US"/>
        </a:p>
      </dgm:t>
    </dgm:pt>
    <dgm:pt modelId="{F4DDBACE-3F16-472A-8E2F-13BD30460C2D}" type="pres">
      <dgm:prSet presAssocID="{B194103A-74BD-4222-AEF6-52BEB2EE5BBB}" presName="cycle" presStyleCnt="0">
        <dgm:presLayoutVars>
          <dgm:dir/>
          <dgm:resizeHandles val="exact"/>
        </dgm:presLayoutVars>
      </dgm:prSet>
      <dgm:spPr/>
    </dgm:pt>
    <dgm:pt modelId="{46499607-89E5-4D33-B9FA-E930AF7C0D51}" type="pres">
      <dgm:prSet presAssocID="{C5F7AEC4-C096-40C5-9303-86CD5526F9F2}" presName="dummy" presStyleCnt="0"/>
      <dgm:spPr/>
    </dgm:pt>
    <dgm:pt modelId="{C74D58B1-085F-4720-BD7A-6B761CCEDE2A}" type="pres">
      <dgm:prSet presAssocID="{C5F7AEC4-C096-40C5-9303-86CD5526F9F2}" presName="node" presStyleLbl="revTx" presStyleIdx="0" presStyleCnt="4">
        <dgm:presLayoutVars>
          <dgm:bulletEnabled val="1"/>
        </dgm:presLayoutVars>
      </dgm:prSet>
      <dgm:spPr/>
    </dgm:pt>
    <dgm:pt modelId="{F5B00D0C-6BEC-41DD-B47D-6D372AB83C21}" type="pres">
      <dgm:prSet presAssocID="{EB8BA030-D600-4DAE-A4CD-06601BDD8C71}" presName="sibTrans" presStyleLbl="node1" presStyleIdx="0" presStyleCnt="4"/>
      <dgm:spPr/>
    </dgm:pt>
    <dgm:pt modelId="{486D677A-E1A6-47D7-AA0F-936ACC506B01}" type="pres">
      <dgm:prSet presAssocID="{C1F8A00E-DB18-4520-A2C9-46E50FFBED1E}" presName="dummy" presStyleCnt="0"/>
      <dgm:spPr/>
    </dgm:pt>
    <dgm:pt modelId="{B04B9664-6208-4FDD-9F79-99B0A6A76C5E}" type="pres">
      <dgm:prSet presAssocID="{C1F8A00E-DB18-4520-A2C9-46E50FFBED1E}" presName="node" presStyleLbl="revTx" presStyleIdx="1" presStyleCnt="4">
        <dgm:presLayoutVars>
          <dgm:bulletEnabled val="1"/>
        </dgm:presLayoutVars>
      </dgm:prSet>
      <dgm:spPr/>
    </dgm:pt>
    <dgm:pt modelId="{C026E518-81FC-43FD-8AF8-3671F36D2254}" type="pres">
      <dgm:prSet presAssocID="{09A321A2-8AA3-40E8-A202-548D9E84625C}" presName="sibTrans" presStyleLbl="node1" presStyleIdx="1" presStyleCnt="4"/>
      <dgm:spPr/>
    </dgm:pt>
    <dgm:pt modelId="{8AC69CFB-80D5-48BC-B36E-7F1251132E6F}" type="pres">
      <dgm:prSet presAssocID="{1C3C0907-83BE-4A1B-9EF2-DE359107B71E}" presName="dummy" presStyleCnt="0"/>
      <dgm:spPr/>
    </dgm:pt>
    <dgm:pt modelId="{8DF384A1-3005-482E-8D3C-33E99276EB3E}" type="pres">
      <dgm:prSet presAssocID="{1C3C0907-83BE-4A1B-9EF2-DE359107B71E}" presName="node" presStyleLbl="revTx" presStyleIdx="2" presStyleCnt="4">
        <dgm:presLayoutVars>
          <dgm:bulletEnabled val="1"/>
        </dgm:presLayoutVars>
      </dgm:prSet>
      <dgm:spPr/>
    </dgm:pt>
    <dgm:pt modelId="{5F4400BD-8717-45D8-A16F-6DA0C92AF529}" type="pres">
      <dgm:prSet presAssocID="{DEF19CD7-4B04-4BBD-A655-BFE6A9884AEE}" presName="sibTrans" presStyleLbl="node1" presStyleIdx="2" presStyleCnt="4"/>
      <dgm:spPr/>
    </dgm:pt>
    <dgm:pt modelId="{A84F052A-293A-4507-8ABB-3519D889682C}" type="pres">
      <dgm:prSet presAssocID="{3FED8A53-572A-49F7-9DB4-C79F9804F0ED}" presName="dummy" presStyleCnt="0"/>
      <dgm:spPr/>
    </dgm:pt>
    <dgm:pt modelId="{263892D2-F00B-43D4-90C0-9269BE3328E0}" type="pres">
      <dgm:prSet presAssocID="{3FED8A53-572A-49F7-9DB4-C79F9804F0ED}" presName="node" presStyleLbl="revTx" presStyleIdx="3" presStyleCnt="4">
        <dgm:presLayoutVars>
          <dgm:bulletEnabled val="1"/>
        </dgm:presLayoutVars>
      </dgm:prSet>
      <dgm:spPr/>
    </dgm:pt>
    <dgm:pt modelId="{9E4E70C3-800A-4744-9EB8-8BBBAC1B5436}" type="pres">
      <dgm:prSet presAssocID="{567BE74F-E7C5-4B22-8251-2189A3E0403B}" presName="sibTrans" presStyleLbl="node1" presStyleIdx="3" presStyleCnt="4"/>
      <dgm:spPr/>
    </dgm:pt>
  </dgm:ptLst>
  <dgm:cxnLst>
    <dgm:cxn modelId="{AB206202-64B9-41FB-B065-79DF5B9A7405}" type="presOf" srcId="{EB8BA030-D600-4DAE-A4CD-06601BDD8C71}" destId="{F5B00D0C-6BEC-41DD-B47D-6D372AB83C21}" srcOrd="0" destOrd="0" presId="urn:microsoft.com/office/officeart/2005/8/layout/cycle1"/>
    <dgm:cxn modelId="{30A2D11C-03E6-4478-B2F4-D23EFC439D67}" srcId="{B194103A-74BD-4222-AEF6-52BEB2EE5BBB}" destId="{C5F7AEC4-C096-40C5-9303-86CD5526F9F2}" srcOrd="0" destOrd="0" parTransId="{79591E6E-5675-498A-987B-059EA01BB145}" sibTransId="{EB8BA030-D600-4DAE-A4CD-06601BDD8C71}"/>
    <dgm:cxn modelId="{239BFB4F-8086-4D3C-9A01-7DDC35E4121A}" type="presOf" srcId="{C5F7AEC4-C096-40C5-9303-86CD5526F9F2}" destId="{C74D58B1-085F-4720-BD7A-6B761CCEDE2A}" srcOrd="0" destOrd="0" presId="urn:microsoft.com/office/officeart/2005/8/layout/cycle1"/>
    <dgm:cxn modelId="{DEF08382-808B-4CC5-A9A1-A58D2548C87F}" type="presOf" srcId="{09A321A2-8AA3-40E8-A202-548D9E84625C}" destId="{C026E518-81FC-43FD-8AF8-3671F36D2254}" srcOrd="0" destOrd="0" presId="urn:microsoft.com/office/officeart/2005/8/layout/cycle1"/>
    <dgm:cxn modelId="{CEF18D83-F076-42D4-9A3C-E1F66317F2CA}" srcId="{B194103A-74BD-4222-AEF6-52BEB2EE5BBB}" destId="{1C3C0907-83BE-4A1B-9EF2-DE359107B71E}" srcOrd="2" destOrd="0" parTransId="{1512BF9D-7ED4-48C4-8049-FD0A82169951}" sibTransId="{DEF19CD7-4B04-4BBD-A655-BFE6A9884AEE}"/>
    <dgm:cxn modelId="{8194B484-D90F-49BD-BC7E-C6C2C5D60ACC}" type="presOf" srcId="{567BE74F-E7C5-4B22-8251-2189A3E0403B}" destId="{9E4E70C3-800A-4744-9EB8-8BBBAC1B5436}" srcOrd="0" destOrd="0" presId="urn:microsoft.com/office/officeart/2005/8/layout/cycle1"/>
    <dgm:cxn modelId="{263CAF8F-3B62-49E0-800B-56B30F692030}" type="presOf" srcId="{3FED8A53-572A-49F7-9DB4-C79F9804F0ED}" destId="{263892D2-F00B-43D4-90C0-9269BE3328E0}" srcOrd="0" destOrd="0" presId="urn:microsoft.com/office/officeart/2005/8/layout/cycle1"/>
    <dgm:cxn modelId="{5AA1E893-5A14-4114-9F3A-C49EC246AFBE}" type="presOf" srcId="{B194103A-74BD-4222-AEF6-52BEB2EE5BBB}" destId="{F4DDBACE-3F16-472A-8E2F-13BD30460C2D}" srcOrd="0" destOrd="0" presId="urn:microsoft.com/office/officeart/2005/8/layout/cycle1"/>
    <dgm:cxn modelId="{F7F152B7-1A97-4982-9940-A5514224FBBE}" type="presOf" srcId="{DEF19CD7-4B04-4BBD-A655-BFE6A9884AEE}" destId="{5F4400BD-8717-45D8-A16F-6DA0C92AF529}" srcOrd="0" destOrd="0" presId="urn:microsoft.com/office/officeart/2005/8/layout/cycle1"/>
    <dgm:cxn modelId="{EDE3F9D1-0103-4982-A5EE-5E168EE065DB}" type="presOf" srcId="{C1F8A00E-DB18-4520-A2C9-46E50FFBED1E}" destId="{B04B9664-6208-4FDD-9F79-99B0A6A76C5E}" srcOrd="0" destOrd="0" presId="urn:microsoft.com/office/officeart/2005/8/layout/cycle1"/>
    <dgm:cxn modelId="{504586E8-487E-483A-A0D3-C02E5AC9C178}" srcId="{B194103A-74BD-4222-AEF6-52BEB2EE5BBB}" destId="{C1F8A00E-DB18-4520-A2C9-46E50FFBED1E}" srcOrd="1" destOrd="0" parTransId="{EA08379C-88C4-480E-B06B-C0EAA50A090B}" sibTransId="{09A321A2-8AA3-40E8-A202-548D9E84625C}"/>
    <dgm:cxn modelId="{5FDD6AEA-5829-444B-B82B-6A0F86F10EB7}" type="presOf" srcId="{1C3C0907-83BE-4A1B-9EF2-DE359107B71E}" destId="{8DF384A1-3005-482E-8D3C-33E99276EB3E}" srcOrd="0" destOrd="0" presId="urn:microsoft.com/office/officeart/2005/8/layout/cycle1"/>
    <dgm:cxn modelId="{633F35F5-F930-4DFB-A44C-8DDA67011770}" srcId="{B194103A-74BD-4222-AEF6-52BEB2EE5BBB}" destId="{3FED8A53-572A-49F7-9DB4-C79F9804F0ED}" srcOrd="3" destOrd="0" parTransId="{4A97ADF9-74E0-4F22-8546-C255B5A2D718}" sibTransId="{567BE74F-E7C5-4B22-8251-2189A3E0403B}"/>
    <dgm:cxn modelId="{63BB0B6E-62F4-4E95-955A-2CE9B313810A}" type="presParOf" srcId="{F4DDBACE-3F16-472A-8E2F-13BD30460C2D}" destId="{46499607-89E5-4D33-B9FA-E930AF7C0D51}" srcOrd="0" destOrd="0" presId="urn:microsoft.com/office/officeart/2005/8/layout/cycle1"/>
    <dgm:cxn modelId="{BDD29322-501C-4CDC-9093-FA8F0BA60AC9}" type="presParOf" srcId="{F4DDBACE-3F16-472A-8E2F-13BD30460C2D}" destId="{C74D58B1-085F-4720-BD7A-6B761CCEDE2A}" srcOrd="1" destOrd="0" presId="urn:microsoft.com/office/officeart/2005/8/layout/cycle1"/>
    <dgm:cxn modelId="{22755339-8536-4178-8543-DDE805BE3441}" type="presParOf" srcId="{F4DDBACE-3F16-472A-8E2F-13BD30460C2D}" destId="{F5B00D0C-6BEC-41DD-B47D-6D372AB83C21}" srcOrd="2" destOrd="0" presId="urn:microsoft.com/office/officeart/2005/8/layout/cycle1"/>
    <dgm:cxn modelId="{CA51C1D6-FACB-4729-BC7B-C626B76A8F24}" type="presParOf" srcId="{F4DDBACE-3F16-472A-8E2F-13BD30460C2D}" destId="{486D677A-E1A6-47D7-AA0F-936ACC506B01}" srcOrd="3" destOrd="0" presId="urn:microsoft.com/office/officeart/2005/8/layout/cycle1"/>
    <dgm:cxn modelId="{EFC42D90-C976-4966-B316-D997AF58F962}" type="presParOf" srcId="{F4DDBACE-3F16-472A-8E2F-13BD30460C2D}" destId="{B04B9664-6208-4FDD-9F79-99B0A6A76C5E}" srcOrd="4" destOrd="0" presId="urn:microsoft.com/office/officeart/2005/8/layout/cycle1"/>
    <dgm:cxn modelId="{685E8473-D49D-4C0F-BA9F-6BF2848E94F4}" type="presParOf" srcId="{F4DDBACE-3F16-472A-8E2F-13BD30460C2D}" destId="{C026E518-81FC-43FD-8AF8-3671F36D2254}" srcOrd="5" destOrd="0" presId="urn:microsoft.com/office/officeart/2005/8/layout/cycle1"/>
    <dgm:cxn modelId="{18E8035A-1965-424A-805B-210EBF754F1B}" type="presParOf" srcId="{F4DDBACE-3F16-472A-8E2F-13BD30460C2D}" destId="{8AC69CFB-80D5-48BC-B36E-7F1251132E6F}" srcOrd="6" destOrd="0" presId="urn:microsoft.com/office/officeart/2005/8/layout/cycle1"/>
    <dgm:cxn modelId="{36B87332-C67A-45CF-A19B-A2A08F545C74}" type="presParOf" srcId="{F4DDBACE-3F16-472A-8E2F-13BD30460C2D}" destId="{8DF384A1-3005-482E-8D3C-33E99276EB3E}" srcOrd="7" destOrd="0" presId="urn:microsoft.com/office/officeart/2005/8/layout/cycle1"/>
    <dgm:cxn modelId="{F6EC4180-3C8D-4FA0-98A8-EDB14D4209D9}" type="presParOf" srcId="{F4DDBACE-3F16-472A-8E2F-13BD30460C2D}" destId="{5F4400BD-8717-45D8-A16F-6DA0C92AF529}" srcOrd="8" destOrd="0" presId="urn:microsoft.com/office/officeart/2005/8/layout/cycle1"/>
    <dgm:cxn modelId="{34864666-AED4-46B1-AD38-4F2AB6701B12}" type="presParOf" srcId="{F4DDBACE-3F16-472A-8E2F-13BD30460C2D}" destId="{A84F052A-293A-4507-8ABB-3519D889682C}" srcOrd="9" destOrd="0" presId="urn:microsoft.com/office/officeart/2005/8/layout/cycle1"/>
    <dgm:cxn modelId="{2EC5693A-BE9F-45EE-83A5-467FB1EA0DE3}" type="presParOf" srcId="{F4DDBACE-3F16-472A-8E2F-13BD30460C2D}" destId="{263892D2-F00B-43D4-90C0-9269BE3328E0}" srcOrd="10" destOrd="0" presId="urn:microsoft.com/office/officeart/2005/8/layout/cycle1"/>
    <dgm:cxn modelId="{81580EC3-A52B-4FBF-948A-4178B91AD3F8}" type="presParOf" srcId="{F4DDBACE-3F16-472A-8E2F-13BD30460C2D}" destId="{9E4E70C3-800A-4744-9EB8-8BBBAC1B5436}"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26521-EDBA-435F-A411-FA06B7A7FD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573FEF2-B774-4C3A-8E61-00E238B74BE8}">
      <dgm:prSet/>
      <dgm:spPr/>
      <dgm:t>
        <a:bodyPr/>
        <a:lstStyle/>
        <a:p>
          <a:pPr rtl="0"/>
          <a:r>
            <a:rPr lang="en-US" b="1"/>
            <a:t>Compared with direct all-cause medical costs for other chronic conditions – MS ranked second behind Congestive Heart Failure</a:t>
          </a:r>
          <a:endParaRPr lang="en-US"/>
        </a:p>
      </dgm:t>
    </dgm:pt>
    <dgm:pt modelId="{09FF511B-AB1C-41A3-828D-2042B7E9A9EB}" type="parTrans" cxnId="{1875D0A7-C3FB-4906-BD72-34A06C900C9D}">
      <dgm:prSet/>
      <dgm:spPr/>
      <dgm:t>
        <a:bodyPr/>
        <a:lstStyle/>
        <a:p>
          <a:endParaRPr lang="en-US"/>
        </a:p>
      </dgm:t>
    </dgm:pt>
    <dgm:pt modelId="{7BDABF41-1EBC-41A6-ACD6-6D1F61C691B5}" type="sibTrans" cxnId="{1875D0A7-C3FB-4906-BD72-34A06C900C9D}">
      <dgm:prSet/>
      <dgm:spPr/>
      <dgm:t>
        <a:bodyPr/>
        <a:lstStyle/>
        <a:p>
          <a:endParaRPr lang="en-US"/>
        </a:p>
      </dgm:t>
    </dgm:pt>
    <dgm:pt modelId="{1974C142-53DA-4CBB-A159-AEFD96F67ADA}">
      <dgm:prSet/>
      <dgm:spPr/>
      <dgm:t>
        <a:bodyPr/>
        <a:lstStyle/>
        <a:p>
          <a:pPr rtl="0"/>
          <a:r>
            <a:rPr lang="en-US" b="1" dirty="0"/>
            <a:t>Annual Costs per patient $8,500 - $70,000 (&gt;Medications) </a:t>
          </a:r>
          <a:endParaRPr lang="en-US" dirty="0"/>
        </a:p>
      </dgm:t>
    </dgm:pt>
    <dgm:pt modelId="{E20D1FD5-5F9F-4F49-B4DE-31BD160DE36C}" type="parTrans" cxnId="{BE9F28B6-592B-4686-8ED2-1FA1E205C7C4}">
      <dgm:prSet/>
      <dgm:spPr/>
      <dgm:t>
        <a:bodyPr/>
        <a:lstStyle/>
        <a:p>
          <a:endParaRPr lang="en-US"/>
        </a:p>
      </dgm:t>
    </dgm:pt>
    <dgm:pt modelId="{93144C60-732D-4675-965A-78BAB830094A}" type="sibTrans" cxnId="{BE9F28B6-592B-4686-8ED2-1FA1E205C7C4}">
      <dgm:prSet/>
      <dgm:spPr/>
      <dgm:t>
        <a:bodyPr/>
        <a:lstStyle/>
        <a:p>
          <a:endParaRPr lang="en-US"/>
        </a:p>
      </dgm:t>
    </dgm:pt>
    <dgm:pt modelId="{34BF4471-5818-4F82-AECA-8A6CD986B0FD}">
      <dgm:prSet/>
      <dgm:spPr/>
      <dgm:t>
        <a:bodyPr/>
        <a:lstStyle/>
        <a:p>
          <a:pPr rtl="0"/>
          <a:r>
            <a:rPr lang="en-US" b="1"/>
            <a:t>National costs are over 8 Billion </a:t>
          </a:r>
          <a:endParaRPr lang="en-US"/>
        </a:p>
      </dgm:t>
    </dgm:pt>
    <dgm:pt modelId="{331C44C3-95AA-4055-893E-972968D1A98E}" type="parTrans" cxnId="{3BFF9ADF-CAE7-46CB-AEDD-CCEEF4166EB1}">
      <dgm:prSet/>
      <dgm:spPr/>
      <dgm:t>
        <a:bodyPr/>
        <a:lstStyle/>
        <a:p>
          <a:endParaRPr lang="en-US"/>
        </a:p>
      </dgm:t>
    </dgm:pt>
    <dgm:pt modelId="{5A422ACA-36CB-45FE-9A08-79CB1699C3FE}" type="sibTrans" cxnId="{3BFF9ADF-CAE7-46CB-AEDD-CCEEF4166EB1}">
      <dgm:prSet/>
      <dgm:spPr/>
      <dgm:t>
        <a:bodyPr/>
        <a:lstStyle/>
        <a:p>
          <a:endParaRPr lang="en-US"/>
        </a:p>
      </dgm:t>
    </dgm:pt>
    <dgm:pt modelId="{C4EF9AE4-635A-4CB5-90A8-CE8153937A79}" type="pres">
      <dgm:prSet presAssocID="{DA026521-EDBA-435F-A411-FA06B7A7FDE5}" presName="linear" presStyleCnt="0">
        <dgm:presLayoutVars>
          <dgm:animLvl val="lvl"/>
          <dgm:resizeHandles val="exact"/>
        </dgm:presLayoutVars>
      </dgm:prSet>
      <dgm:spPr/>
    </dgm:pt>
    <dgm:pt modelId="{5BFEDAB3-EBA2-43D7-AACB-20D6593ACBFB}" type="pres">
      <dgm:prSet presAssocID="{8573FEF2-B774-4C3A-8E61-00E238B74BE8}" presName="parentText" presStyleLbl="node1" presStyleIdx="0" presStyleCnt="3">
        <dgm:presLayoutVars>
          <dgm:chMax val="0"/>
          <dgm:bulletEnabled val="1"/>
        </dgm:presLayoutVars>
      </dgm:prSet>
      <dgm:spPr/>
    </dgm:pt>
    <dgm:pt modelId="{BB4CE075-321E-4751-A291-887E1E6DFC20}" type="pres">
      <dgm:prSet presAssocID="{7BDABF41-1EBC-41A6-ACD6-6D1F61C691B5}" presName="spacer" presStyleCnt="0"/>
      <dgm:spPr/>
    </dgm:pt>
    <dgm:pt modelId="{4AC61A3C-DCFC-4AC2-8663-1CC22A0AC4D5}" type="pres">
      <dgm:prSet presAssocID="{1974C142-53DA-4CBB-A159-AEFD96F67ADA}" presName="parentText" presStyleLbl="node1" presStyleIdx="1" presStyleCnt="3">
        <dgm:presLayoutVars>
          <dgm:chMax val="0"/>
          <dgm:bulletEnabled val="1"/>
        </dgm:presLayoutVars>
      </dgm:prSet>
      <dgm:spPr/>
    </dgm:pt>
    <dgm:pt modelId="{AAE13B95-77C1-4E69-99AF-866FC5D3421D}" type="pres">
      <dgm:prSet presAssocID="{93144C60-732D-4675-965A-78BAB830094A}" presName="spacer" presStyleCnt="0"/>
      <dgm:spPr/>
    </dgm:pt>
    <dgm:pt modelId="{48F1AFF2-986D-43E7-A02A-18794B7A2845}" type="pres">
      <dgm:prSet presAssocID="{34BF4471-5818-4F82-AECA-8A6CD986B0FD}" presName="parentText" presStyleLbl="node1" presStyleIdx="2" presStyleCnt="3">
        <dgm:presLayoutVars>
          <dgm:chMax val="0"/>
          <dgm:bulletEnabled val="1"/>
        </dgm:presLayoutVars>
      </dgm:prSet>
      <dgm:spPr/>
    </dgm:pt>
  </dgm:ptLst>
  <dgm:cxnLst>
    <dgm:cxn modelId="{F5817F2A-C682-4CFA-8524-A8304BA384B5}" type="presOf" srcId="{DA026521-EDBA-435F-A411-FA06B7A7FDE5}" destId="{C4EF9AE4-635A-4CB5-90A8-CE8153937A79}" srcOrd="0" destOrd="0" presId="urn:microsoft.com/office/officeart/2005/8/layout/vList2"/>
    <dgm:cxn modelId="{1875D0A7-C3FB-4906-BD72-34A06C900C9D}" srcId="{DA026521-EDBA-435F-A411-FA06B7A7FDE5}" destId="{8573FEF2-B774-4C3A-8E61-00E238B74BE8}" srcOrd="0" destOrd="0" parTransId="{09FF511B-AB1C-41A3-828D-2042B7E9A9EB}" sibTransId="{7BDABF41-1EBC-41A6-ACD6-6D1F61C691B5}"/>
    <dgm:cxn modelId="{4BCD26AD-8E36-4626-9FA1-85A79A2CF6FB}" type="presOf" srcId="{1974C142-53DA-4CBB-A159-AEFD96F67ADA}" destId="{4AC61A3C-DCFC-4AC2-8663-1CC22A0AC4D5}" srcOrd="0" destOrd="0" presId="urn:microsoft.com/office/officeart/2005/8/layout/vList2"/>
    <dgm:cxn modelId="{BE9F28B6-592B-4686-8ED2-1FA1E205C7C4}" srcId="{DA026521-EDBA-435F-A411-FA06B7A7FDE5}" destId="{1974C142-53DA-4CBB-A159-AEFD96F67ADA}" srcOrd="1" destOrd="0" parTransId="{E20D1FD5-5F9F-4F49-B4DE-31BD160DE36C}" sibTransId="{93144C60-732D-4675-965A-78BAB830094A}"/>
    <dgm:cxn modelId="{FC6ABDCB-60F0-4678-A5F8-11192872A909}" type="presOf" srcId="{34BF4471-5818-4F82-AECA-8A6CD986B0FD}" destId="{48F1AFF2-986D-43E7-A02A-18794B7A2845}" srcOrd="0" destOrd="0" presId="urn:microsoft.com/office/officeart/2005/8/layout/vList2"/>
    <dgm:cxn modelId="{3BFF9ADF-CAE7-46CB-AEDD-CCEEF4166EB1}" srcId="{DA026521-EDBA-435F-A411-FA06B7A7FDE5}" destId="{34BF4471-5818-4F82-AECA-8A6CD986B0FD}" srcOrd="2" destOrd="0" parTransId="{331C44C3-95AA-4055-893E-972968D1A98E}" sibTransId="{5A422ACA-36CB-45FE-9A08-79CB1699C3FE}"/>
    <dgm:cxn modelId="{CF2290F4-97A4-4EF3-B18C-F23264756F3E}" type="presOf" srcId="{8573FEF2-B774-4C3A-8E61-00E238B74BE8}" destId="{5BFEDAB3-EBA2-43D7-AACB-20D6593ACBFB}" srcOrd="0" destOrd="0" presId="urn:microsoft.com/office/officeart/2005/8/layout/vList2"/>
    <dgm:cxn modelId="{72F2548F-E6A6-4940-98B1-E67131B1B473}" type="presParOf" srcId="{C4EF9AE4-635A-4CB5-90A8-CE8153937A79}" destId="{5BFEDAB3-EBA2-43D7-AACB-20D6593ACBFB}" srcOrd="0" destOrd="0" presId="urn:microsoft.com/office/officeart/2005/8/layout/vList2"/>
    <dgm:cxn modelId="{FAB2B526-8368-4ADC-8FA9-AE6AD159105E}" type="presParOf" srcId="{C4EF9AE4-635A-4CB5-90A8-CE8153937A79}" destId="{BB4CE075-321E-4751-A291-887E1E6DFC20}" srcOrd="1" destOrd="0" presId="urn:microsoft.com/office/officeart/2005/8/layout/vList2"/>
    <dgm:cxn modelId="{7E98F69F-7FC1-470D-9D90-A2D8C34741A5}" type="presParOf" srcId="{C4EF9AE4-635A-4CB5-90A8-CE8153937A79}" destId="{4AC61A3C-DCFC-4AC2-8663-1CC22A0AC4D5}" srcOrd="2" destOrd="0" presId="urn:microsoft.com/office/officeart/2005/8/layout/vList2"/>
    <dgm:cxn modelId="{A7F5DCA5-0833-437B-8561-2DB2CD48C1B2}" type="presParOf" srcId="{C4EF9AE4-635A-4CB5-90A8-CE8153937A79}" destId="{AAE13B95-77C1-4E69-99AF-866FC5D3421D}" srcOrd="3" destOrd="0" presId="urn:microsoft.com/office/officeart/2005/8/layout/vList2"/>
    <dgm:cxn modelId="{C5AF13D3-9EDD-4135-9434-9CA4D868A232}" type="presParOf" srcId="{C4EF9AE4-635A-4CB5-90A8-CE8153937A79}" destId="{48F1AFF2-986D-43E7-A02A-18794B7A2845}"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D58B1-085F-4720-BD7A-6B761CCEDE2A}">
      <dsp:nvSpPr>
        <dsp:cNvPr id="0" name=""/>
        <dsp:cNvSpPr/>
      </dsp:nvSpPr>
      <dsp:spPr>
        <a:xfrm>
          <a:off x="2423939" y="406411"/>
          <a:ext cx="1375729" cy="137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b="1" kern="1200"/>
            <a:t>Most common cause of neurological disability in young adults</a:t>
          </a:r>
          <a:endParaRPr lang="en-US" sz="1700" kern="1200"/>
        </a:p>
      </dsp:txBody>
      <dsp:txXfrm>
        <a:off x="2423939" y="406411"/>
        <a:ext cx="1375729" cy="1375729"/>
      </dsp:txXfrm>
    </dsp:sp>
    <dsp:sp modelId="{F5B00D0C-6BEC-41DD-B47D-6D372AB83C21}">
      <dsp:nvSpPr>
        <dsp:cNvPr id="0" name=""/>
        <dsp:cNvSpPr/>
      </dsp:nvSpPr>
      <dsp:spPr>
        <a:xfrm>
          <a:off x="-321" y="319560"/>
          <a:ext cx="3886842" cy="3886842"/>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4B9664-6208-4FDD-9F79-99B0A6A76C5E}">
      <dsp:nvSpPr>
        <dsp:cNvPr id="0" name=""/>
        <dsp:cNvSpPr/>
      </dsp:nvSpPr>
      <dsp:spPr>
        <a:xfrm>
          <a:off x="2423939" y="2743821"/>
          <a:ext cx="1375729" cy="137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t>2.3 million world-wide – estimated over 400,000 U.S.</a:t>
          </a:r>
          <a:endParaRPr lang="en-US" sz="1700" kern="1200" dirty="0"/>
        </a:p>
      </dsp:txBody>
      <dsp:txXfrm>
        <a:off x="2423939" y="2743821"/>
        <a:ext cx="1375729" cy="1375729"/>
      </dsp:txXfrm>
    </dsp:sp>
    <dsp:sp modelId="{C026E518-81FC-43FD-8AF8-3671F36D2254}">
      <dsp:nvSpPr>
        <dsp:cNvPr id="0" name=""/>
        <dsp:cNvSpPr/>
      </dsp:nvSpPr>
      <dsp:spPr>
        <a:xfrm>
          <a:off x="-321" y="319560"/>
          <a:ext cx="3886842" cy="3886842"/>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384A1-3005-482E-8D3C-33E99276EB3E}">
      <dsp:nvSpPr>
        <dsp:cNvPr id="0" name=""/>
        <dsp:cNvSpPr/>
      </dsp:nvSpPr>
      <dsp:spPr>
        <a:xfrm>
          <a:off x="86530" y="2743821"/>
          <a:ext cx="1375729" cy="137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b="1" kern="1200"/>
            <a:t>70% manifest symptoms between 21-40</a:t>
          </a:r>
          <a:endParaRPr lang="en-US" sz="1700" kern="1200"/>
        </a:p>
      </dsp:txBody>
      <dsp:txXfrm>
        <a:off x="86530" y="2743821"/>
        <a:ext cx="1375729" cy="1375729"/>
      </dsp:txXfrm>
    </dsp:sp>
    <dsp:sp modelId="{5F4400BD-8717-45D8-A16F-6DA0C92AF529}">
      <dsp:nvSpPr>
        <dsp:cNvPr id="0" name=""/>
        <dsp:cNvSpPr/>
      </dsp:nvSpPr>
      <dsp:spPr>
        <a:xfrm>
          <a:off x="-321" y="319560"/>
          <a:ext cx="3886842" cy="3886842"/>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892D2-F00B-43D4-90C0-9269BE3328E0}">
      <dsp:nvSpPr>
        <dsp:cNvPr id="0" name=""/>
        <dsp:cNvSpPr/>
      </dsp:nvSpPr>
      <dsp:spPr>
        <a:xfrm>
          <a:off x="86530" y="406411"/>
          <a:ext cx="1375729" cy="137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b="1" kern="1200" dirty="0"/>
            <a:t>More women are diagnosed than men 3:1 ratio</a:t>
          </a:r>
          <a:endParaRPr lang="en-US" sz="1700" kern="1200" dirty="0"/>
        </a:p>
      </dsp:txBody>
      <dsp:txXfrm>
        <a:off x="86530" y="406411"/>
        <a:ext cx="1375729" cy="1375729"/>
      </dsp:txXfrm>
    </dsp:sp>
    <dsp:sp modelId="{9E4E70C3-800A-4744-9EB8-8BBBAC1B5436}">
      <dsp:nvSpPr>
        <dsp:cNvPr id="0" name=""/>
        <dsp:cNvSpPr/>
      </dsp:nvSpPr>
      <dsp:spPr>
        <a:xfrm>
          <a:off x="-321" y="319560"/>
          <a:ext cx="3886842" cy="3886842"/>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EDAB3-EBA2-43D7-AACB-20D6593ACBFB}">
      <dsp:nvSpPr>
        <dsp:cNvPr id="0" name=""/>
        <dsp:cNvSpPr/>
      </dsp:nvSpPr>
      <dsp:spPr>
        <a:xfrm>
          <a:off x="0" y="64281"/>
          <a:ext cx="3886200" cy="1427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Compared with direct all-cause medical costs for other chronic conditions – MS ranked second behind Congestive Heart Failure</a:t>
          </a:r>
          <a:endParaRPr lang="en-US" sz="2000" kern="1200"/>
        </a:p>
      </dsp:txBody>
      <dsp:txXfrm>
        <a:off x="69680" y="133961"/>
        <a:ext cx="3746840" cy="1288040"/>
      </dsp:txXfrm>
    </dsp:sp>
    <dsp:sp modelId="{4AC61A3C-DCFC-4AC2-8663-1CC22A0AC4D5}">
      <dsp:nvSpPr>
        <dsp:cNvPr id="0" name=""/>
        <dsp:cNvSpPr/>
      </dsp:nvSpPr>
      <dsp:spPr>
        <a:xfrm>
          <a:off x="0" y="1549281"/>
          <a:ext cx="3886200" cy="1427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Annual Costs per patient $8,500 - $70,000 (&gt;Medications) </a:t>
          </a:r>
          <a:endParaRPr lang="en-US" sz="2000" kern="1200" dirty="0"/>
        </a:p>
      </dsp:txBody>
      <dsp:txXfrm>
        <a:off x="69680" y="1618961"/>
        <a:ext cx="3746840" cy="1288040"/>
      </dsp:txXfrm>
    </dsp:sp>
    <dsp:sp modelId="{48F1AFF2-986D-43E7-A02A-18794B7A2845}">
      <dsp:nvSpPr>
        <dsp:cNvPr id="0" name=""/>
        <dsp:cNvSpPr/>
      </dsp:nvSpPr>
      <dsp:spPr>
        <a:xfrm>
          <a:off x="0" y="3034281"/>
          <a:ext cx="3886200" cy="1427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a:t>National costs are over 8 Billion </a:t>
          </a:r>
          <a:endParaRPr lang="en-US" sz="2000" kern="1200"/>
        </a:p>
      </dsp:txBody>
      <dsp:txXfrm>
        <a:off x="69680" y="3103961"/>
        <a:ext cx="3746840" cy="128804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0A3D73D2-14EA-4004-853A-052B71E1BC62}" type="datetimeFigureOut">
              <a:rPr lang="en-US" smtClean="0"/>
              <a:t>7/11/2018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895FAB0-0293-4380-A3A4-79C6B974942C}" type="slidenum">
              <a:rPr lang="en-US" smtClean="0"/>
              <a:t>‹#›</a:t>
            </a:fld>
            <a:endParaRPr lang="en-US"/>
          </a:p>
        </p:txBody>
      </p:sp>
    </p:spTree>
    <p:extLst>
      <p:ext uri="{BB962C8B-B14F-4D97-AF65-F5344CB8AC3E}">
        <p14:creationId xmlns:p14="http://schemas.microsoft.com/office/powerpoint/2010/main" val="249367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Clay Walker</a:t>
            </a:r>
          </a:p>
          <a:p>
            <a:r>
              <a:rPr lang="en-US" dirty="0"/>
              <a:t>Jack Osborne</a:t>
            </a:r>
          </a:p>
          <a:p>
            <a:r>
              <a:rPr lang="en-US" dirty="0"/>
              <a:t>Montel Williams</a:t>
            </a:r>
          </a:p>
          <a:p>
            <a:r>
              <a:rPr lang="en-US" dirty="0"/>
              <a:t>Alan Osmond &amp; son David (Osmond Family)</a:t>
            </a:r>
          </a:p>
          <a:p>
            <a:r>
              <a:rPr lang="en-US" dirty="0"/>
              <a:t>Ann Romney (wife of Mitt)</a:t>
            </a:r>
          </a:p>
          <a:p>
            <a:r>
              <a:rPr lang="en-US" dirty="0"/>
              <a:t> </a:t>
            </a:r>
          </a:p>
          <a:p>
            <a:r>
              <a:rPr lang="en-US" dirty="0"/>
              <a:t>Annette </a:t>
            </a:r>
            <a:r>
              <a:rPr lang="en-US" dirty="0" err="1"/>
              <a:t>Funicello</a:t>
            </a:r>
            <a:endParaRPr lang="en-US" dirty="0"/>
          </a:p>
        </p:txBody>
      </p:sp>
      <p:sp>
        <p:nvSpPr>
          <p:cNvPr id="4" name="Slide Number Placeholder 3"/>
          <p:cNvSpPr>
            <a:spLocks noGrp="1"/>
          </p:cNvSpPr>
          <p:nvPr>
            <p:ph type="sldNum" sz="quarter" idx="10"/>
          </p:nvPr>
        </p:nvSpPr>
        <p:spPr/>
        <p:txBody>
          <a:bodyPr/>
          <a:lstStyle/>
          <a:p>
            <a:fld id="{0895FAB0-0293-4380-A3A4-79C6B974942C}" type="slidenum">
              <a:rPr lang="en-US" smtClean="0"/>
              <a:t>4</a:t>
            </a:fld>
            <a:endParaRPr lang="en-US"/>
          </a:p>
        </p:txBody>
      </p:sp>
    </p:spTree>
    <p:extLst>
      <p:ext uri="{BB962C8B-B14F-4D97-AF65-F5344CB8AC3E}">
        <p14:creationId xmlns:p14="http://schemas.microsoft.com/office/powerpoint/2010/main" val="271654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238E6716-2AE8-49D4-A87E-2725FFCBCD74}" type="slidenum">
              <a:rPr lang="en-US" sz="1200" b="0" smtClean="0"/>
              <a:pPr/>
              <a:t>6</a:t>
            </a:fld>
            <a:endParaRPr lang="en-US" sz="1200" b="0"/>
          </a:p>
        </p:txBody>
      </p:sp>
      <p:sp>
        <p:nvSpPr>
          <p:cNvPr id="48131" name="Rectangle 2"/>
          <p:cNvSpPr>
            <a:spLocks noGrp="1" noRot="1" noChangeAspect="1" noChangeArrowheads="1" noTextEdit="1"/>
          </p:cNvSpPr>
          <p:nvPr>
            <p:ph type="sldImg"/>
          </p:nvPr>
        </p:nvSpPr>
        <p:spPr>
          <a:xfrm>
            <a:off x="1516063" y="725488"/>
            <a:ext cx="3827462" cy="2870200"/>
          </a:xfrm>
          <a:ln/>
        </p:spPr>
      </p:sp>
      <p:sp>
        <p:nvSpPr>
          <p:cNvPr id="48132" name="Rectangle 3"/>
          <p:cNvSpPr>
            <a:spLocks noGrp="1" noChangeArrowheads="1"/>
          </p:cNvSpPr>
          <p:nvPr>
            <p:ph type="body" idx="1"/>
          </p:nvPr>
        </p:nvSpPr>
        <p:spPr>
          <a:xfrm>
            <a:off x="914400" y="3919538"/>
            <a:ext cx="5029200" cy="4581525"/>
          </a:xfrm>
          <a:noFill/>
          <a:ln>
            <a:noFill/>
            <a:miter lim="800000"/>
            <a:headEnd/>
            <a:tailEnd/>
          </a:ln>
        </p:spPr>
        <p:txBody>
          <a:bodyPr lIns="90037" tIns="45019" rIns="90037" bIns="45019"/>
          <a:lstStyle/>
          <a:p>
            <a:pPr marL="228600" indent="-228600" eaLnBrk="1" hangingPunct="1">
              <a:buFontTx/>
              <a:buAutoNum type="arabicPeriod"/>
            </a:pPr>
            <a:r>
              <a:rPr lang="en-US" sz="1400" dirty="0">
                <a:ea typeface="ＭＳ Ｐゴシック" pitchFamily="1" charset="-128"/>
              </a:rPr>
              <a:t>Although scientists are still working out the details of the immune attack in MS, the basic steps involved appear to be as follows:</a:t>
            </a:r>
          </a:p>
          <a:p>
            <a:pPr marL="228600" indent="-228600" eaLnBrk="1" hangingPunct="1">
              <a:buFontTx/>
              <a:buAutoNum type="arabicPeriod"/>
            </a:pPr>
            <a:r>
              <a:rPr lang="en-US" sz="1400" dirty="0">
                <a:ea typeface="ＭＳ Ｐゴシック" pitchFamily="1" charset="-128"/>
              </a:rPr>
              <a:t>Misguided immune cells—called T cells—cross the blood-brain barrier (BBB) into the central nervous system (CNS).</a:t>
            </a:r>
          </a:p>
          <a:p>
            <a:pPr marL="228600" indent="-228600" eaLnBrk="1" hangingPunct="1">
              <a:buFontTx/>
              <a:buAutoNum type="arabicPeriod"/>
            </a:pPr>
            <a:r>
              <a:rPr lang="en-US" sz="1400" dirty="0">
                <a:ea typeface="ＭＳ Ｐゴシック" pitchFamily="1" charset="-128"/>
              </a:rPr>
              <a:t>The BBB, which is thought to consist of walls of capillaries in the CNS, usually prevents or slows the passage of undesirable substances (e.g., disease-causing organisms) from the blood into the CNS.</a:t>
            </a:r>
          </a:p>
          <a:p>
            <a:pPr marL="228600" indent="-228600" eaLnBrk="1" hangingPunct="1">
              <a:buFontTx/>
              <a:buAutoNum type="arabicPeriod"/>
            </a:pPr>
            <a:r>
              <a:rPr lang="en-US" sz="1400" dirty="0">
                <a:ea typeface="ＭＳ Ｐゴシック" pitchFamily="1" charset="-128"/>
              </a:rPr>
              <a:t>These T cells release chemicals that rally other immune system forces that attack the myelin coating around the nerve cells, as well as the cells that manufacture myelin.</a:t>
            </a:r>
          </a:p>
          <a:p>
            <a:pPr marL="228600" indent="-228600" eaLnBrk="1" hangingPunct="1">
              <a:buFontTx/>
              <a:buAutoNum type="arabicPeriod"/>
            </a:pPr>
            <a:r>
              <a:rPr lang="en-US" sz="1400" dirty="0">
                <a:ea typeface="ＭＳ Ｐゴシック" pitchFamily="1" charset="-128"/>
              </a:rPr>
              <a:t>This attack causes inflammation and then destruction.  The nerve fibers themselves also come under attack.</a:t>
            </a:r>
          </a:p>
          <a:p>
            <a:pPr marL="228600" indent="-228600" eaLnBrk="1" hangingPunct="1">
              <a:buFontTx/>
              <a:buAutoNum type="arabicPeriod"/>
            </a:pPr>
            <a:r>
              <a:rPr lang="en-US" sz="1400" dirty="0">
                <a:ea typeface="ＭＳ Ｐゴシック" pitchFamily="1" charset="-128"/>
              </a:rPr>
              <a:t>Once the myelin and nerve fibers have been damaged, nerve signals are slowed or stopped.</a:t>
            </a:r>
          </a:p>
          <a:p>
            <a:pPr marL="228600" indent="-228600" eaLnBrk="1" hangingPunct="1">
              <a:buFontTx/>
              <a:buAutoNum type="arabicPeriod"/>
            </a:pPr>
            <a:r>
              <a:rPr lang="en-US" sz="1400" dirty="0">
                <a:ea typeface="ＭＳ Ｐゴシック" pitchFamily="1" charset="-128"/>
              </a:rPr>
              <a:t>MS lesions (damaged areas as seen on magnetic resonance images) form, with hardened scars or plaques that may impair normal myelin repair processes.  </a:t>
            </a:r>
          </a:p>
        </p:txBody>
      </p:sp>
    </p:spTree>
    <p:extLst>
      <p:ext uri="{BB962C8B-B14F-4D97-AF65-F5344CB8AC3E}">
        <p14:creationId xmlns:p14="http://schemas.microsoft.com/office/powerpoint/2010/main" val="21259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95FAB0-0293-4380-A3A4-79C6B974942C}" type="slidenum">
              <a:rPr lang="en-US" smtClean="0"/>
              <a:t>8</a:t>
            </a:fld>
            <a:endParaRPr lang="en-US"/>
          </a:p>
        </p:txBody>
      </p:sp>
    </p:spTree>
    <p:extLst>
      <p:ext uri="{BB962C8B-B14F-4D97-AF65-F5344CB8AC3E}">
        <p14:creationId xmlns:p14="http://schemas.microsoft.com/office/powerpoint/2010/main" val="317483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EA310AA0-C737-48EC-96ED-75609B09653A}" type="slidenum">
              <a:rPr lang="en-US" sz="1200" b="0" smtClean="0"/>
              <a:pPr/>
              <a:t>11</a:t>
            </a:fld>
            <a:endParaRPr lang="en-US" sz="1200"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marL="228600" indent="-228600" eaLnBrk="1" hangingPunct="1">
              <a:buFontTx/>
              <a:buAutoNum type="arabicPeriod"/>
            </a:pPr>
            <a:r>
              <a:rPr lang="en-US" sz="1400" dirty="0">
                <a:ea typeface="ＭＳ Ｐゴシック" pitchFamily="1" charset="-128"/>
              </a:rPr>
              <a:t>Any or all of these symptoms are possible in MS, depending on where in the CNS the lesions form.</a:t>
            </a:r>
          </a:p>
          <a:p>
            <a:pPr marL="228600" indent="-228600" eaLnBrk="1" hangingPunct="1">
              <a:buFontTx/>
              <a:buAutoNum type="arabicPeriod"/>
            </a:pPr>
            <a:r>
              <a:rPr lang="en-US" sz="1400" dirty="0">
                <a:ea typeface="ＭＳ Ｐゴシック" pitchFamily="1" charset="-128"/>
              </a:rPr>
              <a:t>Some people develop only one or two of these symptoms over the course of the disease, while other people may develop several.</a:t>
            </a:r>
          </a:p>
          <a:p>
            <a:pPr marL="228600" indent="-228600" eaLnBrk="1" hangingPunct="1">
              <a:buFontTx/>
              <a:buAutoNum type="arabicPeriod"/>
            </a:pPr>
            <a:r>
              <a:rPr lang="en-US" sz="1400" dirty="0">
                <a:ea typeface="ＭＳ Ｐゴシック" pitchFamily="1" charset="-128"/>
              </a:rPr>
              <a:t>Fatigue is the most common symptom of MS.  In addition to “primary MS fatigue,” which results from impaired nerve transmission, there can be added fatigue caused by depression, disturbed sleep (e.g., by pain, nighttime urination, periodic limb movements), impaired mobility, and some medications.</a:t>
            </a:r>
          </a:p>
          <a:p>
            <a:pPr marL="228600" indent="-228600" eaLnBrk="1" hangingPunct="1">
              <a:buFontTx/>
              <a:buAutoNum type="arabicPeriod"/>
            </a:pPr>
            <a:r>
              <a:rPr lang="en-US" sz="1400" dirty="0">
                <a:ea typeface="ＭＳ Ｐゴシック" pitchFamily="1" charset="-128"/>
              </a:rPr>
              <a:t>There are strategies available to treat almost all of these symptoms.</a:t>
            </a:r>
          </a:p>
          <a:p>
            <a:pPr marL="228600" indent="-228600" eaLnBrk="1" hangingPunct="1">
              <a:buFontTx/>
              <a:buAutoNum type="arabicPeriod"/>
            </a:pPr>
            <a:r>
              <a:rPr lang="en-US" sz="1400" dirty="0">
                <a:ea typeface="ＭＳ Ｐゴシック" pitchFamily="1" charset="-128"/>
              </a:rPr>
              <a:t>Only the symptoms that appear in orange are readily visible—which means that what you see when you look at a person with MS is probably only the “tip of the iceberg.” </a:t>
            </a:r>
          </a:p>
          <a:p>
            <a:pPr marL="228600" indent="-228600" eaLnBrk="1" hangingPunct="1"/>
            <a:endParaRPr lang="en-US" dirty="0">
              <a:ea typeface="ＭＳ Ｐゴシック" pitchFamily="1" charset="-128"/>
            </a:endParaRPr>
          </a:p>
        </p:txBody>
      </p:sp>
    </p:spTree>
    <p:extLst>
      <p:ext uri="{BB962C8B-B14F-4D97-AF65-F5344CB8AC3E}">
        <p14:creationId xmlns:p14="http://schemas.microsoft.com/office/powerpoint/2010/main" val="420810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temporary worsening of symptoms caused by an elevated core body temperature is called a “pseudoexacerbation” because it gets better once the body’s normal temperature is restored.</a:t>
            </a:r>
          </a:p>
        </p:txBody>
      </p:sp>
      <p:sp>
        <p:nvSpPr>
          <p:cNvPr id="4" name="Slide Number Placeholder 3"/>
          <p:cNvSpPr>
            <a:spLocks noGrp="1"/>
          </p:cNvSpPr>
          <p:nvPr>
            <p:ph type="sldNum" sz="quarter" idx="10"/>
          </p:nvPr>
        </p:nvSpPr>
        <p:spPr/>
        <p:txBody>
          <a:bodyPr/>
          <a:lstStyle/>
          <a:p>
            <a:fld id="{633B7840-1B98-4D88-9D30-1A1DAE5F4D86}" type="slidenum">
              <a:rPr lang="en-US" smtClean="0"/>
              <a:t>12</a:t>
            </a:fld>
            <a:endParaRPr lang="en-US"/>
          </a:p>
        </p:txBody>
      </p:sp>
    </p:spTree>
    <p:extLst>
      <p:ext uri="{BB962C8B-B14F-4D97-AF65-F5344CB8AC3E}">
        <p14:creationId xmlns:p14="http://schemas.microsoft.com/office/powerpoint/2010/main" val="173580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400" dirty="0"/>
              <a:t>Medications commonly used to treat symptoms include</a:t>
            </a:r>
            <a:r>
              <a:rPr lang="en-US" sz="1400" baseline="0" dirty="0"/>
              <a:t> antidepressants, </a:t>
            </a:r>
            <a:r>
              <a:rPr lang="en-US" sz="1400" baseline="0" dirty="0" err="1"/>
              <a:t>dalfampridine</a:t>
            </a:r>
            <a:r>
              <a:rPr lang="en-US" sz="1400" baseline="0" dirty="0"/>
              <a:t> (</a:t>
            </a:r>
            <a:r>
              <a:rPr lang="en-US" sz="1400" baseline="0" dirty="0" err="1"/>
              <a:t>Ampyra</a:t>
            </a:r>
            <a:r>
              <a:rPr lang="en-US" sz="1400" baseline="0" dirty="0"/>
              <a:t>) to improve walking, baclofen to treat spasticity, anticholinergic medications to treat overactive bladder, anticonvulsant medications to treat neurogenic pain, amantadine (an antiviral medication) and </a:t>
            </a:r>
            <a:r>
              <a:rPr lang="en-US" sz="1400" baseline="0" dirty="0" err="1"/>
              <a:t>psychostimulants</a:t>
            </a:r>
            <a:r>
              <a:rPr lang="en-US" sz="1400" baseline="0" dirty="0"/>
              <a:t> to help with fatigue.</a:t>
            </a:r>
          </a:p>
          <a:p>
            <a:pPr marL="228600" indent="-228600">
              <a:buFont typeface="+mj-lt"/>
              <a:buAutoNum type="arabicPeriod"/>
            </a:pPr>
            <a:r>
              <a:rPr lang="en-US" sz="1400" baseline="0" dirty="0"/>
              <a:t>Rehabilitation strategies include exercise (stretching, range of motion, strength training, aerobics), gait training, use of mobility aids.</a:t>
            </a:r>
          </a:p>
          <a:p>
            <a:pPr marL="228600" indent="-228600">
              <a:buFont typeface="+mj-lt"/>
              <a:buAutoNum type="arabicPeriod"/>
            </a:pPr>
            <a:r>
              <a:rPr lang="en-US" sz="1400" baseline="0" dirty="0"/>
              <a:t>Psychosocial support includes education, dealing with feelings of grief and loss, promoting behavior change, coping and adaptation.</a:t>
            </a:r>
            <a:endParaRPr lang="en-US" sz="1400" dirty="0"/>
          </a:p>
        </p:txBody>
      </p:sp>
      <p:sp>
        <p:nvSpPr>
          <p:cNvPr id="4" name="Slide Number Placeholder 3"/>
          <p:cNvSpPr>
            <a:spLocks noGrp="1"/>
          </p:cNvSpPr>
          <p:nvPr>
            <p:ph type="sldNum" sz="quarter" idx="10"/>
          </p:nvPr>
        </p:nvSpPr>
        <p:spPr/>
        <p:txBody>
          <a:bodyPr/>
          <a:lstStyle/>
          <a:p>
            <a:fld id="{633B7840-1B98-4D88-9D30-1A1DAE5F4D86}" type="slidenum">
              <a:rPr lang="en-US" smtClean="0"/>
              <a:t>13</a:t>
            </a:fld>
            <a:endParaRPr lang="en-US"/>
          </a:p>
        </p:txBody>
      </p:sp>
    </p:spTree>
    <p:extLst>
      <p:ext uri="{BB962C8B-B14F-4D97-AF65-F5344CB8AC3E}">
        <p14:creationId xmlns:p14="http://schemas.microsoft.com/office/powerpoint/2010/main" val="230644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fld id="{5B1F6B06-B19C-4A55-8B4B-0A06C378D94D}" type="slidenum">
              <a:rPr lang="en-US" sz="1200" b="0" smtClean="0"/>
              <a:pPr/>
              <a:t>14</a:t>
            </a:fld>
            <a:endParaRPr lang="en-US" sz="12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sz="1400" dirty="0">
                <a:ea typeface="ＭＳ Ｐゴシック" pitchFamily="1" charset="-128"/>
              </a:rPr>
              <a:t>No single practitioner can address all of the problems potentially created by MS.  The ideal treatment team, whether located in a single center, or spread out in the community, should include a variety of specialties. While most people with MS are treated by a neurologist, most do not have access to this kind of comprehensive care team. As different needs arise, your patients may need to be evaluated/treated by specialists</a:t>
            </a:r>
            <a:r>
              <a:rPr lang="en-US" sz="1400" baseline="0" dirty="0">
                <a:ea typeface="ＭＳ Ｐゴシック" pitchFamily="1" charset="-128"/>
              </a:rPr>
              <a:t> on this list. </a:t>
            </a:r>
            <a:endParaRPr lang="en-US" sz="1400" dirty="0">
              <a:ea typeface="ＭＳ Ｐゴシック" pitchFamily="1" charset="-128"/>
            </a:endParaRPr>
          </a:p>
          <a:p>
            <a:pPr eaLnBrk="1" hangingPunct="1"/>
            <a:endParaRPr lang="en-US" dirty="0">
              <a:ea typeface="ＭＳ Ｐゴシック" pitchFamily="1" charset="-128"/>
            </a:endParaRPr>
          </a:p>
        </p:txBody>
      </p:sp>
    </p:spTree>
    <p:extLst>
      <p:ext uri="{BB962C8B-B14F-4D97-AF65-F5344CB8AC3E}">
        <p14:creationId xmlns:p14="http://schemas.microsoft.com/office/powerpoint/2010/main" val="9729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diagram</a:t>
            </a:r>
            <a:r>
              <a:rPr lang="en-US" sz="1400" baseline="0" dirty="0"/>
              <a:t> is simply used to illustrate how the symptoms of MS can impact one another. Intervention with one symptom can positively impact others. </a:t>
            </a:r>
            <a:endParaRPr lang="en-US" sz="1400" dirty="0"/>
          </a:p>
        </p:txBody>
      </p:sp>
      <p:sp>
        <p:nvSpPr>
          <p:cNvPr id="4" name="Slide Number Placeholder 3"/>
          <p:cNvSpPr>
            <a:spLocks noGrp="1"/>
          </p:cNvSpPr>
          <p:nvPr>
            <p:ph type="sldNum" sz="quarter" idx="10"/>
          </p:nvPr>
        </p:nvSpPr>
        <p:spPr/>
        <p:txBody>
          <a:bodyPr/>
          <a:lstStyle/>
          <a:p>
            <a:fld id="{633B7840-1B98-4D88-9D30-1A1DAE5F4D86}" type="slidenum">
              <a:rPr lang="en-US" smtClean="0"/>
              <a:t>16</a:t>
            </a:fld>
            <a:endParaRPr lang="en-US"/>
          </a:p>
        </p:txBody>
      </p:sp>
    </p:spTree>
    <p:extLst>
      <p:ext uri="{BB962C8B-B14F-4D97-AF65-F5344CB8AC3E}">
        <p14:creationId xmlns:p14="http://schemas.microsoft.com/office/powerpoint/2010/main" val="141190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724400" y="2035175"/>
            <a:ext cx="3886200" cy="1470025"/>
          </a:xfrm>
        </p:spPr>
        <p:txBody>
          <a:bodyPr anchor="b" anchorCtr="0">
            <a:normAutofit/>
          </a:bodyPr>
          <a:lstStyle>
            <a:lvl1pPr algn="l">
              <a:defRPr sz="3200" b="1">
                <a:latin typeface="Arial" pitchFamily="34" charset="0"/>
                <a:cs typeface="Arial" pitchFamily="34" charset="0"/>
              </a:defRPr>
            </a:lvl1pPr>
          </a:lstStyle>
          <a:p>
            <a:r>
              <a:rPr lang="en-US" dirty="0"/>
              <a:t>Click To Edit Title</a:t>
            </a:r>
          </a:p>
        </p:txBody>
      </p:sp>
      <p:sp>
        <p:nvSpPr>
          <p:cNvPr id="3" name="Subtitle 2"/>
          <p:cNvSpPr>
            <a:spLocks noGrp="1"/>
          </p:cNvSpPr>
          <p:nvPr>
            <p:ph type="subTitle" idx="1" hasCustomPrompt="1"/>
          </p:nvPr>
        </p:nvSpPr>
        <p:spPr>
          <a:xfrm>
            <a:off x="4724400" y="3581400"/>
            <a:ext cx="3886200" cy="1752600"/>
          </a:xfrm>
        </p:spPr>
        <p:txBody>
          <a:bodyPr>
            <a:normAutofit/>
          </a:bodyPr>
          <a:lstStyle>
            <a:lvl1pPr marL="0" indent="0" algn="l">
              <a:buNone/>
              <a:defRPr sz="2400" b="1">
                <a:solidFill>
                  <a:srgbClr val="A2988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SubTitle</a:t>
            </a:r>
            <a:endParaRPr lang="en-US" dirty="0"/>
          </a:p>
        </p:txBody>
      </p:sp>
    </p:spTree>
    <p:extLst>
      <p:ext uri="{BB962C8B-B14F-4D97-AF65-F5344CB8AC3E}">
        <p14:creationId xmlns:p14="http://schemas.microsoft.com/office/powerpoint/2010/main" val="89343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09600" y="274638"/>
            <a:ext cx="79248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3" name="Content Placeholder 2"/>
          <p:cNvSpPr>
            <a:spLocks noGrp="1"/>
          </p:cNvSpPr>
          <p:nvPr>
            <p:ph idx="1" hasCustomPrompt="1"/>
          </p:nvPr>
        </p:nvSpPr>
        <p:spPr>
          <a:xfrm>
            <a:off x="609600" y="1600200"/>
            <a:ext cx="79248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6049FA24-9484-491B-B960-C5F95E32A63D}" type="slidenum">
              <a:rPr lang="en-US" smtClean="0"/>
              <a:pPr/>
              <a:t>‹#›</a:t>
            </a:fld>
            <a:endParaRPr lang="en-US" dirty="0"/>
          </a:p>
        </p:txBody>
      </p:sp>
    </p:spTree>
    <p:extLst>
      <p:ext uri="{BB962C8B-B14F-4D97-AF65-F5344CB8AC3E}">
        <p14:creationId xmlns:p14="http://schemas.microsoft.com/office/powerpoint/2010/main" val="135762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12475" y="274638"/>
            <a:ext cx="7921926"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3" name="Content Placeholder 2"/>
          <p:cNvSpPr>
            <a:spLocks noGrp="1"/>
          </p:cNvSpPr>
          <p:nvPr>
            <p:ph sz="half" idx="1" hasCustomPrompt="1"/>
          </p:nvPr>
        </p:nvSpPr>
        <p:spPr>
          <a:xfrm>
            <a:off x="609600" y="1600200"/>
            <a:ext cx="38862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4648200" y="1600200"/>
            <a:ext cx="3886200" cy="4525963"/>
          </a:xfrm>
        </p:spPr>
        <p:txBody>
          <a:bodyPr>
            <a:normAutofit/>
          </a:bodyPr>
          <a:lstStyle>
            <a:lvl1pPr>
              <a:defRPr sz="2400">
                <a:solidFill>
                  <a:srgbClr val="F58220"/>
                </a:solidFill>
                <a:latin typeface="Arial" pitchFamily="34" charset="0"/>
                <a:cs typeface="Arial" pitchFamily="34" charset="0"/>
              </a:defRPr>
            </a:lvl1pPr>
            <a:lvl2pPr>
              <a:defRPr sz="2000">
                <a:solidFill>
                  <a:srgbClr val="695E4A"/>
                </a:solidFill>
                <a:latin typeface="Arial" pitchFamily="34" charset="0"/>
                <a:cs typeface="Arial" pitchFamily="34" charset="0"/>
              </a:defRPr>
            </a:lvl2pPr>
            <a:lvl3pPr>
              <a:defRPr sz="1800">
                <a:solidFill>
                  <a:srgbClr val="695E4A"/>
                </a:solidFill>
                <a:latin typeface="Arial" pitchFamily="34" charset="0"/>
                <a:cs typeface="Arial" pitchFamily="34" charset="0"/>
              </a:defRPr>
            </a:lvl3pPr>
            <a:lvl4pPr>
              <a:defRPr sz="1600">
                <a:solidFill>
                  <a:srgbClr val="695E4A"/>
                </a:solidFill>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6049FA24-9484-491B-B960-C5F95E32A63D}" type="slidenum">
              <a:rPr lang="en-US" smtClean="0"/>
              <a:pPr/>
              <a:t>‹#›</a:t>
            </a:fld>
            <a:endParaRPr lang="en-US"/>
          </a:p>
        </p:txBody>
      </p:sp>
    </p:spTree>
    <p:extLst>
      <p:ext uri="{BB962C8B-B14F-4D97-AF65-F5344CB8AC3E}">
        <p14:creationId xmlns:p14="http://schemas.microsoft.com/office/powerpoint/2010/main" val="205735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609600" y="1535113"/>
            <a:ext cx="7924800" cy="639762"/>
          </a:xfrm>
        </p:spPr>
        <p:txBody>
          <a:bodyPr anchor="ctr" anchorCtr="0"/>
          <a:lstStyle>
            <a:lvl1pPr marL="0" indent="0">
              <a:buNone/>
              <a:defRPr sz="2400" b="0">
                <a:solidFill>
                  <a:srgbClr val="F5822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SubTitle</a:t>
            </a:r>
            <a:endParaRPr lang="en-US" dirty="0"/>
          </a:p>
        </p:txBody>
      </p:sp>
      <p:sp>
        <p:nvSpPr>
          <p:cNvPr id="2" name="Title 1"/>
          <p:cNvSpPr>
            <a:spLocks noGrp="1"/>
          </p:cNvSpPr>
          <p:nvPr>
            <p:ph type="title" hasCustomPrompt="1"/>
          </p:nvPr>
        </p:nvSpPr>
        <p:spPr>
          <a:xfrm>
            <a:off x="609600" y="274638"/>
            <a:ext cx="7924800" cy="1143000"/>
          </a:xfrm>
        </p:spPr>
        <p:txBody>
          <a:bodyPr>
            <a:normAutofit/>
          </a:bodyPr>
          <a:lstStyle>
            <a:lvl1pPr algn="l">
              <a:defRPr sz="2800" b="1">
                <a:solidFill>
                  <a:srgbClr val="695E4A"/>
                </a:solidFill>
                <a:latin typeface="Arial" pitchFamily="34" charset="0"/>
                <a:cs typeface="Arial" pitchFamily="34" charset="0"/>
              </a:defRPr>
            </a:lvl1pPr>
          </a:lstStyle>
          <a:p>
            <a:r>
              <a:rPr lang="en-US" dirty="0"/>
              <a:t>Click To Edit Title</a:t>
            </a:r>
          </a:p>
        </p:txBody>
      </p:sp>
      <p:sp>
        <p:nvSpPr>
          <p:cNvPr id="4" name="Content Placeholder 3"/>
          <p:cNvSpPr>
            <a:spLocks noGrp="1"/>
          </p:cNvSpPr>
          <p:nvPr>
            <p:ph sz="half" idx="2" hasCustomPrompt="1"/>
          </p:nvPr>
        </p:nvSpPr>
        <p:spPr>
          <a:xfrm>
            <a:off x="609600" y="2209799"/>
            <a:ext cx="7924800" cy="3916363"/>
          </a:xfrm>
        </p:spPr>
        <p:txBody>
          <a:bodyPr>
            <a:normAutofit/>
          </a:bodyPr>
          <a:lstStyle>
            <a:lvl1pPr>
              <a:defRPr sz="1800">
                <a:solidFill>
                  <a:srgbClr val="695E4A"/>
                </a:solidFill>
                <a:latin typeface="Arial" pitchFamily="34" charset="0"/>
                <a:cs typeface="Arial" pitchFamily="34" charset="0"/>
              </a:defRPr>
            </a:lvl1pPr>
            <a:lvl2pPr>
              <a:defRPr sz="1600">
                <a:solidFill>
                  <a:srgbClr val="695E4A"/>
                </a:solidFill>
                <a:latin typeface="Arial" pitchFamily="34" charset="0"/>
                <a:cs typeface="Arial" pitchFamily="34" charset="0"/>
              </a:defRPr>
            </a:lvl2pPr>
            <a:lvl3pPr>
              <a:defRPr sz="1400">
                <a:solidFill>
                  <a:srgbClr val="695E4A"/>
                </a:solidFill>
                <a:latin typeface="Arial" pitchFamily="34" charset="0"/>
                <a:cs typeface="Arial" pitchFamily="34" charset="0"/>
              </a:defRPr>
            </a:lvl3pPr>
            <a:lvl4pPr>
              <a:defRPr sz="1200">
                <a:solidFill>
                  <a:srgbClr val="695E4A"/>
                </a:solidFill>
                <a:latin typeface="Arial" pitchFamily="34" charset="0"/>
                <a:cs typeface="Arial" pitchFamily="34" charset="0"/>
              </a:defRPr>
            </a:lvl4pPr>
            <a:lvl5pPr>
              <a:defRPr sz="14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vert="horz" lIns="91440" tIns="45720" rIns="91440" bIns="45720" rtlCol="0" anchor="ctr"/>
          <a:lstStyle>
            <a:lvl1pPr>
              <a:defRPr lang="en-US" smtClean="0">
                <a:solidFill>
                  <a:schemeClr val="tx1"/>
                </a:solidFill>
                <a:latin typeface="Arial" pitchFamily="34" charset="0"/>
                <a:cs typeface="Arial" pitchFamily="34" charset="0"/>
              </a:defRPr>
            </a:lvl1pPr>
          </a:lstStyle>
          <a:p>
            <a:fld id="{B548B494-D936-47C5-BADC-54E9BBB3843F}" type="slidenum">
              <a:rPr lang="en-US" smtClean="0"/>
              <a:pPr/>
              <a:t>‹#›</a:t>
            </a:fld>
            <a:endParaRPr lang="en-US"/>
          </a:p>
        </p:txBody>
      </p:sp>
    </p:spTree>
    <p:extLst>
      <p:ext uri="{BB962C8B-B14F-4D97-AF65-F5344CB8AC3E}">
        <p14:creationId xmlns:p14="http://schemas.microsoft.com/office/powerpoint/2010/main" val="1901190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48D4-C4F0-420C-BEF3-044DD5CABA5D}" type="datetime1">
              <a:rPr lang="en-US" smtClean="0"/>
              <a:t>7/11/2018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9FA24-9484-491B-B960-C5F95E32A63D}" type="slidenum">
              <a:rPr lang="en-US" smtClean="0"/>
              <a:t>‹#›</a:t>
            </a:fld>
            <a:endParaRPr lang="en-US"/>
          </a:p>
        </p:txBody>
      </p:sp>
    </p:spTree>
    <p:extLst>
      <p:ext uri="{BB962C8B-B14F-4D97-AF65-F5344CB8AC3E}">
        <p14:creationId xmlns:p14="http://schemas.microsoft.com/office/powerpoint/2010/main" val="170506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www.nationalmssociety.org/Resources-Support/Find-Support/Ask-an-MS-Navigato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nationalmssociety.org/NationalMSSociety/media/MSNationalFiles/Brochures/Addressing-Advanced-MS-Care-Needs.pdf" TargetMode="External"/><Relationship Id="rId2" Type="http://schemas.openxmlformats.org/officeDocument/2006/relationships/hyperlink" Target="http://ntl.ms/coalitionDMTconsensu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Aging with </a:t>
            </a:r>
            <a:r>
              <a:rPr lang="en-US"/>
              <a:t>Multiple Sclerosis</a:t>
            </a:r>
            <a:endParaRPr lang="en-US" dirty="0"/>
          </a:p>
        </p:txBody>
      </p:sp>
      <p:sp>
        <p:nvSpPr>
          <p:cNvPr id="6" name="Subtitle 5"/>
          <p:cNvSpPr>
            <a:spLocks noGrp="1"/>
          </p:cNvSpPr>
          <p:nvPr>
            <p:ph type="subTitle" idx="1"/>
          </p:nvPr>
        </p:nvSpPr>
        <p:spPr>
          <a:xfrm>
            <a:off x="4648200" y="3657600"/>
            <a:ext cx="4343400" cy="1752600"/>
          </a:xfrm>
        </p:spPr>
        <p:txBody>
          <a:bodyPr>
            <a:normAutofit/>
          </a:bodyPr>
          <a:lstStyle/>
          <a:p>
            <a:r>
              <a:rPr lang="en-US" sz="1800" dirty="0"/>
              <a:t>Rebecca Gray</a:t>
            </a:r>
          </a:p>
          <a:p>
            <a:r>
              <a:rPr lang="en-US" sz="1400" dirty="0"/>
              <a:t>Program Implementation &amp; Engagement Manager</a:t>
            </a:r>
          </a:p>
          <a:p>
            <a:r>
              <a:rPr lang="en-US" sz="1400" dirty="0"/>
              <a:t>National MS Society / San Antonio</a:t>
            </a:r>
          </a:p>
        </p:txBody>
      </p:sp>
      <p:sp>
        <p:nvSpPr>
          <p:cNvPr id="4" name="Slide Number Placeholder 3"/>
          <p:cNvSpPr>
            <a:spLocks noGrp="1"/>
          </p:cNvSpPr>
          <p:nvPr>
            <p:ph type="sldNum" sz="quarter" idx="4294967295"/>
          </p:nvPr>
        </p:nvSpPr>
        <p:spPr>
          <a:xfrm>
            <a:off x="7010400" y="6356350"/>
            <a:ext cx="2133600" cy="365125"/>
          </a:xfrm>
        </p:spPr>
        <p:txBody>
          <a:bodyPr/>
          <a:lstStyle/>
          <a:p>
            <a:fld id="{6049FA24-9484-491B-B960-C5F95E32A63D}" type="slidenum">
              <a:rPr lang="en-US" smtClean="0"/>
              <a:pPr/>
              <a:t>1</a:t>
            </a:fld>
            <a:endParaRPr lang="en-US" dirty="0"/>
          </a:p>
        </p:txBody>
      </p:sp>
    </p:spTree>
    <p:extLst>
      <p:ext uri="{BB962C8B-B14F-4D97-AF65-F5344CB8AC3E}">
        <p14:creationId xmlns:p14="http://schemas.microsoft.com/office/powerpoint/2010/main" val="21735900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CLINICAL CHARACTERISTICS</a:t>
            </a:r>
          </a:p>
        </p:txBody>
      </p:sp>
      <p:sp>
        <p:nvSpPr>
          <p:cNvPr id="7" name="Content Placeholder 6"/>
          <p:cNvSpPr>
            <a:spLocks noGrp="1"/>
          </p:cNvSpPr>
          <p:nvPr>
            <p:ph idx="1"/>
          </p:nvPr>
        </p:nvSpPr>
        <p:spPr>
          <a:xfrm>
            <a:off x="609600" y="1295400"/>
            <a:ext cx="7924800" cy="4525963"/>
          </a:xfrm>
        </p:spPr>
        <p:txBody>
          <a:bodyPr>
            <a:normAutofit/>
          </a:bodyPr>
          <a:lstStyle/>
          <a:p>
            <a:r>
              <a:rPr lang="en-US" b="1" dirty="0"/>
              <a:t>While most diagnosed 20-40; Older adults can be diagnosed in their 50s</a:t>
            </a:r>
          </a:p>
          <a:p>
            <a:r>
              <a:rPr lang="en-US" b="1" dirty="0"/>
              <a:t>Older MS populations can include living with MS longer than 20 years</a:t>
            </a:r>
          </a:p>
          <a:p>
            <a:r>
              <a:rPr lang="en-US" b="1" dirty="0"/>
              <a:t>Older individuals less likely to have ongoing MS care</a:t>
            </a:r>
          </a:p>
          <a:p>
            <a:r>
              <a:rPr lang="en-US" b="1" dirty="0"/>
              <a:t>Two-Thirds likely to be Primary Progressive MS</a:t>
            </a:r>
          </a:p>
          <a:p>
            <a:pPr marL="0" indent="0">
              <a:buNone/>
            </a:pPr>
            <a:endParaRPr lang="en-US" b="1" dirty="0">
              <a:solidFill>
                <a:srgbClr val="A2988A"/>
              </a:solidFill>
            </a:endParaRPr>
          </a:p>
          <a:p>
            <a:pPr marL="0" indent="0" algn="ctr">
              <a:buNone/>
            </a:pPr>
            <a:r>
              <a:rPr lang="en-US" sz="3200" b="1" dirty="0"/>
              <a:t>Unpredictable Disease</a:t>
            </a:r>
          </a:p>
          <a:p>
            <a:endParaRPr lang="en-US" b="1" dirty="0">
              <a:solidFill>
                <a:srgbClr val="A2988A"/>
              </a:solidFill>
            </a:endParaRPr>
          </a:p>
          <a:p>
            <a:endParaRPr lang="en-US" dirty="0"/>
          </a:p>
        </p:txBody>
      </p:sp>
      <p:sp>
        <p:nvSpPr>
          <p:cNvPr id="4" name="Slide Number Placeholder 3"/>
          <p:cNvSpPr>
            <a:spLocks noGrp="1"/>
          </p:cNvSpPr>
          <p:nvPr>
            <p:ph type="sldNum" sz="quarter" idx="12"/>
          </p:nvPr>
        </p:nvSpPr>
        <p:spPr/>
        <p:txBody>
          <a:bodyPr/>
          <a:lstStyle/>
          <a:p>
            <a:fld id="{6049FA24-9484-491B-B960-C5F95E32A63D}" type="slidenum">
              <a:rPr lang="en-US" smtClean="0"/>
              <a:pPr/>
              <a:t>10</a:t>
            </a:fld>
            <a:endParaRPr lang="en-US"/>
          </a:p>
        </p:txBody>
      </p:sp>
    </p:spTree>
    <p:extLst>
      <p:ext uri="{BB962C8B-B14F-4D97-AF65-F5344CB8AC3E}">
        <p14:creationId xmlns:p14="http://schemas.microsoft.com/office/powerpoint/2010/main" val="312152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52400"/>
            <a:ext cx="7696200" cy="839972"/>
          </a:xfrm>
        </p:spPr>
        <p:txBody>
          <a:bodyPr/>
          <a:lstStyle/>
          <a:p>
            <a:pPr eaLnBrk="1" hangingPunct="1"/>
            <a:r>
              <a:rPr lang="en-US" sz="3200" dirty="0"/>
              <a:t>What are </a:t>
            </a:r>
            <a:r>
              <a:rPr lang="en-US" sz="3200" i="1" dirty="0"/>
              <a:t>possible </a:t>
            </a:r>
            <a:r>
              <a:rPr lang="en-US" sz="3200" dirty="0"/>
              <a:t>symptoms?</a:t>
            </a:r>
          </a:p>
        </p:txBody>
      </p:sp>
      <p:sp>
        <p:nvSpPr>
          <p:cNvPr id="20483" name="Rectangle 5"/>
          <p:cNvSpPr>
            <a:spLocks noChangeArrowheads="1"/>
          </p:cNvSpPr>
          <p:nvPr/>
        </p:nvSpPr>
        <p:spPr bwMode="auto">
          <a:xfrm>
            <a:off x="4343400" y="1295397"/>
            <a:ext cx="453478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buClr>
                <a:schemeClr val="tx2"/>
              </a:buClr>
              <a:buFont typeface="Times" pitchFamily="18" charset="0"/>
              <a:buChar char="•"/>
              <a:defRPr/>
            </a:pPr>
            <a:r>
              <a:rPr lang="en-US" sz="2400" dirty="0">
                <a:solidFill>
                  <a:srgbClr val="F5822A"/>
                </a:solidFill>
                <a:latin typeface="Arial" pitchFamily="34" charset="0"/>
                <a:cs typeface="Arial" pitchFamily="34" charset="0"/>
              </a:rPr>
              <a:t>Walking and mobility problems</a:t>
            </a:r>
          </a:p>
          <a:p>
            <a:pPr marL="342900" indent="-342900">
              <a:lnSpc>
                <a:spcPct val="90000"/>
              </a:lnSpc>
              <a:buClr>
                <a:schemeClr val="tx2"/>
              </a:buClr>
              <a:buFont typeface="Times" pitchFamily="18" charset="0"/>
              <a:buChar char="•"/>
              <a:defRPr/>
            </a:pPr>
            <a:r>
              <a:rPr lang="en-US" sz="2400" dirty="0">
                <a:solidFill>
                  <a:srgbClr val="F5822A"/>
                </a:solidFill>
                <a:latin typeface="Arial" pitchFamily="34" charset="0"/>
                <a:cs typeface="Arial" pitchFamily="34" charset="0"/>
              </a:rPr>
              <a:t>Stiffness (spasticity)</a:t>
            </a:r>
          </a:p>
          <a:p>
            <a:pPr marL="342900" indent="-342900">
              <a:lnSpc>
                <a:spcPct val="90000"/>
              </a:lnSpc>
              <a:buClr>
                <a:schemeClr val="tx2"/>
              </a:buClr>
              <a:buFont typeface="Times" pitchFamily="18" charset="0"/>
              <a:buChar char="•"/>
              <a:defRPr/>
            </a:pPr>
            <a:r>
              <a:rPr lang="en-US" sz="2400" dirty="0">
                <a:solidFill>
                  <a:srgbClr val="F5822A"/>
                </a:solidFill>
                <a:latin typeface="Arial" pitchFamily="34" charset="0"/>
                <a:cs typeface="Arial" pitchFamily="34" charset="0"/>
              </a:rPr>
              <a:t>Tremor</a:t>
            </a:r>
          </a:p>
          <a:p>
            <a:pPr marL="342900" indent="-342900">
              <a:lnSpc>
                <a:spcPct val="90000"/>
              </a:lnSpc>
              <a:buClr>
                <a:schemeClr val="tx2"/>
              </a:buClr>
              <a:buFont typeface="Times" pitchFamily="18" charset="0"/>
              <a:buChar char="•"/>
              <a:defRPr/>
            </a:pPr>
            <a:r>
              <a:rPr lang="en-US" sz="2400" dirty="0">
                <a:solidFill>
                  <a:srgbClr val="695E4A"/>
                </a:solidFill>
              </a:rPr>
              <a:t>Bladder/bowel dysfunction</a:t>
            </a:r>
          </a:p>
          <a:p>
            <a:pPr marL="342900" indent="-342900">
              <a:lnSpc>
                <a:spcPct val="90000"/>
              </a:lnSpc>
              <a:buClr>
                <a:schemeClr val="tx2"/>
              </a:buClr>
              <a:buFont typeface="Times" pitchFamily="18" charset="0"/>
              <a:buChar char="•"/>
              <a:defRPr/>
            </a:pPr>
            <a:r>
              <a:rPr lang="en-US" sz="2400" dirty="0">
                <a:solidFill>
                  <a:srgbClr val="695E4A"/>
                </a:solidFill>
              </a:rPr>
              <a:t>Pain (neurogenic)</a:t>
            </a:r>
          </a:p>
          <a:p>
            <a:pPr marL="342900" indent="-342900">
              <a:lnSpc>
                <a:spcPct val="90000"/>
              </a:lnSpc>
              <a:buClr>
                <a:schemeClr val="tx2"/>
              </a:buClr>
              <a:buFont typeface="Times" pitchFamily="18" charset="0"/>
              <a:buChar char="•"/>
              <a:defRPr/>
            </a:pPr>
            <a:r>
              <a:rPr lang="en-US" sz="2400" b="0" dirty="0">
                <a:solidFill>
                  <a:srgbClr val="695E4A"/>
                </a:solidFill>
                <a:latin typeface="Arial" pitchFamily="34" charset="0"/>
                <a:cs typeface="Arial" pitchFamily="34" charset="0"/>
              </a:rPr>
              <a:t>Sexual problems</a:t>
            </a:r>
          </a:p>
          <a:p>
            <a:pPr marL="342900" indent="-342900">
              <a:lnSpc>
                <a:spcPct val="90000"/>
              </a:lnSpc>
              <a:buClr>
                <a:schemeClr val="tx2"/>
              </a:buClr>
              <a:buFont typeface="Times" pitchFamily="18" charset="0"/>
              <a:buChar char="•"/>
              <a:defRPr/>
            </a:pPr>
            <a:r>
              <a:rPr lang="en-US" sz="2400" b="0" dirty="0">
                <a:solidFill>
                  <a:srgbClr val="695E4A"/>
                </a:solidFill>
                <a:latin typeface="Arial" pitchFamily="34" charset="0"/>
                <a:cs typeface="Arial" pitchFamily="34" charset="0"/>
              </a:rPr>
              <a:t>Speech/swallowing problems</a:t>
            </a:r>
          </a:p>
          <a:p>
            <a:pPr marL="342900" indent="-342900">
              <a:lnSpc>
                <a:spcPct val="90000"/>
              </a:lnSpc>
              <a:buClr>
                <a:schemeClr val="tx2"/>
              </a:buClr>
              <a:buFont typeface="Times" pitchFamily="18" charset="0"/>
              <a:buChar char="•"/>
              <a:defRPr/>
            </a:pPr>
            <a:r>
              <a:rPr lang="en-US" sz="2400" b="0" dirty="0">
                <a:solidFill>
                  <a:srgbClr val="695E4A"/>
                </a:solidFill>
                <a:latin typeface="Arial" pitchFamily="34" charset="0"/>
                <a:cs typeface="Arial" pitchFamily="34" charset="0"/>
              </a:rPr>
              <a:t>Breathing difficulties </a:t>
            </a:r>
          </a:p>
          <a:p>
            <a:pPr marL="342900" indent="-342900">
              <a:lnSpc>
                <a:spcPct val="90000"/>
              </a:lnSpc>
              <a:buClr>
                <a:schemeClr val="tx2"/>
              </a:buClr>
              <a:buFont typeface="Times" pitchFamily="18" charset="0"/>
              <a:buChar char="•"/>
              <a:defRPr/>
            </a:pPr>
            <a:r>
              <a:rPr lang="en-US" sz="2400" b="0" dirty="0">
                <a:solidFill>
                  <a:srgbClr val="695E4A"/>
                </a:solidFill>
                <a:latin typeface="Arial" pitchFamily="34" charset="0"/>
                <a:cs typeface="Arial" pitchFamily="34" charset="0"/>
              </a:rPr>
              <a:t>Heat sensitivity </a:t>
            </a:r>
          </a:p>
          <a:p>
            <a:pPr marL="342900" indent="-342900">
              <a:lnSpc>
                <a:spcPct val="90000"/>
              </a:lnSpc>
              <a:buClr>
                <a:schemeClr val="tx2"/>
              </a:buClr>
              <a:buFont typeface="Times" pitchFamily="18" charset="0"/>
              <a:buChar char="•"/>
              <a:defRPr/>
            </a:pPr>
            <a:endParaRPr lang="en-US" sz="2000" dirty="0">
              <a:solidFill>
                <a:srgbClr val="695E4A"/>
              </a:solidFill>
            </a:endParaRPr>
          </a:p>
        </p:txBody>
      </p:sp>
      <p:sp>
        <p:nvSpPr>
          <p:cNvPr id="20484" name="Rectangle 7"/>
          <p:cNvSpPr>
            <a:spLocks noGrp="1" noChangeArrowheads="1"/>
          </p:cNvSpPr>
          <p:nvPr>
            <p:ph type="body" idx="1"/>
          </p:nvPr>
        </p:nvSpPr>
        <p:spPr>
          <a:xfrm>
            <a:off x="762000" y="1219199"/>
            <a:ext cx="3505200" cy="4046057"/>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en-US" sz="2200" b="0" dirty="0">
                <a:solidFill>
                  <a:srgbClr val="695E4A"/>
                </a:solidFill>
              </a:rPr>
              <a:t>Fatigue (most common)</a:t>
            </a:r>
          </a:p>
          <a:p>
            <a:pPr eaLnBrk="1" hangingPunct="1">
              <a:lnSpc>
                <a:spcPct val="90000"/>
              </a:lnSpc>
              <a:defRPr/>
            </a:pPr>
            <a:r>
              <a:rPr lang="en-US" sz="2200" b="0" dirty="0">
                <a:solidFill>
                  <a:srgbClr val="695E4A"/>
                </a:solidFill>
              </a:rPr>
              <a:t>Vision problems</a:t>
            </a:r>
          </a:p>
          <a:p>
            <a:pPr eaLnBrk="1" hangingPunct="1">
              <a:defRPr/>
            </a:pPr>
            <a:r>
              <a:rPr lang="en-US" sz="2200" b="0" dirty="0">
                <a:solidFill>
                  <a:srgbClr val="695E4A"/>
                </a:solidFill>
              </a:rPr>
              <a:t>Sensory problems (numbness, tingling) </a:t>
            </a:r>
          </a:p>
          <a:p>
            <a:pPr eaLnBrk="1" hangingPunct="1">
              <a:defRPr/>
            </a:pPr>
            <a:r>
              <a:rPr lang="en-US" sz="2200" b="0" dirty="0">
                <a:solidFill>
                  <a:srgbClr val="695E4A"/>
                </a:solidFill>
              </a:rPr>
              <a:t>Emotional changes                                                        (depression*, anxiety, mood swings)</a:t>
            </a:r>
          </a:p>
          <a:p>
            <a:pPr>
              <a:defRPr/>
            </a:pPr>
            <a:r>
              <a:rPr lang="en-US" sz="2200" dirty="0">
                <a:solidFill>
                  <a:srgbClr val="695E4A"/>
                </a:solidFill>
              </a:rPr>
              <a:t>Cognitive changes (processing speed, memory, attention, executive functions)</a:t>
            </a:r>
          </a:p>
          <a:p>
            <a:pPr eaLnBrk="1" hangingPunct="1">
              <a:defRPr/>
            </a:pPr>
            <a:endParaRPr lang="en-US" sz="2200" b="0" dirty="0">
              <a:solidFill>
                <a:srgbClr val="695E4A"/>
              </a:solidFill>
            </a:endParaRPr>
          </a:p>
        </p:txBody>
      </p:sp>
      <p:sp>
        <p:nvSpPr>
          <p:cNvPr id="2" name="TextBox 1"/>
          <p:cNvSpPr txBox="1"/>
          <p:nvPr/>
        </p:nvSpPr>
        <p:spPr>
          <a:xfrm>
            <a:off x="195152" y="5265257"/>
            <a:ext cx="6293646" cy="400110"/>
          </a:xfrm>
          <a:prstGeom prst="rect">
            <a:avLst/>
          </a:prstGeom>
          <a:noFill/>
        </p:spPr>
        <p:txBody>
          <a:bodyPr wrap="none">
            <a:spAutoFit/>
          </a:bodyPr>
          <a:lstStyle/>
          <a:p>
            <a:pPr>
              <a:defRPr/>
            </a:pPr>
            <a:r>
              <a:rPr lang="en-US" b="1" dirty="0">
                <a:solidFill>
                  <a:srgbClr val="00B0F0"/>
                </a:solidFill>
              </a:rPr>
              <a:t>*</a:t>
            </a:r>
            <a:r>
              <a:rPr lang="en-US" sz="2000" b="1" dirty="0">
                <a:solidFill>
                  <a:srgbClr val="00B0F0"/>
                </a:solidFill>
              </a:rPr>
              <a:t>Depression is one of the most common symptoms of MS</a:t>
            </a:r>
          </a:p>
        </p:txBody>
      </p:sp>
    </p:spTree>
    <p:extLst>
      <p:ext uri="{BB962C8B-B14F-4D97-AF65-F5344CB8AC3E}">
        <p14:creationId xmlns:p14="http://schemas.microsoft.com/office/powerpoint/2010/main" val="193501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7696200" cy="4114800"/>
          </a:xfrm>
        </p:spPr>
        <p:txBody>
          <a:bodyPr/>
          <a:lstStyle/>
          <a:p>
            <a:r>
              <a:rPr lang="en-US" dirty="0">
                <a:solidFill>
                  <a:schemeClr val="tx1">
                    <a:lumMod val="75000"/>
                    <a:lumOff val="25000"/>
                  </a:schemeClr>
                </a:solidFill>
              </a:rPr>
              <a:t>Occur from head to toe</a:t>
            </a:r>
          </a:p>
          <a:p>
            <a:r>
              <a:rPr lang="en-US" dirty="0">
                <a:solidFill>
                  <a:schemeClr val="tx1">
                    <a:lumMod val="75000"/>
                    <a:lumOff val="25000"/>
                  </a:schemeClr>
                </a:solidFill>
              </a:rPr>
              <a:t>Result from damage in the central nervous system</a:t>
            </a:r>
          </a:p>
          <a:p>
            <a:r>
              <a:rPr lang="en-US" dirty="0">
                <a:solidFill>
                  <a:schemeClr val="tx1">
                    <a:lumMod val="75000"/>
                    <a:lumOff val="25000"/>
                  </a:schemeClr>
                </a:solidFill>
              </a:rPr>
              <a:t>Vary from person to person and over time for each person</a:t>
            </a:r>
          </a:p>
          <a:p>
            <a:r>
              <a:rPr lang="en-US" dirty="0">
                <a:solidFill>
                  <a:schemeClr val="tx1">
                    <a:lumMod val="75000"/>
                    <a:lumOff val="25000"/>
                  </a:schemeClr>
                </a:solidFill>
              </a:rPr>
              <a:t>May be mild to severe, permanent or temporary</a:t>
            </a:r>
          </a:p>
          <a:p>
            <a:r>
              <a:rPr lang="en-US" dirty="0">
                <a:solidFill>
                  <a:schemeClr val="tx1">
                    <a:lumMod val="75000"/>
                    <a:lumOff val="25000"/>
                  </a:schemeClr>
                </a:solidFill>
              </a:rPr>
              <a:t>Tend to worsen temporarily with heat, humidity, infection, heavy exertion</a:t>
            </a:r>
          </a:p>
          <a:p>
            <a:r>
              <a:rPr lang="en-US" dirty="0">
                <a:solidFill>
                  <a:schemeClr val="tx1">
                    <a:lumMod val="75000"/>
                    <a:lumOff val="25000"/>
                  </a:schemeClr>
                </a:solidFill>
              </a:rPr>
              <a:t>Some may be invisible</a:t>
            </a:r>
          </a:p>
        </p:txBody>
      </p:sp>
      <p:sp>
        <p:nvSpPr>
          <p:cNvPr id="3" name="Slide Number Placeholder 2"/>
          <p:cNvSpPr>
            <a:spLocks noGrp="1"/>
          </p:cNvSpPr>
          <p:nvPr>
            <p:ph type="sldNum" sz="quarter" idx="12"/>
          </p:nvPr>
        </p:nvSpPr>
        <p:spPr/>
        <p:txBody>
          <a:bodyPr/>
          <a:lstStyle/>
          <a:p>
            <a:fld id="{7FC1316C-EA40-46BD-953C-C6C40D144A18}" type="slidenum">
              <a:rPr lang="en-US" smtClean="0"/>
              <a:pPr/>
              <a:t>12</a:t>
            </a:fld>
            <a:endParaRPr lang="en-US"/>
          </a:p>
        </p:txBody>
      </p:sp>
      <p:sp>
        <p:nvSpPr>
          <p:cNvPr id="7" name="Title 6"/>
          <p:cNvSpPr>
            <a:spLocks noGrp="1"/>
          </p:cNvSpPr>
          <p:nvPr>
            <p:ph type="title"/>
          </p:nvPr>
        </p:nvSpPr>
        <p:spPr/>
        <p:txBody>
          <a:bodyPr/>
          <a:lstStyle/>
          <a:p>
            <a:r>
              <a:rPr lang="en-US" dirty="0">
                <a:solidFill>
                  <a:schemeClr val="tx1">
                    <a:lumMod val="75000"/>
                    <a:lumOff val="25000"/>
                  </a:schemeClr>
                </a:solidFill>
              </a:rPr>
              <a:t>MS symptoms…</a:t>
            </a:r>
            <a:br>
              <a:rPr lang="en-US" dirty="0">
                <a:solidFill>
                  <a:schemeClr val="tx1">
                    <a:lumMod val="75000"/>
                    <a:lumOff val="25000"/>
                  </a:schemeClr>
                </a:solidFill>
              </a:rPr>
            </a:br>
            <a:endParaRPr lang="en-US" dirty="0"/>
          </a:p>
        </p:txBody>
      </p:sp>
      <p:pic>
        <p:nvPicPr>
          <p:cNvPr id="1026" name="Picture 2" descr="C:\Users\Rosalind.Kalb\AppData\Local\Microsoft\Windows\Temporary Internet Files\Content.IE5\V0MF3KTT\iceberg-333-1024x6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62400"/>
            <a:ext cx="358140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77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pPr>
            <a:r>
              <a:rPr lang="en-US" dirty="0">
                <a:solidFill>
                  <a:schemeClr val="tx1">
                    <a:lumMod val="75000"/>
                    <a:lumOff val="25000"/>
                  </a:schemeClr>
                </a:solidFill>
              </a:rPr>
              <a:t>Medications</a:t>
            </a:r>
          </a:p>
          <a:p>
            <a:pPr>
              <a:spcBef>
                <a:spcPts val="1200"/>
              </a:spcBef>
            </a:pPr>
            <a:r>
              <a:rPr lang="en-US" dirty="0">
                <a:solidFill>
                  <a:schemeClr val="tx1">
                    <a:lumMod val="75000"/>
                    <a:lumOff val="25000"/>
                  </a:schemeClr>
                </a:solidFill>
              </a:rPr>
              <a:t>Rehabilitation</a:t>
            </a:r>
          </a:p>
          <a:p>
            <a:pPr>
              <a:spcBef>
                <a:spcPts val="1200"/>
              </a:spcBef>
            </a:pPr>
            <a:r>
              <a:rPr lang="en-US" dirty="0">
                <a:solidFill>
                  <a:schemeClr val="tx1">
                    <a:lumMod val="75000"/>
                    <a:lumOff val="25000"/>
                  </a:schemeClr>
                </a:solidFill>
              </a:rPr>
              <a:t>Psychosocial support</a:t>
            </a:r>
          </a:p>
        </p:txBody>
      </p:sp>
      <p:sp>
        <p:nvSpPr>
          <p:cNvPr id="3" name="Slide Number Placeholder 2"/>
          <p:cNvSpPr>
            <a:spLocks noGrp="1"/>
          </p:cNvSpPr>
          <p:nvPr>
            <p:ph type="sldNum" sz="quarter" idx="12"/>
          </p:nvPr>
        </p:nvSpPr>
        <p:spPr/>
        <p:txBody>
          <a:bodyPr/>
          <a:lstStyle/>
          <a:p>
            <a:fld id="{7FC1316C-EA40-46BD-953C-C6C40D144A18}" type="slidenum">
              <a:rPr lang="en-US" smtClean="0"/>
              <a:pPr/>
              <a:t>13</a:t>
            </a:fld>
            <a:endParaRPr lang="en-US"/>
          </a:p>
        </p:txBody>
      </p:sp>
      <p:sp>
        <p:nvSpPr>
          <p:cNvPr id="4" name="Title 3"/>
          <p:cNvSpPr>
            <a:spLocks noGrp="1"/>
          </p:cNvSpPr>
          <p:nvPr>
            <p:ph type="title"/>
          </p:nvPr>
        </p:nvSpPr>
        <p:spPr/>
        <p:txBody>
          <a:bodyPr/>
          <a:lstStyle/>
          <a:p>
            <a:r>
              <a:rPr lang="en-US" dirty="0"/>
              <a:t>How are symptoms treated?</a:t>
            </a:r>
          </a:p>
        </p:txBody>
      </p:sp>
    </p:spTree>
    <p:extLst>
      <p:ext uri="{BB962C8B-B14F-4D97-AF65-F5344CB8AC3E}">
        <p14:creationId xmlns:p14="http://schemas.microsoft.com/office/powerpoint/2010/main" val="5587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274638"/>
            <a:ext cx="7696200" cy="639762"/>
          </a:xfrm>
        </p:spPr>
        <p:txBody>
          <a:bodyPr/>
          <a:lstStyle/>
          <a:p>
            <a:pPr eaLnBrk="1" hangingPunct="1"/>
            <a:r>
              <a:rPr lang="en-US" sz="3200" dirty="0"/>
              <a:t>Who is on the MS “Treatment Team”?</a:t>
            </a:r>
          </a:p>
        </p:txBody>
      </p:sp>
      <p:sp>
        <p:nvSpPr>
          <p:cNvPr id="24579" name="Rectangle 3"/>
          <p:cNvSpPr>
            <a:spLocks noGrp="1" noChangeArrowheads="1"/>
          </p:cNvSpPr>
          <p:nvPr>
            <p:ph type="body" sz="half" idx="1"/>
          </p:nvPr>
        </p:nvSpPr>
        <p:spPr>
          <a:xfrm>
            <a:off x="381000" y="1295400"/>
            <a:ext cx="4114800" cy="3810000"/>
          </a:xfrm>
        </p:spPr>
        <p:txBody>
          <a:bodyPr>
            <a:normAutofit/>
          </a:bodyPr>
          <a:lstStyle/>
          <a:p>
            <a:pPr eaLnBrk="1" hangingPunct="1">
              <a:lnSpc>
                <a:spcPct val="90000"/>
              </a:lnSpc>
              <a:buFontTx/>
              <a:buChar char="•"/>
              <a:defRPr/>
            </a:pPr>
            <a:r>
              <a:rPr lang="en-US" b="0" dirty="0">
                <a:solidFill>
                  <a:schemeClr val="bg2">
                    <a:lumMod val="25000"/>
                  </a:schemeClr>
                </a:solidFill>
              </a:rPr>
              <a:t>Neurologist		</a:t>
            </a:r>
          </a:p>
          <a:p>
            <a:pPr eaLnBrk="1" hangingPunct="1">
              <a:lnSpc>
                <a:spcPct val="90000"/>
              </a:lnSpc>
              <a:defRPr/>
            </a:pPr>
            <a:r>
              <a:rPr lang="en-US" b="0" dirty="0">
                <a:solidFill>
                  <a:schemeClr val="bg2">
                    <a:lumMod val="25000"/>
                  </a:schemeClr>
                </a:solidFill>
              </a:rPr>
              <a:t>Urologist</a:t>
            </a:r>
          </a:p>
          <a:p>
            <a:pPr eaLnBrk="1" hangingPunct="1">
              <a:lnSpc>
                <a:spcPct val="90000"/>
              </a:lnSpc>
              <a:defRPr/>
            </a:pPr>
            <a:r>
              <a:rPr lang="en-US" b="0" dirty="0">
                <a:solidFill>
                  <a:schemeClr val="bg2">
                    <a:lumMod val="25000"/>
                  </a:schemeClr>
                </a:solidFill>
              </a:rPr>
              <a:t>Nurse</a:t>
            </a:r>
          </a:p>
          <a:p>
            <a:pPr eaLnBrk="1" hangingPunct="1">
              <a:lnSpc>
                <a:spcPct val="90000"/>
              </a:lnSpc>
              <a:defRPr/>
            </a:pPr>
            <a:r>
              <a:rPr lang="en-US" b="0" dirty="0">
                <a:solidFill>
                  <a:schemeClr val="bg2">
                    <a:lumMod val="25000"/>
                  </a:schemeClr>
                </a:solidFill>
              </a:rPr>
              <a:t>Physiatrist </a:t>
            </a:r>
          </a:p>
          <a:p>
            <a:pPr eaLnBrk="1" hangingPunct="1">
              <a:lnSpc>
                <a:spcPct val="90000"/>
              </a:lnSpc>
              <a:defRPr/>
            </a:pPr>
            <a:r>
              <a:rPr lang="en-US" b="0" dirty="0">
                <a:solidFill>
                  <a:schemeClr val="bg2">
                    <a:lumMod val="25000"/>
                  </a:schemeClr>
                </a:solidFill>
              </a:rPr>
              <a:t>Physical therapist</a:t>
            </a:r>
          </a:p>
          <a:p>
            <a:pPr eaLnBrk="1" hangingPunct="1">
              <a:lnSpc>
                <a:spcPct val="90000"/>
              </a:lnSpc>
              <a:defRPr/>
            </a:pPr>
            <a:r>
              <a:rPr lang="en-US" b="0" dirty="0">
                <a:solidFill>
                  <a:schemeClr val="bg2">
                    <a:lumMod val="25000"/>
                  </a:schemeClr>
                </a:solidFill>
              </a:rPr>
              <a:t>Occupational therapist</a:t>
            </a:r>
          </a:p>
          <a:p>
            <a:pPr eaLnBrk="1" hangingPunct="1">
              <a:lnSpc>
                <a:spcPct val="90000"/>
              </a:lnSpc>
              <a:defRPr/>
            </a:pPr>
            <a:r>
              <a:rPr lang="en-US" b="0" dirty="0">
                <a:solidFill>
                  <a:schemeClr val="bg2">
                    <a:lumMod val="25000"/>
                  </a:schemeClr>
                </a:solidFill>
              </a:rPr>
              <a:t>Speech/language pathologist</a:t>
            </a:r>
          </a:p>
        </p:txBody>
      </p:sp>
      <p:sp>
        <p:nvSpPr>
          <p:cNvPr id="24580" name="Rectangle 4"/>
          <p:cNvSpPr>
            <a:spLocks noGrp="1" noChangeArrowheads="1"/>
          </p:cNvSpPr>
          <p:nvPr>
            <p:ph type="body" sz="half" idx="2"/>
          </p:nvPr>
        </p:nvSpPr>
        <p:spPr>
          <a:xfrm>
            <a:off x="4572000" y="1244601"/>
            <a:ext cx="4114800" cy="3352800"/>
          </a:xfrm>
        </p:spPr>
        <p:txBody>
          <a:bodyPr/>
          <a:lstStyle/>
          <a:p>
            <a:pPr eaLnBrk="1" hangingPunct="1">
              <a:defRPr/>
            </a:pPr>
            <a:r>
              <a:rPr lang="en-US" b="0" dirty="0">
                <a:solidFill>
                  <a:schemeClr val="tx1">
                    <a:lumMod val="75000"/>
                    <a:lumOff val="25000"/>
                  </a:schemeClr>
                </a:solidFill>
              </a:rPr>
              <a:t>Psychiatrist	</a:t>
            </a:r>
          </a:p>
          <a:p>
            <a:pPr eaLnBrk="1" hangingPunct="1">
              <a:defRPr/>
            </a:pPr>
            <a:r>
              <a:rPr lang="en-US" b="0" dirty="0">
                <a:solidFill>
                  <a:schemeClr val="tx1">
                    <a:lumMod val="75000"/>
                    <a:lumOff val="25000"/>
                  </a:schemeClr>
                </a:solidFill>
              </a:rPr>
              <a:t>Psychotherapist</a:t>
            </a:r>
          </a:p>
          <a:p>
            <a:pPr eaLnBrk="1" hangingPunct="1">
              <a:defRPr/>
            </a:pPr>
            <a:r>
              <a:rPr lang="en-US" b="0" dirty="0">
                <a:solidFill>
                  <a:schemeClr val="tx1">
                    <a:lumMod val="75000"/>
                    <a:lumOff val="25000"/>
                  </a:schemeClr>
                </a:solidFill>
              </a:rPr>
              <a:t>Neuropsychologist</a:t>
            </a:r>
          </a:p>
          <a:p>
            <a:pPr eaLnBrk="1" hangingPunct="1">
              <a:defRPr/>
            </a:pPr>
            <a:r>
              <a:rPr lang="en-US" b="0" dirty="0">
                <a:solidFill>
                  <a:schemeClr val="tx1">
                    <a:lumMod val="75000"/>
                    <a:lumOff val="25000"/>
                  </a:schemeClr>
                </a:solidFill>
              </a:rPr>
              <a:t>Social worker/Care manager</a:t>
            </a:r>
          </a:p>
          <a:p>
            <a:pPr eaLnBrk="1" hangingPunct="1">
              <a:defRPr/>
            </a:pPr>
            <a:r>
              <a:rPr lang="en-US" b="0" dirty="0">
                <a:solidFill>
                  <a:schemeClr val="tx1">
                    <a:lumMod val="75000"/>
                    <a:lumOff val="25000"/>
                  </a:schemeClr>
                </a:solidFill>
              </a:rPr>
              <a:t>Pharmacist</a:t>
            </a:r>
          </a:p>
          <a:p>
            <a:pPr eaLnBrk="1" hangingPunct="1">
              <a:defRPr/>
            </a:pPr>
            <a:r>
              <a:rPr lang="en-US" dirty="0">
                <a:solidFill>
                  <a:schemeClr val="bg2">
                    <a:lumMod val="25000"/>
                  </a:schemeClr>
                </a:solidFill>
              </a:rPr>
              <a:t>Primary care physician</a:t>
            </a:r>
            <a:endParaRPr lang="en-US" b="0" dirty="0">
              <a:solidFill>
                <a:schemeClr val="bg2">
                  <a:lumMod val="25000"/>
                </a:schemeClr>
              </a:solidFill>
            </a:endParaRPr>
          </a:p>
          <a:p>
            <a:pPr eaLnBrk="1" hangingPunct="1">
              <a:defRPr/>
            </a:pPr>
            <a:endParaRPr lang="en-US" sz="2400" dirty="0"/>
          </a:p>
        </p:txBody>
      </p:sp>
    </p:spTree>
    <p:extLst>
      <p:ext uri="{BB962C8B-B14F-4D97-AF65-F5344CB8AC3E}">
        <p14:creationId xmlns:p14="http://schemas.microsoft.com/office/powerpoint/2010/main" val="318726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72D3-A9DB-4799-80EA-2EE573614740}"/>
              </a:ext>
            </a:extLst>
          </p:cNvPr>
          <p:cNvSpPr>
            <a:spLocks noGrp="1"/>
          </p:cNvSpPr>
          <p:nvPr>
            <p:ph type="title"/>
          </p:nvPr>
        </p:nvSpPr>
        <p:spPr/>
        <p:txBody>
          <a:bodyPr/>
          <a:lstStyle/>
          <a:p>
            <a:r>
              <a:rPr lang="en-US" dirty="0"/>
              <a:t>Disease-Modifying Therapies</a:t>
            </a:r>
          </a:p>
        </p:txBody>
      </p:sp>
      <p:sp>
        <p:nvSpPr>
          <p:cNvPr id="3" name="Content Placeholder 2">
            <a:extLst>
              <a:ext uri="{FF2B5EF4-FFF2-40B4-BE49-F238E27FC236}">
                <a16:creationId xmlns:a16="http://schemas.microsoft.com/office/drawing/2014/main" id="{F4A18958-4731-4964-9F20-E8ADEA7DBF9E}"/>
              </a:ext>
            </a:extLst>
          </p:cNvPr>
          <p:cNvSpPr>
            <a:spLocks noGrp="1"/>
          </p:cNvSpPr>
          <p:nvPr>
            <p:ph idx="1"/>
          </p:nvPr>
        </p:nvSpPr>
        <p:spPr>
          <a:xfrm>
            <a:off x="609600" y="1417638"/>
            <a:ext cx="7924800" cy="4708525"/>
          </a:xfrm>
        </p:spPr>
        <p:txBody>
          <a:bodyPr>
            <a:normAutofit fontScale="92500" lnSpcReduction="10000"/>
          </a:bodyPr>
          <a:lstStyle/>
          <a:p>
            <a:r>
              <a:rPr lang="en-US" altLang="en-US" dirty="0">
                <a:solidFill>
                  <a:schemeClr val="hlink"/>
                </a:solidFill>
                <a:cs typeface="Arial" charset="0"/>
              </a:rPr>
              <a:t>daclizumab (</a:t>
            </a:r>
            <a:r>
              <a:rPr lang="en-US" altLang="en-US" dirty="0" err="1">
                <a:solidFill>
                  <a:schemeClr val="hlink"/>
                </a:solidFill>
                <a:cs typeface="Arial" charset="0"/>
              </a:rPr>
              <a:t>Zinbryta</a:t>
            </a:r>
            <a:r>
              <a:rPr lang="en-US" altLang="en-US" dirty="0">
                <a:solidFill>
                  <a:schemeClr val="hlink"/>
                </a:solidFill>
                <a:cs typeface="Arial" charset="0"/>
              </a:rPr>
              <a:t>®) [</a:t>
            </a:r>
            <a:r>
              <a:rPr lang="en-US" altLang="en-US" dirty="0" err="1">
                <a:solidFill>
                  <a:schemeClr val="hlink"/>
                </a:solidFill>
                <a:cs typeface="Arial" charset="0"/>
              </a:rPr>
              <a:t>inj</a:t>
            </a:r>
            <a:r>
              <a:rPr lang="en-US" altLang="en-US" dirty="0">
                <a:solidFill>
                  <a:schemeClr val="hlink"/>
                </a:solidFill>
                <a:cs typeface="Arial" charset="0"/>
              </a:rPr>
              <a:t>]</a:t>
            </a:r>
          </a:p>
          <a:p>
            <a:r>
              <a:rPr lang="en-US" altLang="en-US" dirty="0">
                <a:solidFill>
                  <a:schemeClr val="hlink"/>
                </a:solidFill>
                <a:cs typeface="Arial" charset="0"/>
              </a:rPr>
              <a:t>glatiramer acetate (Copaxone®; </a:t>
            </a:r>
            <a:r>
              <a:rPr lang="en-US" altLang="en-US" dirty="0" err="1">
                <a:solidFill>
                  <a:schemeClr val="hlink"/>
                </a:solidFill>
                <a:cs typeface="Arial" charset="0"/>
              </a:rPr>
              <a:t>Glatopa</a:t>
            </a:r>
            <a:r>
              <a:rPr lang="en-US" altLang="en-US" dirty="0">
                <a:solidFill>
                  <a:schemeClr val="hlink"/>
                </a:solidFill>
                <a:cs typeface="Arial" charset="0"/>
              </a:rPr>
              <a:t>® - generic equivalent) [</a:t>
            </a:r>
            <a:r>
              <a:rPr lang="en-US" altLang="en-US" dirty="0" err="1">
                <a:solidFill>
                  <a:schemeClr val="hlink"/>
                </a:solidFill>
                <a:cs typeface="Arial" charset="0"/>
              </a:rPr>
              <a:t>inj</a:t>
            </a:r>
            <a:r>
              <a:rPr lang="en-US" altLang="en-US" dirty="0">
                <a:solidFill>
                  <a:schemeClr val="hlink"/>
                </a:solidFill>
                <a:cs typeface="Arial" charset="0"/>
              </a:rPr>
              <a:t>]</a:t>
            </a:r>
            <a:endParaRPr lang="en-US" altLang="en-US" dirty="0">
              <a:solidFill>
                <a:schemeClr val="hlink"/>
              </a:solidFill>
            </a:endParaRPr>
          </a:p>
          <a:p>
            <a:r>
              <a:rPr lang="en-US" altLang="en-US" dirty="0">
                <a:solidFill>
                  <a:schemeClr val="hlink"/>
                </a:solidFill>
              </a:rPr>
              <a:t>interferon beta-1a (</a:t>
            </a:r>
            <a:r>
              <a:rPr lang="en-US" altLang="en-US" dirty="0" err="1">
                <a:solidFill>
                  <a:schemeClr val="hlink"/>
                </a:solidFill>
              </a:rPr>
              <a:t>Avonex</a:t>
            </a:r>
            <a:r>
              <a:rPr lang="en-US" altLang="en-US" dirty="0">
                <a:solidFill>
                  <a:schemeClr val="hlink"/>
                </a:solidFill>
                <a:cs typeface="Arial" charset="0"/>
              </a:rPr>
              <a:t>®, </a:t>
            </a:r>
            <a:r>
              <a:rPr lang="en-US" altLang="en-US" dirty="0" err="1">
                <a:solidFill>
                  <a:schemeClr val="hlink"/>
                </a:solidFill>
                <a:cs typeface="Arial" charset="0"/>
              </a:rPr>
              <a:t>Plegridy</a:t>
            </a:r>
            <a:r>
              <a:rPr lang="en-US" altLang="en-US" dirty="0">
                <a:solidFill>
                  <a:schemeClr val="hlink"/>
                </a:solidFill>
                <a:cs typeface="Arial" charset="0"/>
              </a:rPr>
              <a:t>®, </a:t>
            </a:r>
            <a:r>
              <a:rPr lang="en-US" altLang="en-US" dirty="0" err="1">
                <a:solidFill>
                  <a:schemeClr val="hlink"/>
                </a:solidFill>
                <a:cs typeface="Arial" charset="0"/>
              </a:rPr>
              <a:t>Rebif</a:t>
            </a:r>
            <a:r>
              <a:rPr lang="en-US" altLang="en-US" dirty="0">
                <a:solidFill>
                  <a:schemeClr val="hlink"/>
                </a:solidFill>
                <a:cs typeface="Arial" charset="0"/>
              </a:rPr>
              <a:t>®) [</a:t>
            </a:r>
            <a:r>
              <a:rPr lang="en-US" altLang="en-US" dirty="0" err="1">
                <a:solidFill>
                  <a:schemeClr val="hlink"/>
                </a:solidFill>
                <a:cs typeface="Arial" charset="0"/>
              </a:rPr>
              <a:t>inj</a:t>
            </a:r>
            <a:r>
              <a:rPr lang="en-US" altLang="en-US" dirty="0">
                <a:solidFill>
                  <a:schemeClr val="hlink"/>
                </a:solidFill>
                <a:cs typeface="Arial" charset="0"/>
              </a:rPr>
              <a:t>]</a:t>
            </a:r>
          </a:p>
          <a:p>
            <a:r>
              <a:rPr lang="en-US" altLang="en-US" dirty="0">
                <a:solidFill>
                  <a:schemeClr val="hlink"/>
                </a:solidFill>
                <a:cs typeface="Arial" charset="0"/>
              </a:rPr>
              <a:t>interferon beta-1b (</a:t>
            </a:r>
            <a:r>
              <a:rPr lang="en-US" altLang="en-US" dirty="0" err="1">
                <a:solidFill>
                  <a:schemeClr val="hlink"/>
                </a:solidFill>
                <a:cs typeface="Arial" charset="0"/>
              </a:rPr>
              <a:t>Betaseron</a:t>
            </a:r>
            <a:r>
              <a:rPr lang="en-US" altLang="en-US" dirty="0">
                <a:solidFill>
                  <a:schemeClr val="hlink"/>
                </a:solidFill>
                <a:cs typeface="Arial" charset="0"/>
              </a:rPr>
              <a:t>® and </a:t>
            </a:r>
            <a:r>
              <a:rPr lang="en-US" altLang="en-US" dirty="0" err="1">
                <a:solidFill>
                  <a:schemeClr val="hlink"/>
                </a:solidFill>
                <a:cs typeface="Arial" charset="0"/>
              </a:rPr>
              <a:t>Extavia</a:t>
            </a:r>
            <a:r>
              <a:rPr lang="en-US" altLang="en-US" dirty="0">
                <a:solidFill>
                  <a:schemeClr val="hlink"/>
                </a:solidFill>
                <a:cs typeface="Arial" charset="0"/>
              </a:rPr>
              <a:t>®) [</a:t>
            </a:r>
            <a:r>
              <a:rPr lang="en-US" altLang="en-US" dirty="0" err="1">
                <a:solidFill>
                  <a:schemeClr val="hlink"/>
                </a:solidFill>
                <a:cs typeface="Arial" charset="0"/>
              </a:rPr>
              <a:t>inj</a:t>
            </a:r>
            <a:r>
              <a:rPr lang="en-US" altLang="en-US" dirty="0">
                <a:solidFill>
                  <a:schemeClr val="hlink"/>
                </a:solidFill>
                <a:cs typeface="Arial" charset="0"/>
              </a:rPr>
              <a:t>]</a:t>
            </a:r>
          </a:p>
          <a:p>
            <a:r>
              <a:rPr lang="en-US" altLang="en-US" dirty="0">
                <a:solidFill>
                  <a:schemeClr val="accent2"/>
                </a:solidFill>
                <a:cs typeface="Arial" charset="0"/>
              </a:rPr>
              <a:t>dimethyl fumarate (</a:t>
            </a:r>
            <a:r>
              <a:rPr lang="en-US" altLang="en-US" dirty="0" err="1">
                <a:solidFill>
                  <a:schemeClr val="accent2"/>
                </a:solidFill>
                <a:cs typeface="Arial" charset="0"/>
              </a:rPr>
              <a:t>Tecfidera</a:t>
            </a:r>
            <a:r>
              <a:rPr lang="en-US" altLang="en-US" dirty="0">
                <a:solidFill>
                  <a:schemeClr val="accent6">
                    <a:lumMod val="75000"/>
                  </a:schemeClr>
                </a:solidFill>
                <a:cs typeface="Arial" charset="0"/>
              </a:rPr>
              <a:t>®</a:t>
            </a:r>
            <a:r>
              <a:rPr lang="en-US" altLang="en-US" dirty="0">
                <a:solidFill>
                  <a:schemeClr val="accent2"/>
                </a:solidFill>
                <a:cs typeface="Arial" charset="0"/>
              </a:rPr>
              <a:t>) [oral]</a:t>
            </a:r>
          </a:p>
          <a:p>
            <a:r>
              <a:rPr lang="en-US" altLang="en-US" dirty="0">
                <a:solidFill>
                  <a:schemeClr val="accent2"/>
                </a:solidFill>
              </a:rPr>
              <a:t>fingolimod (</a:t>
            </a:r>
            <a:r>
              <a:rPr lang="en-US" altLang="en-US" dirty="0" err="1">
                <a:solidFill>
                  <a:schemeClr val="accent6">
                    <a:lumMod val="75000"/>
                  </a:schemeClr>
                </a:solidFill>
              </a:rPr>
              <a:t>Gilenya</a:t>
            </a:r>
            <a:r>
              <a:rPr lang="en-US" altLang="en-US" dirty="0">
                <a:solidFill>
                  <a:schemeClr val="accent6">
                    <a:lumMod val="75000"/>
                  </a:schemeClr>
                </a:solidFill>
                <a:cs typeface="Arial" charset="0"/>
              </a:rPr>
              <a:t>®</a:t>
            </a:r>
            <a:r>
              <a:rPr lang="en-US" altLang="en-US" dirty="0">
                <a:solidFill>
                  <a:schemeClr val="accent6">
                    <a:lumMod val="50000"/>
                  </a:schemeClr>
                </a:solidFill>
                <a:cs typeface="Arial" charset="0"/>
              </a:rPr>
              <a:t>) [</a:t>
            </a:r>
            <a:r>
              <a:rPr lang="en-US" altLang="en-US" dirty="0">
                <a:solidFill>
                  <a:schemeClr val="accent2"/>
                </a:solidFill>
                <a:cs typeface="Arial" charset="0"/>
              </a:rPr>
              <a:t>oral]</a:t>
            </a:r>
          </a:p>
          <a:p>
            <a:r>
              <a:rPr lang="en-US" altLang="en-US" dirty="0">
                <a:solidFill>
                  <a:schemeClr val="accent2"/>
                </a:solidFill>
                <a:cs typeface="Arial" charset="0"/>
              </a:rPr>
              <a:t>teriflunomide (</a:t>
            </a:r>
            <a:r>
              <a:rPr lang="en-US" altLang="en-US" dirty="0" err="1">
                <a:solidFill>
                  <a:schemeClr val="accent2"/>
                </a:solidFill>
                <a:cs typeface="Arial" charset="0"/>
              </a:rPr>
              <a:t>Aubagio</a:t>
            </a:r>
            <a:r>
              <a:rPr lang="en-US" altLang="en-US" dirty="0">
                <a:solidFill>
                  <a:schemeClr val="accent2"/>
                </a:solidFill>
                <a:cs typeface="Arial" charset="0"/>
              </a:rPr>
              <a:t>®) [oral]</a:t>
            </a:r>
          </a:p>
          <a:p>
            <a:r>
              <a:rPr lang="en-US" altLang="en-US" dirty="0">
                <a:solidFill>
                  <a:schemeClr val="folHlink"/>
                </a:solidFill>
                <a:highlight>
                  <a:srgbClr val="FFFF00"/>
                </a:highlight>
                <a:cs typeface="Arial" charset="0"/>
              </a:rPr>
              <a:t>alemtuzumab (</a:t>
            </a:r>
            <a:r>
              <a:rPr lang="en-US" altLang="en-US" dirty="0" err="1">
                <a:solidFill>
                  <a:schemeClr val="folHlink"/>
                </a:solidFill>
                <a:highlight>
                  <a:srgbClr val="FFFF00"/>
                </a:highlight>
                <a:cs typeface="Arial" charset="0"/>
              </a:rPr>
              <a:t>Lemtrada</a:t>
            </a:r>
            <a:r>
              <a:rPr lang="en-US" altLang="en-US" dirty="0">
                <a:solidFill>
                  <a:schemeClr val="folHlink"/>
                </a:solidFill>
                <a:highlight>
                  <a:srgbClr val="FFFF00"/>
                </a:highlight>
                <a:cs typeface="Arial" charset="0"/>
              </a:rPr>
              <a:t>®) [inf]</a:t>
            </a:r>
          </a:p>
          <a:p>
            <a:r>
              <a:rPr lang="en-US" altLang="en-US" dirty="0">
                <a:solidFill>
                  <a:schemeClr val="folHlink"/>
                </a:solidFill>
                <a:highlight>
                  <a:srgbClr val="FFFF00"/>
                </a:highlight>
                <a:cs typeface="Arial" charset="0"/>
              </a:rPr>
              <a:t>natalizumab (Tysabri®) [inf]</a:t>
            </a:r>
          </a:p>
          <a:p>
            <a:r>
              <a:rPr lang="en-US" altLang="en-US" strike="sngStrike" dirty="0">
                <a:solidFill>
                  <a:schemeClr val="folHlink"/>
                </a:solidFill>
                <a:cs typeface="Arial" charset="0"/>
              </a:rPr>
              <a:t>mitoxantrone (</a:t>
            </a:r>
            <a:r>
              <a:rPr lang="en-US" altLang="en-US" strike="sngStrike" dirty="0" err="1">
                <a:solidFill>
                  <a:schemeClr val="folHlink"/>
                </a:solidFill>
                <a:cs typeface="Arial" charset="0"/>
              </a:rPr>
              <a:t>Novantrone</a:t>
            </a:r>
            <a:r>
              <a:rPr lang="en-US" altLang="en-US" strike="sngStrike" dirty="0">
                <a:solidFill>
                  <a:schemeClr val="folHlink"/>
                </a:solidFill>
                <a:cs typeface="Arial" charset="0"/>
              </a:rPr>
              <a:t>®) [inf]</a:t>
            </a:r>
          </a:p>
          <a:p>
            <a:r>
              <a:rPr lang="en-US" altLang="en-US" dirty="0">
                <a:solidFill>
                  <a:schemeClr val="folHlink"/>
                </a:solidFill>
                <a:highlight>
                  <a:srgbClr val="FFFF00"/>
                </a:highlight>
                <a:cs typeface="Arial" charset="0"/>
              </a:rPr>
              <a:t>ocrelizumab (Ocrevus</a:t>
            </a:r>
            <a:r>
              <a:rPr lang="en-US" altLang="en-US" dirty="0">
                <a:solidFill>
                  <a:schemeClr val="accent2">
                    <a:lumMod val="50000"/>
                  </a:schemeClr>
                </a:solidFill>
                <a:highlight>
                  <a:srgbClr val="FFFF00"/>
                </a:highlight>
                <a:cs typeface="Arial" charset="0"/>
              </a:rPr>
              <a:t>™</a:t>
            </a:r>
            <a:r>
              <a:rPr lang="en-US" altLang="en-US" dirty="0">
                <a:solidFill>
                  <a:schemeClr val="folHlink"/>
                </a:solidFill>
                <a:highlight>
                  <a:srgbClr val="FFFF00"/>
                </a:highlight>
                <a:cs typeface="Arial" charset="0"/>
                <a:sym typeface="Symbol"/>
              </a:rPr>
              <a:t>) [inf]</a:t>
            </a: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8BD112CC-78FC-42EA-85E2-6221E1B34ED6}"/>
              </a:ext>
            </a:extLst>
          </p:cNvPr>
          <p:cNvSpPr>
            <a:spLocks noGrp="1"/>
          </p:cNvSpPr>
          <p:nvPr>
            <p:ph type="sldNum" sz="quarter" idx="12"/>
          </p:nvPr>
        </p:nvSpPr>
        <p:spPr/>
        <p:txBody>
          <a:bodyPr/>
          <a:lstStyle/>
          <a:p>
            <a:fld id="{6049FA24-9484-491B-B960-C5F95E32A63D}" type="slidenum">
              <a:rPr lang="en-US" smtClean="0"/>
              <a:pPr/>
              <a:t>15</a:t>
            </a:fld>
            <a:endParaRPr lang="en-US" dirty="0"/>
          </a:p>
        </p:txBody>
      </p:sp>
    </p:spTree>
    <p:extLst>
      <p:ext uri="{BB962C8B-B14F-4D97-AF65-F5344CB8AC3E}">
        <p14:creationId xmlns:p14="http://schemas.microsoft.com/office/powerpoint/2010/main" val="198735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C1316C-EA40-46BD-953C-C6C40D144A18}" type="slidenum">
              <a:rPr lang="en-US" smtClean="0"/>
              <a:pPr/>
              <a:t>16</a:t>
            </a:fld>
            <a:endParaRPr lang="en-US" dirty="0"/>
          </a:p>
        </p:txBody>
      </p:sp>
      <p:sp>
        <p:nvSpPr>
          <p:cNvPr id="4" name="Title 3"/>
          <p:cNvSpPr>
            <a:spLocks noGrp="1"/>
          </p:cNvSpPr>
          <p:nvPr>
            <p:ph type="title"/>
          </p:nvPr>
        </p:nvSpPr>
        <p:spPr/>
        <p:txBody>
          <a:bodyPr/>
          <a:lstStyle/>
          <a:p>
            <a:pPr algn="ctr"/>
            <a:r>
              <a:rPr lang="en-US" dirty="0"/>
              <a:t>Cycle of MS Symptoms:                     </a:t>
            </a:r>
            <a:br>
              <a:rPr lang="en-US" dirty="0"/>
            </a:br>
            <a:r>
              <a:rPr lang="en-US" dirty="0"/>
              <a:t>Related &amp; Interdependent</a:t>
            </a:r>
          </a:p>
        </p:txBody>
      </p:sp>
      <p:sp>
        <p:nvSpPr>
          <p:cNvPr id="6" name="TextBox 5"/>
          <p:cNvSpPr txBox="1"/>
          <p:nvPr/>
        </p:nvSpPr>
        <p:spPr>
          <a:xfrm>
            <a:off x="4108318" y="1475977"/>
            <a:ext cx="1376018" cy="707886"/>
          </a:xfrm>
          <a:prstGeom prst="rect">
            <a:avLst/>
          </a:prstGeom>
          <a:noFill/>
        </p:spPr>
        <p:txBody>
          <a:bodyPr wrap="none" rtlCol="0">
            <a:spAutoFit/>
          </a:bodyPr>
          <a:lstStyle/>
          <a:p>
            <a:r>
              <a:rPr lang="en-US" altLang="en-US" sz="2000" b="1" dirty="0">
                <a:sym typeface="Symbol" pitchFamily="18" charset="2"/>
              </a:rPr>
              <a:t></a:t>
            </a:r>
            <a:r>
              <a:rPr lang="en-US" altLang="en-US" sz="2000" dirty="0">
                <a:sym typeface="Symbol" pitchFamily="18" charset="2"/>
              </a:rPr>
              <a:t> </a:t>
            </a:r>
            <a:r>
              <a:rPr lang="en-US" sz="2000" b="1" dirty="0">
                <a:solidFill>
                  <a:schemeClr val="tx1">
                    <a:lumMod val="75000"/>
                    <a:lumOff val="25000"/>
                  </a:schemeClr>
                </a:solidFill>
              </a:rPr>
              <a:t>Fatigue</a:t>
            </a:r>
          </a:p>
          <a:p>
            <a:r>
              <a:rPr lang="en-US" sz="2000" b="1" dirty="0">
                <a:solidFill>
                  <a:schemeClr val="tx1">
                    <a:lumMod val="75000"/>
                    <a:lumOff val="25000"/>
                  </a:schemeClr>
                </a:solidFill>
              </a:rPr>
              <a:t>Depression</a:t>
            </a:r>
          </a:p>
        </p:txBody>
      </p:sp>
      <p:sp>
        <p:nvSpPr>
          <p:cNvPr id="8" name="TextBox 7"/>
          <p:cNvSpPr txBox="1"/>
          <p:nvPr/>
        </p:nvSpPr>
        <p:spPr>
          <a:xfrm>
            <a:off x="2362200" y="2557291"/>
            <a:ext cx="1373325" cy="707886"/>
          </a:xfrm>
          <a:prstGeom prst="rect">
            <a:avLst/>
          </a:prstGeom>
          <a:noFill/>
        </p:spPr>
        <p:txBody>
          <a:bodyPr wrap="none" rtlCol="0">
            <a:spAutoFit/>
          </a:bodyPr>
          <a:lstStyle/>
          <a:p>
            <a:r>
              <a:rPr lang="en-US" altLang="en-US" b="1" dirty="0">
                <a:sym typeface="Symbol" pitchFamily="18" charset="2"/>
              </a:rPr>
              <a:t> </a:t>
            </a:r>
            <a:r>
              <a:rPr lang="en-US" altLang="en-US" sz="2000" b="1" dirty="0">
                <a:solidFill>
                  <a:schemeClr val="tx1">
                    <a:lumMod val="75000"/>
                    <a:lumOff val="25000"/>
                  </a:schemeClr>
                </a:solidFill>
                <a:sym typeface="Symbol" pitchFamily="18" charset="2"/>
              </a:rPr>
              <a:t>Cognitive</a:t>
            </a:r>
            <a:endParaRPr lang="en-US" sz="2000" b="1" dirty="0">
              <a:solidFill>
                <a:schemeClr val="tx1">
                  <a:lumMod val="75000"/>
                  <a:lumOff val="25000"/>
                </a:schemeClr>
              </a:solidFill>
            </a:endParaRPr>
          </a:p>
          <a:p>
            <a:r>
              <a:rPr lang="en-US" sz="2000" b="1" dirty="0">
                <a:solidFill>
                  <a:schemeClr val="tx1">
                    <a:lumMod val="75000"/>
                    <a:lumOff val="25000"/>
                  </a:schemeClr>
                </a:solidFill>
              </a:rPr>
              <a:t>function</a:t>
            </a:r>
          </a:p>
        </p:txBody>
      </p:sp>
      <p:sp>
        <p:nvSpPr>
          <p:cNvPr id="9" name="TextBox 8"/>
          <p:cNvSpPr txBox="1"/>
          <p:nvPr/>
        </p:nvSpPr>
        <p:spPr>
          <a:xfrm>
            <a:off x="2401929" y="4368308"/>
            <a:ext cx="979755" cy="400110"/>
          </a:xfrm>
          <a:prstGeom prst="rect">
            <a:avLst/>
          </a:prstGeom>
          <a:noFill/>
        </p:spPr>
        <p:txBody>
          <a:bodyPr wrap="none" rtlCol="0">
            <a:spAutoFit/>
          </a:bodyPr>
          <a:lstStyle/>
          <a:p>
            <a:r>
              <a:rPr lang="en-US" altLang="en-US" sz="2000" b="1" dirty="0">
                <a:sym typeface="Symbol" pitchFamily="18" charset="2"/>
              </a:rPr>
              <a:t> </a:t>
            </a:r>
            <a:r>
              <a:rPr lang="en-US" sz="2000" b="1" dirty="0">
                <a:solidFill>
                  <a:schemeClr val="tx1">
                    <a:lumMod val="75000"/>
                    <a:lumOff val="25000"/>
                  </a:schemeClr>
                </a:solidFill>
              </a:rPr>
              <a:t>Sleep</a:t>
            </a:r>
          </a:p>
        </p:txBody>
      </p:sp>
      <p:sp>
        <p:nvSpPr>
          <p:cNvPr id="10" name="TextBox 9"/>
          <p:cNvSpPr txBox="1"/>
          <p:nvPr/>
        </p:nvSpPr>
        <p:spPr>
          <a:xfrm>
            <a:off x="6152970" y="4445935"/>
            <a:ext cx="1535549" cy="707886"/>
          </a:xfrm>
          <a:prstGeom prst="rect">
            <a:avLst/>
          </a:prstGeom>
          <a:noFill/>
        </p:spPr>
        <p:txBody>
          <a:bodyPr wrap="none" rtlCol="0">
            <a:spAutoFit/>
          </a:bodyPr>
          <a:lstStyle/>
          <a:p>
            <a:r>
              <a:rPr lang="en-US" altLang="en-US" b="1" dirty="0">
                <a:sym typeface="Symbol" pitchFamily="18" charset="2"/>
              </a:rPr>
              <a:t></a:t>
            </a:r>
            <a:r>
              <a:rPr lang="en-US" altLang="en-US" dirty="0">
                <a:sym typeface="Symbol" pitchFamily="18" charset="2"/>
              </a:rPr>
              <a:t> </a:t>
            </a:r>
            <a:r>
              <a:rPr lang="en-US" sz="2000" b="1" dirty="0">
                <a:solidFill>
                  <a:schemeClr val="tx1">
                    <a:lumMod val="75000"/>
                    <a:lumOff val="25000"/>
                  </a:schemeClr>
                </a:solidFill>
              </a:rPr>
              <a:t>Spasticity</a:t>
            </a:r>
          </a:p>
          <a:p>
            <a:r>
              <a:rPr lang="en-US" sz="2000" b="1" dirty="0">
                <a:solidFill>
                  <a:schemeClr val="tx1">
                    <a:lumMod val="75000"/>
                    <a:lumOff val="25000"/>
                  </a:schemeClr>
                </a:solidFill>
              </a:rPr>
              <a:t>Constipation</a:t>
            </a:r>
          </a:p>
        </p:txBody>
      </p:sp>
      <p:sp>
        <p:nvSpPr>
          <p:cNvPr id="11" name="TextBox 10"/>
          <p:cNvSpPr txBox="1"/>
          <p:nvPr/>
        </p:nvSpPr>
        <p:spPr>
          <a:xfrm>
            <a:off x="6328980" y="2476591"/>
            <a:ext cx="1359539" cy="707886"/>
          </a:xfrm>
          <a:prstGeom prst="rect">
            <a:avLst/>
          </a:prstGeom>
          <a:noFill/>
        </p:spPr>
        <p:txBody>
          <a:bodyPr wrap="none" rtlCol="0">
            <a:spAutoFit/>
          </a:bodyPr>
          <a:lstStyle/>
          <a:p>
            <a:r>
              <a:rPr lang="en-US" altLang="en-US" sz="2000" b="1" dirty="0">
                <a:sym typeface="Symbol" pitchFamily="18" charset="2"/>
              </a:rPr>
              <a:t></a:t>
            </a:r>
            <a:r>
              <a:rPr lang="en-US" altLang="en-US" sz="2000" dirty="0">
                <a:sym typeface="Symbol" pitchFamily="18" charset="2"/>
              </a:rPr>
              <a:t> </a:t>
            </a:r>
            <a:r>
              <a:rPr lang="en-US" sz="2000" b="1" dirty="0">
                <a:solidFill>
                  <a:schemeClr val="tx1">
                    <a:lumMod val="75000"/>
                    <a:lumOff val="25000"/>
                  </a:schemeClr>
                </a:solidFill>
              </a:rPr>
              <a:t>Sexuality</a:t>
            </a:r>
          </a:p>
          <a:p>
            <a:r>
              <a:rPr lang="en-US" sz="2000" b="1" dirty="0">
                <a:solidFill>
                  <a:schemeClr val="tx1">
                    <a:lumMod val="75000"/>
                    <a:lumOff val="25000"/>
                  </a:schemeClr>
                </a:solidFill>
              </a:rPr>
              <a:t>issues</a:t>
            </a:r>
          </a:p>
        </p:txBody>
      </p:sp>
      <p:sp>
        <p:nvSpPr>
          <p:cNvPr id="12" name="TextBox 11"/>
          <p:cNvSpPr txBox="1"/>
          <p:nvPr/>
        </p:nvSpPr>
        <p:spPr>
          <a:xfrm>
            <a:off x="4036235" y="5351132"/>
            <a:ext cx="1394934" cy="1015663"/>
          </a:xfrm>
          <a:prstGeom prst="rect">
            <a:avLst/>
          </a:prstGeom>
          <a:noFill/>
        </p:spPr>
        <p:txBody>
          <a:bodyPr wrap="none" rtlCol="0">
            <a:spAutoFit/>
          </a:bodyPr>
          <a:lstStyle/>
          <a:p>
            <a:r>
              <a:rPr lang="en-US" altLang="en-US" sz="2000" b="1" dirty="0">
                <a:sym typeface="Symbol" pitchFamily="18" charset="2"/>
              </a:rPr>
              <a:t> </a:t>
            </a:r>
            <a:r>
              <a:rPr lang="en-US" altLang="en-US" sz="2000" b="1" dirty="0">
                <a:solidFill>
                  <a:schemeClr val="tx1">
                    <a:lumMod val="75000"/>
                    <a:lumOff val="25000"/>
                  </a:schemeClr>
                </a:solidFill>
                <a:sym typeface="Symbol" pitchFamily="18" charset="2"/>
              </a:rPr>
              <a:t>B</a:t>
            </a:r>
            <a:r>
              <a:rPr lang="en-US" altLang="en-US" sz="2000" dirty="0">
                <a:solidFill>
                  <a:schemeClr val="tx1">
                    <a:lumMod val="75000"/>
                    <a:lumOff val="25000"/>
                  </a:schemeClr>
                </a:solidFill>
                <a:sym typeface="Symbol" pitchFamily="18" charset="2"/>
              </a:rPr>
              <a:t>la</a:t>
            </a:r>
            <a:r>
              <a:rPr lang="en-US" altLang="en-US" sz="2000" b="1" dirty="0">
                <a:solidFill>
                  <a:schemeClr val="tx1">
                    <a:lumMod val="75000"/>
                    <a:lumOff val="25000"/>
                  </a:schemeClr>
                </a:solidFill>
                <a:sym typeface="Symbol" pitchFamily="18" charset="2"/>
              </a:rPr>
              <a:t>dder   </a:t>
            </a:r>
          </a:p>
          <a:p>
            <a:r>
              <a:rPr lang="en-US" altLang="en-US" sz="2000" b="1" dirty="0">
                <a:solidFill>
                  <a:schemeClr val="tx1">
                    <a:lumMod val="75000"/>
                    <a:lumOff val="25000"/>
                  </a:schemeClr>
                </a:solidFill>
                <a:sym typeface="Symbol" pitchFamily="18" charset="2"/>
              </a:rPr>
              <a:t>&amp; </a:t>
            </a:r>
            <a:r>
              <a:rPr lang="en-US" sz="2000" b="1" dirty="0">
                <a:solidFill>
                  <a:schemeClr val="tx1">
                    <a:lumMod val="75000"/>
                    <a:lumOff val="25000"/>
                  </a:schemeClr>
                </a:solidFill>
              </a:rPr>
              <a:t>Bowel</a:t>
            </a:r>
          </a:p>
          <a:p>
            <a:r>
              <a:rPr lang="en-US" sz="2000" b="1" dirty="0">
                <a:solidFill>
                  <a:schemeClr val="tx1">
                    <a:lumMod val="75000"/>
                    <a:lumOff val="25000"/>
                  </a:schemeClr>
                </a:solidFill>
              </a:rPr>
              <a:t>Problems</a:t>
            </a:r>
          </a:p>
        </p:txBody>
      </p:sp>
      <p:grpSp>
        <p:nvGrpSpPr>
          <p:cNvPr id="13" name="Group 23"/>
          <p:cNvGrpSpPr>
            <a:grpSpLocks/>
          </p:cNvGrpSpPr>
          <p:nvPr/>
        </p:nvGrpSpPr>
        <p:grpSpPr bwMode="auto">
          <a:xfrm>
            <a:off x="3019520" y="1657167"/>
            <a:ext cx="1044575" cy="868366"/>
            <a:chOff x="1607" y="1016"/>
            <a:chExt cx="802" cy="684"/>
          </a:xfrm>
        </p:grpSpPr>
        <p:sp>
          <p:nvSpPr>
            <p:cNvPr id="14" name="AutoShape 24"/>
            <p:cNvSpPr>
              <a:spLocks noChangeArrowheads="1"/>
            </p:cNvSpPr>
            <p:nvPr/>
          </p:nvSpPr>
          <p:spPr bwMode="gray">
            <a:xfrm rot="3674906">
              <a:off x="2165" y="1059"/>
              <a:ext cx="288" cy="201"/>
            </a:xfrm>
            <a:prstGeom prst="upArrow">
              <a:avLst>
                <a:gd name="adj1" fmla="val 73259"/>
                <a:gd name="adj2" fmla="val 100000"/>
              </a:avLst>
            </a:prstGeom>
            <a:solidFill>
              <a:srgbClr val="00CC66"/>
            </a:solidFill>
            <a:ln w="28575">
              <a:solidFill>
                <a:srgbClr val="00CC66"/>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sp>
          <p:nvSpPr>
            <p:cNvPr id="15" name="AutoShape 25"/>
            <p:cNvSpPr>
              <a:spLocks noChangeArrowheads="1"/>
            </p:cNvSpPr>
            <p:nvPr/>
          </p:nvSpPr>
          <p:spPr bwMode="gray">
            <a:xfrm rot="12786815" flipH="1">
              <a:off x="1607" y="1508"/>
              <a:ext cx="288" cy="192"/>
            </a:xfrm>
            <a:prstGeom prst="upArrow">
              <a:avLst>
                <a:gd name="adj1" fmla="val 73259"/>
                <a:gd name="adj2" fmla="val 100000"/>
              </a:avLst>
            </a:prstGeom>
            <a:solidFill>
              <a:srgbClr val="00CC66"/>
            </a:solidFill>
            <a:ln w="28575">
              <a:solidFill>
                <a:srgbClr val="00CC66"/>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sp>
          <p:nvSpPr>
            <p:cNvPr id="16" name="Freeform 26"/>
            <p:cNvSpPr>
              <a:spLocks/>
            </p:cNvSpPr>
            <p:nvPr/>
          </p:nvSpPr>
          <p:spPr bwMode="gray">
            <a:xfrm rot="-132518">
              <a:off x="1782" y="1200"/>
              <a:ext cx="474" cy="354"/>
            </a:xfrm>
            <a:custGeom>
              <a:avLst/>
              <a:gdLst>
                <a:gd name="T0" fmla="*/ 0 w 567"/>
                <a:gd name="T1" fmla="*/ 108 h 431"/>
                <a:gd name="T2" fmla="*/ 59 w 567"/>
                <a:gd name="T3" fmla="*/ 48 h 431"/>
                <a:gd name="T4" fmla="*/ 162 w 567"/>
                <a:gd name="T5" fmla="*/ 0 h 431"/>
                <a:gd name="T6" fmla="*/ 0 60000 65536"/>
                <a:gd name="T7" fmla="*/ 0 60000 65536"/>
                <a:gd name="T8" fmla="*/ 0 60000 65536"/>
                <a:gd name="T9" fmla="*/ 0 w 567"/>
                <a:gd name="T10" fmla="*/ 0 h 431"/>
                <a:gd name="T11" fmla="*/ 567 w 567"/>
                <a:gd name="T12" fmla="*/ 431 h 431"/>
              </a:gdLst>
              <a:ahLst/>
              <a:cxnLst>
                <a:cxn ang="T6">
                  <a:pos x="T0" y="T1"/>
                </a:cxn>
                <a:cxn ang="T7">
                  <a:pos x="T2" y="T3"/>
                </a:cxn>
                <a:cxn ang="T8">
                  <a:pos x="T4" y="T5"/>
                </a:cxn>
              </a:cxnLst>
              <a:rect l="T9" t="T10" r="T11" b="T12"/>
              <a:pathLst>
                <a:path w="567" h="431">
                  <a:moveTo>
                    <a:pt x="0" y="431"/>
                  </a:moveTo>
                  <a:cubicBezTo>
                    <a:pt x="34" y="391"/>
                    <a:pt x="114" y="263"/>
                    <a:pt x="209" y="191"/>
                  </a:cubicBezTo>
                  <a:cubicBezTo>
                    <a:pt x="300" y="97"/>
                    <a:pt x="492" y="41"/>
                    <a:pt x="567" y="0"/>
                  </a:cubicBezTo>
                </a:path>
              </a:pathLst>
            </a:custGeom>
            <a:solidFill>
              <a:srgbClr val="00CC66"/>
            </a:solidFill>
            <a:ln w="228600" cap="flat" cmpd="sng">
              <a:solidFill>
                <a:srgbClr val="00CC66"/>
              </a:solidFill>
              <a:prstDash val="solid"/>
              <a:round/>
              <a:headEnd type="none" w="med" len="med"/>
              <a:tailEnd type="none" w="med" len="med"/>
            </a:ln>
          </p:spPr>
          <p:txBody>
            <a:bodyPr>
              <a:spAutoFit/>
            </a:bodyPr>
            <a:lstStyle/>
            <a:p>
              <a:endParaRPr lang="en-US"/>
            </a:p>
          </p:txBody>
        </p:sp>
      </p:grpSp>
      <p:grpSp>
        <p:nvGrpSpPr>
          <p:cNvPr id="17" name="Group 17"/>
          <p:cNvGrpSpPr>
            <a:grpSpLocks/>
          </p:cNvGrpSpPr>
          <p:nvPr/>
        </p:nvGrpSpPr>
        <p:grpSpPr bwMode="auto">
          <a:xfrm rot="21286927">
            <a:off x="5536457" y="1574743"/>
            <a:ext cx="1088687" cy="927809"/>
            <a:chOff x="3501" y="1161"/>
            <a:chExt cx="681" cy="665"/>
          </a:xfrm>
        </p:grpSpPr>
        <p:sp>
          <p:nvSpPr>
            <p:cNvPr id="18" name="Freeform 18"/>
            <p:cNvSpPr>
              <a:spLocks/>
            </p:cNvSpPr>
            <p:nvPr/>
          </p:nvSpPr>
          <p:spPr bwMode="gray">
            <a:xfrm rot="178583">
              <a:off x="3639" y="1335"/>
              <a:ext cx="397" cy="355"/>
            </a:xfrm>
            <a:custGeom>
              <a:avLst/>
              <a:gdLst>
                <a:gd name="T0" fmla="*/ 0 w 672"/>
                <a:gd name="T1" fmla="*/ 0 h 636"/>
                <a:gd name="T2" fmla="*/ 10 w 672"/>
                <a:gd name="T3" fmla="*/ 4 h 636"/>
                <a:gd name="T4" fmla="*/ 17 w 672"/>
                <a:gd name="T5" fmla="*/ 11 h 636"/>
                <a:gd name="T6" fmla="*/ 0 60000 65536"/>
                <a:gd name="T7" fmla="*/ 0 60000 65536"/>
                <a:gd name="T8" fmla="*/ 0 60000 65536"/>
                <a:gd name="T9" fmla="*/ 0 w 672"/>
                <a:gd name="T10" fmla="*/ 0 h 636"/>
                <a:gd name="T11" fmla="*/ 672 w 672"/>
                <a:gd name="T12" fmla="*/ 636 h 636"/>
              </a:gdLst>
              <a:ahLst/>
              <a:cxnLst>
                <a:cxn ang="T6">
                  <a:pos x="T0" y="T1"/>
                </a:cxn>
                <a:cxn ang="T7">
                  <a:pos x="T2" y="T3"/>
                </a:cxn>
                <a:cxn ang="T8">
                  <a:pos x="T4" y="T5"/>
                </a:cxn>
              </a:cxnLst>
              <a:rect l="T9" t="T10" r="T11" b="T12"/>
              <a:pathLst>
                <a:path w="672" h="636">
                  <a:moveTo>
                    <a:pt x="0" y="0"/>
                  </a:moveTo>
                  <a:cubicBezTo>
                    <a:pt x="64" y="43"/>
                    <a:pt x="272" y="152"/>
                    <a:pt x="384" y="258"/>
                  </a:cubicBezTo>
                  <a:cubicBezTo>
                    <a:pt x="479" y="370"/>
                    <a:pt x="612" y="557"/>
                    <a:pt x="672" y="636"/>
                  </a:cubicBezTo>
                </a:path>
              </a:pathLst>
            </a:custGeom>
            <a:noFill/>
            <a:ln w="2286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9" name="AutoShape 19"/>
            <p:cNvSpPr>
              <a:spLocks noChangeArrowheads="1"/>
            </p:cNvSpPr>
            <p:nvPr/>
          </p:nvSpPr>
          <p:spPr bwMode="gray">
            <a:xfrm rot="-3517861">
              <a:off x="3458" y="1204"/>
              <a:ext cx="288" cy="201"/>
            </a:xfrm>
            <a:prstGeom prst="upArrow">
              <a:avLst>
                <a:gd name="adj1" fmla="val 73259"/>
                <a:gd name="adj2" fmla="val 100000"/>
              </a:avLst>
            </a:prstGeom>
            <a:solidFill>
              <a:schemeClr val="hlink"/>
            </a:solidFill>
            <a:ln w="28575">
              <a:solidFill>
                <a:schemeClr val="hlink"/>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sp>
          <p:nvSpPr>
            <p:cNvPr id="20" name="AutoShape 20"/>
            <p:cNvSpPr>
              <a:spLocks noChangeArrowheads="1"/>
            </p:cNvSpPr>
            <p:nvPr/>
          </p:nvSpPr>
          <p:spPr bwMode="gray">
            <a:xfrm rot="9038233" flipH="1">
              <a:off x="3894" y="1634"/>
              <a:ext cx="288" cy="192"/>
            </a:xfrm>
            <a:prstGeom prst="upArrow">
              <a:avLst>
                <a:gd name="adj1" fmla="val 73259"/>
                <a:gd name="adj2" fmla="val 100000"/>
              </a:avLst>
            </a:prstGeom>
            <a:solidFill>
              <a:schemeClr val="hlink"/>
            </a:solidFill>
            <a:ln w="28575">
              <a:solidFill>
                <a:schemeClr val="hlink"/>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grpSp>
      <p:grpSp>
        <p:nvGrpSpPr>
          <p:cNvPr id="21" name="Group 13"/>
          <p:cNvGrpSpPr>
            <a:grpSpLocks/>
          </p:cNvGrpSpPr>
          <p:nvPr/>
        </p:nvGrpSpPr>
        <p:grpSpPr bwMode="auto">
          <a:xfrm>
            <a:off x="6602111" y="3170589"/>
            <a:ext cx="483846" cy="1269050"/>
            <a:chOff x="4088" y="2082"/>
            <a:chExt cx="307" cy="742"/>
          </a:xfrm>
        </p:grpSpPr>
        <p:sp>
          <p:nvSpPr>
            <p:cNvPr id="22" name="Freeform 14"/>
            <p:cNvSpPr>
              <a:spLocks/>
            </p:cNvSpPr>
            <p:nvPr/>
          </p:nvSpPr>
          <p:spPr bwMode="gray">
            <a:xfrm>
              <a:off x="4252" y="2243"/>
              <a:ext cx="23" cy="405"/>
            </a:xfrm>
            <a:custGeom>
              <a:avLst/>
              <a:gdLst>
                <a:gd name="T0" fmla="*/ 12 w 23"/>
                <a:gd name="T1" fmla="*/ 0 h 405"/>
                <a:gd name="T2" fmla="*/ 21 w 23"/>
                <a:gd name="T3" fmla="*/ 244 h 405"/>
                <a:gd name="T4" fmla="*/ 0 w 23"/>
                <a:gd name="T5" fmla="*/ 405 h 405"/>
                <a:gd name="T6" fmla="*/ 0 60000 65536"/>
                <a:gd name="T7" fmla="*/ 0 60000 65536"/>
                <a:gd name="T8" fmla="*/ 0 60000 65536"/>
                <a:gd name="T9" fmla="*/ 0 w 23"/>
                <a:gd name="T10" fmla="*/ 0 h 405"/>
                <a:gd name="T11" fmla="*/ 23 w 23"/>
                <a:gd name="T12" fmla="*/ 405 h 405"/>
              </a:gdLst>
              <a:ahLst/>
              <a:cxnLst>
                <a:cxn ang="T6">
                  <a:pos x="T0" y="T1"/>
                </a:cxn>
                <a:cxn ang="T7">
                  <a:pos x="T2" y="T3"/>
                </a:cxn>
                <a:cxn ang="T8">
                  <a:pos x="T4" y="T5"/>
                </a:cxn>
              </a:cxnLst>
              <a:rect l="T9" t="T10" r="T11" b="T12"/>
              <a:pathLst>
                <a:path w="23" h="405">
                  <a:moveTo>
                    <a:pt x="12" y="0"/>
                  </a:moveTo>
                  <a:cubicBezTo>
                    <a:pt x="12" y="41"/>
                    <a:pt x="23" y="177"/>
                    <a:pt x="21" y="244"/>
                  </a:cubicBezTo>
                  <a:cubicBezTo>
                    <a:pt x="22" y="322"/>
                    <a:pt x="4" y="371"/>
                    <a:pt x="0" y="405"/>
                  </a:cubicBezTo>
                </a:path>
              </a:pathLst>
            </a:custGeom>
            <a:solidFill>
              <a:srgbClr val="FF5050"/>
            </a:solidFill>
            <a:ln w="228600" cap="flat" cmpd="sng">
              <a:solidFill>
                <a:srgbClr val="FF5050"/>
              </a:solidFill>
              <a:prstDash val="solid"/>
              <a:round/>
              <a:headEnd type="none" w="med" len="med"/>
              <a:tailEnd type="none" w="med" len="med"/>
            </a:ln>
          </p:spPr>
          <p:txBody>
            <a:bodyPr>
              <a:spAutoFit/>
            </a:bodyPr>
            <a:lstStyle/>
            <a:p>
              <a:endParaRPr lang="en-US"/>
            </a:p>
          </p:txBody>
        </p:sp>
        <p:sp>
          <p:nvSpPr>
            <p:cNvPr id="23" name="AutoShape 15"/>
            <p:cNvSpPr>
              <a:spLocks noChangeArrowheads="1"/>
            </p:cNvSpPr>
            <p:nvPr/>
          </p:nvSpPr>
          <p:spPr bwMode="gray">
            <a:xfrm rot="-368241">
              <a:off x="4107" y="2082"/>
              <a:ext cx="288" cy="201"/>
            </a:xfrm>
            <a:prstGeom prst="upArrow">
              <a:avLst>
                <a:gd name="adj1" fmla="val 73259"/>
                <a:gd name="adj2" fmla="val 100000"/>
              </a:avLst>
            </a:prstGeom>
            <a:solidFill>
              <a:srgbClr val="FF5050"/>
            </a:solidFill>
            <a:ln w="28575">
              <a:solidFill>
                <a:srgbClr val="FF5050"/>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sp>
          <p:nvSpPr>
            <p:cNvPr id="24" name="AutoShape 16"/>
            <p:cNvSpPr>
              <a:spLocks noChangeArrowheads="1"/>
            </p:cNvSpPr>
            <p:nvPr/>
          </p:nvSpPr>
          <p:spPr bwMode="gray">
            <a:xfrm rot="11518477" flipH="1">
              <a:off x="4088" y="2632"/>
              <a:ext cx="288" cy="192"/>
            </a:xfrm>
            <a:prstGeom prst="upArrow">
              <a:avLst>
                <a:gd name="adj1" fmla="val 73259"/>
                <a:gd name="adj2" fmla="val 100000"/>
              </a:avLst>
            </a:prstGeom>
            <a:solidFill>
              <a:srgbClr val="FF5050"/>
            </a:solidFill>
            <a:ln w="28575">
              <a:solidFill>
                <a:srgbClr val="FF5050"/>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grpSp>
      <p:grpSp>
        <p:nvGrpSpPr>
          <p:cNvPr id="25" name="Group 9"/>
          <p:cNvGrpSpPr>
            <a:grpSpLocks/>
          </p:cNvGrpSpPr>
          <p:nvPr/>
        </p:nvGrpSpPr>
        <p:grpSpPr bwMode="auto">
          <a:xfrm rot="647097">
            <a:off x="5356031" y="4980110"/>
            <a:ext cx="1185676" cy="1052485"/>
            <a:chOff x="3409" y="3291"/>
            <a:chExt cx="575" cy="556"/>
          </a:xfrm>
        </p:grpSpPr>
        <p:sp>
          <p:nvSpPr>
            <p:cNvPr id="26" name="Freeform 10"/>
            <p:cNvSpPr>
              <a:spLocks/>
            </p:cNvSpPr>
            <p:nvPr/>
          </p:nvSpPr>
          <p:spPr bwMode="gray">
            <a:xfrm rot="-313109">
              <a:off x="3547" y="3462"/>
              <a:ext cx="302" cy="198"/>
            </a:xfrm>
            <a:custGeom>
              <a:avLst/>
              <a:gdLst>
                <a:gd name="T0" fmla="*/ 5 w 594"/>
                <a:gd name="T1" fmla="*/ 0 h 438"/>
                <a:gd name="T2" fmla="*/ 3 w 594"/>
                <a:gd name="T3" fmla="*/ 1 h 438"/>
                <a:gd name="T4" fmla="*/ 0 w 594"/>
                <a:gd name="T5" fmla="*/ 2 h 438"/>
                <a:gd name="T6" fmla="*/ 0 60000 65536"/>
                <a:gd name="T7" fmla="*/ 0 60000 65536"/>
                <a:gd name="T8" fmla="*/ 0 60000 65536"/>
                <a:gd name="T9" fmla="*/ 0 w 594"/>
                <a:gd name="T10" fmla="*/ 0 h 438"/>
                <a:gd name="T11" fmla="*/ 594 w 594"/>
                <a:gd name="T12" fmla="*/ 438 h 438"/>
              </a:gdLst>
              <a:ahLst/>
              <a:cxnLst>
                <a:cxn ang="T6">
                  <a:pos x="T0" y="T1"/>
                </a:cxn>
                <a:cxn ang="T7">
                  <a:pos x="T2" y="T3"/>
                </a:cxn>
                <a:cxn ang="T8">
                  <a:pos x="T4" y="T5"/>
                </a:cxn>
              </a:cxnLst>
              <a:rect l="T9" t="T10" r="T11" b="T12"/>
              <a:pathLst>
                <a:path w="594" h="438">
                  <a:moveTo>
                    <a:pt x="594" y="0"/>
                  </a:moveTo>
                  <a:cubicBezTo>
                    <a:pt x="553" y="38"/>
                    <a:pt x="447" y="155"/>
                    <a:pt x="348" y="228"/>
                  </a:cubicBezTo>
                  <a:cubicBezTo>
                    <a:pt x="204" y="336"/>
                    <a:pt x="72" y="394"/>
                    <a:pt x="0" y="438"/>
                  </a:cubicBezTo>
                </a:path>
              </a:pathLst>
            </a:custGeom>
            <a:noFill/>
            <a:ln w="228600" cap="flat" cmpd="sng">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7" name="AutoShape 11"/>
            <p:cNvSpPr>
              <a:spLocks noChangeArrowheads="1"/>
            </p:cNvSpPr>
            <p:nvPr/>
          </p:nvSpPr>
          <p:spPr bwMode="gray">
            <a:xfrm rot="3138622">
              <a:off x="3740" y="3334"/>
              <a:ext cx="288" cy="201"/>
            </a:xfrm>
            <a:prstGeom prst="upArrow">
              <a:avLst>
                <a:gd name="adj1" fmla="val 73259"/>
                <a:gd name="adj2" fmla="val 100000"/>
              </a:avLst>
            </a:prstGeom>
            <a:solidFill>
              <a:schemeClr val="accent1"/>
            </a:solidFill>
            <a:ln w="28575">
              <a:solidFill>
                <a:schemeClr val="accent1"/>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sp>
          <p:nvSpPr>
            <p:cNvPr id="28" name="AutoShape 12"/>
            <p:cNvSpPr>
              <a:spLocks noChangeArrowheads="1"/>
            </p:cNvSpPr>
            <p:nvPr/>
          </p:nvSpPr>
          <p:spPr bwMode="gray">
            <a:xfrm rot="14126782" flipH="1">
              <a:off x="3361" y="3607"/>
              <a:ext cx="288" cy="192"/>
            </a:xfrm>
            <a:prstGeom prst="upArrow">
              <a:avLst>
                <a:gd name="adj1" fmla="val 73259"/>
                <a:gd name="adj2" fmla="val 100000"/>
              </a:avLst>
            </a:prstGeom>
            <a:solidFill>
              <a:schemeClr val="accent1"/>
            </a:solidFill>
            <a:ln w="28575">
              <a:solidFill>
                <a:schemeClr val="accent1"/>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grpSp>
      <p:sp>
        <p:nvSpPr>
          <p:cNvPr id="29" name="Freeform 21"/>
          <p:cNvSpPr>
            <a:spLocks/>
          </p:cNvSpPr>
          <p:nvPr/>
        </p:nvSpPr>
        <p:spPr bwMode="gray">
          <a:xfrm rot="21159325">
            <a:off x="3246252" y="5135172"/>
            <a:ext cx="714375" cy="476250"/>
          </a:xfrm>
          <a:custGeom>
            <a:avLst/>
            <a:gdLst>
              <a:gd name="T0" fmla="*/ 0 w 648"/>
              <a:gd name="T1" fmla="*/ 0 h 492"/>
              <a:gd name="T2" fmla="*/ 2147483647 w 648"/>
              <a:gd name="T3" fmla="*/ 2147483647 h 492"/>
              <a:gd name="T4" fmla="*/ 2147483647 w 648"/>
              <a:gd name="T5" fmla="*/ 2147483647 h 492"/>
              <a:gd name="T6" fmla="*/ 0 60000 65536"/>
              <a:gd name="T7" fmla="*/ 0 60000 65536"/>
              <a:gd name="T8" fmla="*/ 0 60000 65536"/>
              <a:gd name="T9" fmla="*/ 0 w 648"/>
              <a:gd name="T10" fmla="*/ 0 h 492"/>
              <a:gd name="T11" fmla="*/ 648 w 648"/>
              <a:gd name="T12" fmla="*/ 492 h 492"/>
            </a:gdLst>
            <a:ahLst/>
            <a:cxnLst>
              <a:cxn ang="T6">
                <a:pos x="T0" y="T1"/>
              </a:cxn>
              <a:cxn ang="T7">
                <a:pos x="T2" y="T3"/>
              </a:cxn>
              <a:cxn ang="T8">
                <a:pos x="T4" y="T5"/>
              </a:cxn>
            </a:cxnLst>
            <a:rect l="T9" t="T10" r="T11" b="T12"/>
            <a:pathLst>
              <a:path w="648" h="492">
                <a:moveTo>
                  <a:pt x="0" y="0"/>
                </a:moveTo>
                <a:cubicBezTo>
                  <a:pt x="59" y="55"/>
                  <a:pt x="246" y="248"/>
                  <a:pt x="354" y="330"/>
                </a:cubicBezTo>
                <a:cubicBezTo>
                  <a:pt x="534" y="450"/>
                  <a:pt x="587" y="458"/>
                  <a:pt x="648" y="492"/>
                </a:cubicBezTo>
              </a:path>
            </a:pathLst>
          </a:custGeom>
          <a:noFill/>
          <a:ln w="228600" cap="flat" cmpd="sng">
            <a:solidFill>
              <a:schemeClr val="fo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0" name="AutoShape 22"/>
          <p:cNvSpPr>
            <a:spLocks noChangeArrowheads="1"/>
          </p:cNvSpPr>
          <p:nvPr/>
        </p:nvSpPr>
        <p:spPr bwMode="gray">
          <a:xfrm rot="18635072">
            <a:off x="2882707" y="4874486"/>
            <a:ext cx="457200" cy="319087"/>
          </a:xfrm>
          <a:prstGeom prst="upArrow">
            <a:avLst>
              <a:gd name="adj1" fmla="val 73259"/>
              <a:gd name="adj2" fmla="val 100000"/>
            </a:avLst>
          </a:prstGeom>
          <a:solidFill>
            <a:schemeClr val="folHlink"/>
          </a:solidFill>
          <a:ln w="28575">
            <a:solidFill>
              <a:schemeClr val="folHlink"/>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grpSp>
        <p:nvGrpSpPr>
          <p:cNvPr id="31" name="Group 27"/>
          <p:cNvGrpSpPr>
            <a:grpSpLocks/>
          </p:cNvGrpSpPr>
          <p:nvPr/>
        </p:nvGrpSpPr>
        <p:grpSpPr bwMode="auto">
          <a:xfrm>
            <a:off x="2544242" y="3196528"/>
            <a:ext cx="457200" cy="1022028"/>
            <a:chOff x="1347" y="2264"/>
            <a:chExt cx="288" cy="712"/>
          </a:xfrm>
        </p:grpSpPr>
        <p:sp>
          <p:nvSpPr>
            <p:cNvPr id="32" name="Freeform 28"/>
            <p:cNvSpPr>
              <a:spLocks/>
            </p:cNvSpPr>
            <p:nvPr/>
          </p:nvSpPr>
          <p:spPr bwMode="gray">
            <a:xfrm rot="-334996">
              <a:off x="1503" y="2407"/>
              <a:ext cx="38" cy="569"/>
            </a:xfrm>
            <a:custGeom>
              <a:avLst/>
              <a:gdLst>
                <a:gd name="T0" fmla="*/ 38 w 38"/>
                <a:gd name="T1" fmla="*/ 569 h 569"/>
                <a:gd name="T2" fmla="*/ 12 w 38"/>
                <a:gd name="T3" fmla="*/ 296 h 569"/>
                <a:gd name="T4" fmla="*/ 11 w 38"/>
                <a:gd name="T5" fmla="*/ 0 h 569"/>
                <a:gd name="T6" fmla="*/ 0 60000 65536"/>
                <a:gd name="T7" fmla="*/ 0 60000 65536"/>
                <a:gd name="T8" fmla="*/ 0 60000 65536"/>
                <a:gd name="T9" fmla="*/ 0 w 38"/>
                <a:gd name="T10" fmla="*/ 0 h 569"/>
                <a:gd name="T11" fmla="*/ 38 w 38"/>
                <a:gd name="T12" fmla="*/ 569 h 569"/>
              </a:gdLst>
              <a:ahLst/>
              <a:cxnLst>
                <a:cxn ang="T6">
                  <a:pos x="T0" y="T1"/>
                </a:cxn>
                <a:cxn ang="T7">
                  <a:pos x="T2" y="T3"/>
                </a:cxn>
                <a:cxn ang="T8">
                  <a:pos x="T4" y="T5"/>
                </a:cxn>
              </a:cxnLst>
              <a:rect l="T9" t="T10" r="T11" b="T12"/>
              <a:pathLst>
                <a:path w="38" h="569">
                  <a:moveTo>
                    <a:pt x="38" y="569"/>
                  </a:moveTo>
                  <a:cubicBezTo>
                    <a:pt x="34" y="522"/>
                    <a:pt x="16" y="391"/>
                    <a:pt x="12" y="296"/>
                  </a:cubicBezTo>
                  <a:cubicBezTo>
                    <a:pt x="0" y="224"/>
                    <a:pt x="11" y="62"/>
                    <a:pt x="11" y="0"/>
                  </a:cubicBezTo>
                </a:path>
              </a:pathLst>
            </a:custGeom>
            <a:noFill/>
            <a:ln w="22860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sp>
          <p:nvSpPr>
            <p:cNvPr id="33" name="AutoShape 29"/>
            <p:cNvSpPr>
              <a:spLocks noChangeArrowheads="1"/>
            </p:cNvSpPr>
            <p:nvPr/>
          </p:nvSpPr>
          <p:spPr bwMode="gray">
            <a:xfrm rot="-184421">
              <a:off x="1347" y="2264"/>
              <a:ext cx="288" cy="201"/>
            </a:xfrm>
            <a:prstGeom prst="upArrow">
              <a:avLst>
                <a:gd name="adj1" fmla="val 73259"/>
                <a:gd name="adj2" fmla="val 100000"/>
              </a:avLst>
            </a:prstGeom>
            <a:solidFill>
              <a:schemeClr val="tx2"/>
            </a:solidFill>
            <a:ln w="28575">
              <a:solidFill>
                <a:schemeClr val="tx2"/>
              </a:solidFill>
              <a:miter lim="800000"/>
              <a:headEnd/>
              <a:tailEnd/>
            </a:ln>
          </p:spPr>
          <p:txBody>
            <a:bodyPr anchor="ct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eaLnBrk="1" hangingPunct="1"/>
              <a:endParaRPr lang="en-US" altLang="en-US"/>
            </a:p>
          </p:txBody>
        </p:sp>
      </p:grpSp>
    </p:spTree>
    <p:extLst>
      <p:ext uri="{BB962C8B-B14F-4D97-AF65-F5344CB8AC3E}">
        <p14:creationId xmlns:p14="http://schemas.microsoft.com/office/powerpoint/2010/main" val="104255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8433-33EF-4FEA-8B4B-27BCCEB53880}"/>
              </a:ext>
            </a:extLst>
          </p:cNvPr>
          <p:cNvSpPr>
            <a:spLocks noGrp="1"/>
          </p:cNvSpPr>
          <p:nvPr>
            <p:ph type="title"/>
          </p:nvPr>
        </p:nvSpPr>
        <p:spPr/>
        <p:txBody>
          <a:bodyPr/>
          <a:lstStyle/>
          <a:p>
            <a:r>
              <a:rPr lang="en-US" dirty="0"/>
              <a:t>Evaluating symptoms</a:t>
            </a:r>
          </a:p>
        </p:txBody>
      </p:sp>
      <p:sp>
        <p:nvSpPr>
          <p:cNvPr id="3" name="Content Placeholder 2">
            <a:extLst>
              <a:ext uri="{FF2B5EF4-FFF2-40B4-BE49-F238E27FC236}">
                <a16:creationId xmlns:a16="http://schemas.microsoft.com/office/drawing/2014/main" id="{3A339C71-CD2B-497B-98D7-7FF853AF727A}"/>
              </a:ext>
            </a:extLst>
          </p:cNvPr>
          <p:cNvSpPr>
            <a:spLocks noGrp="1"/>
          </p:cNvSpPr>
          <p:nvPr>
            <p:ph idx="1"/>
          </p:nvPr>
        </p:nvSpPr>
        <p:spPr>
          <a:xfrm>
            <a:off x="609600" y="1417638"/>
            <a:ext cx="7924800" cy="4708525"/>
          </a:xfrm>
        </p:spPr>
        <p:txBody>
          <a:bodyPr>
            <a:normAutofit/>
          </a:bodyPr>
          <a:lstStyle/>
          <a:p>
            <a:pPr>
              <a:spcBef>
                <a:spcPts val="1200"/>
              </a:spcBef>
            </a:pPr>
            <a:r>
              <a:rPr lang="en-US" altLang="en-US" sz="2800" dirty="0">
                <a:solidFill>
                  <a:srgbClr val="695E4A"/>
                </a:solidFill>
              </a:rPr>
              <a:t>Sort out / prioritize</a:t>
            </a:r>
          </a:p>
          <a:p>
            <a:pPr>
              <a:spcBef>
                <a:spcPts val="1200"/>
              </a:spcBef>
            </a:pPr>
            <a:r>
              <a:rPr lang="en-US" altLang="en-US" sz="2800" dirty="0">
                <a:solidFill>
                  <a:srgbClr val="695E4A"/>
                </a:solidFill>
              </a:rPr>
              <a:t>Rule out other possible causes (not everything is caused by MS)</a:t>
            </a:r>
          </a:p>
          <a:p>
            <a:pPr lvl="1">
              <a:spcBef>
                <a:spcPts val="1200"/>
              </a:spcBef>
            </a:pPr>
            <a:r>
              <a:rPr lang="en-US" altLang="en-US" sz="2800" dirty="0"/>
              <a:t>infections</a:t>
            </a:r>
          </a:p>
          <a:p>
            <a:pPr lvl="1">
              <a:spcBef>
                <a:spcPts val="1200"/>
              </a:spcBef>
            </a:pPr>
            <a:r>
              <a:rPr lang="en-US" altLang="en-US" sz="2800" dirty="0">
                <a:highlight>
                  <a:srgbClr val="FFFF00"/>
                </a:highlight>
              </a:rPr>
              <a:t>co-morbid health conditions </a:t>
            </a:r>
          </a:p>
          <a:p>
            <a:pPr lvl="1">
              <a:spcBef>
                <a:spcPts val="1200"/>
              </a:spcBef>
            </a:pPr>
            <a:r>
              <a:rPr lang="en-US" altLang="en-US" sz="2800" dirty="0"/>
              <a:t>medication side effects</a:t>
            </a:r>
            <a:endParaRPr lang="en-US" altLang="en-US" sz="2800" dirty="0">
              <a:cs typeface="Arial" charset="0"/>
            </a:endParaRPr>
          </a:p>
          <a:p>
            <a:pPr>
              <a:spcBef>
                <a:spcPts val="1200"/>
              </a:spcBef>
            </a:pPr>
            <a:r>
              <a:rPr lang="en-US" altLang="en-US" sz="2800" dirty="0">
                <a:solidFill>
                  <a:srgbClr val="695E4A"/>
                </a:solidFill>
              </a:rPr>
              <a:t>Refer to appropriate discipline as needed</a:t>
            </a:r>
          </a:p>
        </p:txBody>
      </p:sp>
      <p:sp>
        <p:nvSpPr>
          <p:cNvPr id="4" name="Slide Number Placeholder 3">
            <a:extLst>
              <a:ext uri="{FF2B5EF4-FFF2-40B4-BE49-F238E27FC236}">
                <a16:creationId xmlns:a16="http://schemas.microsoft.com/office/drawing/2014/main" id="{F3EE4391-F6A4-43CD-B2E8-7836A2B7BD24}"/>
              </a:ext>
            </a:extLst>
          </p:cNvPr>
          <p:cNvSpPr>
            <a:spLocks noGrp="1"/>
          </p:cNvSpPr>
          <p:nvPr>
            <p:ph type="sldNum" sz="quarter" idx="12"/>
          </p:nvPr>
        </p:nvSpPr>
        <p:spPr/>
        <p:txBody>
          <a:bodyPr/>
          <a:lstStyle/>
          <a:p>
            <a:fld id="{6049FA24-9484-491B-B960-C5F95E32A63D}" type="slidenum">
              <a:rPr lang="en-US" smtClean="0"/>
              <a:pPr/>
              <a:t>17</a:t>
            </a:fld>
            <a:endParaRPr lang="en-US" dirty="0"/>
          </a:p>
        </p:txBody>
      </p:sp>
    </p:spTree>
    <p:extLst>
      <p:ext uri="{BB962C8B-B14F-4D97-AF65-F5344CB8AC3E}">
        <p14:creationId xmlns:p14="http://schemas.microsoft.com/office/powerpoint/2010/main" val="414014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2988A"/>
                </a:solidFill>
              </a:rPr>
              <a:t>Comorbidities………….</a:t>
            </a:r>
          </a:p>
        </p:txBody>
      </p:sp>
      <p:sp>
        <p:nvSpPr>
          <p:cNvPr id="4" name="Slide Number Placeholder 3"/>
          <p:cNvSpPr>
            <a:spLocks noGrp="1"/>
          </p:cNvSpPr>
          <p:nvPr>
            <p:ph type="sldNum" sz="quarter" idx="12"/>
          </p:nvPr>
        </p:nvSpPr>
        <p:spPr/>
        <p:txBody>
          <a:bodyPr/>
          <a:lstStyle/>
          <a:p>
            <a:fld id="{6049FA24-9484-491B-B960-C5F95E32A63D}" type="slidenum">
              <a:rPr lang="en-US" smtClean="0">
                <a:solidFill>
                  <a:prstClr val="black"/>
                </a:solidFill>
              </a:rPr>
              <a:pPr/>
              <a:t>18</a:t>
            </a:fld>
            <a:endParaRPr lang="en-US" dirty="0">
              <a:solidFill>
                <a:prstClr val="black"/>
              </a:solidFill>
            </a:endParaRPr>
          </a:p>
        </p:txBody>
      </p:sp>
      <p:sp>
        <p:nvSpPr>
          <p:cNvPr id="5" name="Content Placeholder 2"/>
          <p:cNvSpPr>
            <a:spLocks noGrp="1"/>
          </p:cNvSpPr>
          <p:nvPr>
            <p:ph idx="1"/>
          </p:nvPr>
        </p:nvSpPr>
        <p:spPr>
          <a:xfrm>
            <a:off x="609600" y="1371600"/>
            <a:ext cx="7924800" cy="4754563"/>
          </a:xfrm>
        </p:spPr>
        <p:txBody>
          <a:bodyPr>
            <a:normAutofit lnSpcReduction="10000"/>
          </a:bodyPr>
          <a:lstStyle/>
          <a:p>
            <a:r>
              <a:rPr lang="en-US" dirty="0"/>
              <a:t>The MS population is aging</a:t>
            </a:r>
          </a:p>
          <a:p>
            <a:r>
              <a:rPr lang="en-US" dirty="0"/>
              <a:t>Comorbidities increase with age</a:t>
            </a:r>
          </a:p>
          <a:p>
            <a:r>
              <a:rPr lang="en-US" dirty="0"/>
              <a:t>Increasingly common in MS</a:t>
            </a:r>
          </a:p>
          <a:p>
            <a:r>
              <a:rPr lang="en-US" dirty="0"/>
              <a:t>Comorbidities are associated with delay of diagnosis and delay of treatment initiation</a:t>
            </a:r>
          </a:p>
          <a:p>
            <a:r>
              <a:rPr lang="en-US" dirty="0"/>
              <a:t>Comorbidities are associated with more hospitalization</a:t>
            </a:r>
          </a:p>
          <a:p>
            <a:r>
              <a:rPr lang="en-US" dirty="0"/>
              <a:t>Comorbidity impacts MS progression, mortality, and quality of life</a:t>
            </a:r>
          </a:p>
          <a:p>
            <a:r>
              <a:rPr lang="en-US" dirty="0"/>
              <a:t>Access to Care</a:t>
            </a:r>
          </a:p>
          <a:p>
            <a:r>
              <a:rPr lang="en-US" dirty="0"/>
              <a:t>Adherence to Medications</a:t>
            </a:r>
          </a:p>
          <a:p>
            <a:r>
              <a:rPr lang="en-US" dirty="0"/>
              <a:t>Support System</a:t>
            </a:r>
          </a:p>
          <a:p>
            <a:pPr marL="0" indent="0">
              <a:buNone/>
            </a:pPr>
            <a:r>
              <a:rPr lang="en-US" sz="1600" i="1" dirty="0">
                <a:solidFill>
                  <a:srgbClr val="695E4A"/>
                </a:solidFill>
              </a:rPr>
              <a:t>Adapted with permission from WJ Culpepper 2016</a:t>
            </a:r>
          </a:p>
          <a:p>
            <a:endParaRPr lang="en-US" dirty="0"/>
          </a:p>
          <a:p>
            <a:endParaRPr lang="en-US" dirty="0"/>
          </a:p>
          <a:p>
            <a:endParaRPr lang="en-US" dirty="0"/>
          </a:p>
        </p:txBody>
      </p:sp>
    </p:spTree>
    <p:extLst>
      <p:ext uri="{BB962C8B-B14F-4D97-AF65-F5344CB8AC3E}">
        <p14:creationId xmlns:p14="http://schemas.microsoft.com/office/powerpoint/2010/main" val="1511185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F880-C638-44D3-BD31-2B02391B665C}"/>
              </a:ext>
            </a:extLst>
          </p:cNvPr>
          <p:cNvSpPr>
            <a:spLocks noGrp="1"/>
          </p:cNvSpPr>
          <p:nvPr>
            <p:ph type="title"/>
          </p:nvPr>
        </p:nvSpPr>
        <p:spPr>
          <a:xfrm>
            <a:off x="609600" y="274638"/>
            <a:ext cx="8077200" cy="1143000"/>
          </a:xfrm>
        </p:spPr>
        <p:txBody>
          <a:bodyPr/>
          <a:lstStyle/>
          <a:p>
            <a:r>
              <a:rPr lang="en-US" dirty="0"/>
              <a:t>Which comorbidities are more frequent in MS?</a:t>
            </a:r>
          </a:p>
        </p:txBody>
      </p:sp>
      <p:sp>
        <p:nvSpPr>
          <p:cNvPr id="3" name="Content Placeholder 2">
            <a:extLst>
              <a:ext uri="{FF2B5EF4-FFF2-40B4-BE49-F238E27FC236}">
                <a16:creationId xmlns:a16="http://schemas.microsoft.com/office/drawing/2014/main" id="{7ED8671C-3909-4466-97F6-333BB2D03096}"/>
              </a:ext>
            </a:extLst>
          </p:cNvPr>
          <p:cNvSpPr>
            <a:spLocks noGrp="1"/>
          </p:cNvSpPr>
          <p:nvPr>
            <p:ph idx="1"/>
          </p:nvPr>
        </p:nvSpPr>
        <p:spPr>
          <a:xfrm>
            <a:off x="609600" y="1417638"/>
            <a:ext cx="7924800" cy="4708525"/>
          </a:xfrm>
        </p:spPr>
        <p:txBody>
          <a:bodyPr>
            <a:normAutofit/>
          </a:bodyPr>
          <a:lstStyle/>
          <a:p>
            <a:pPr fontAlgn="base"/>
            <a:r>
              <a:rPr lang="en-CA" sz="3200" b="1" dirty="0"/>
              <a:t>Hypertension</a:t>
            </a:r>
            <a:endParaRPr lang="en-US" sz="3200" dirty="0"/>
          </a:p>
          <a:p>
            <a:pPr fontAlgn="base"/>
            <a:r>
              <a:rPr lang="en-CA" sz="3200" b="1" dirty="0"/>
              <a:t>Diabetes</a:t>
            </a:r>
            <a:endParaRPr lang="en-US" sz="3200" dirty="0"/>
          </a:p>
          <a:p>
            <a:pPr fontAlgn="base"/>
            <a:r>
              <a:rPr lang="en-CA" sz="3200" b="1" dirty="0"/>
              <a:t>Heart disease</a:t>
            </a:r>
            <a:endParaRPr lang="en-US" sz="3200" dirty="0"/>
          </a:p>
          <a:p>
            <a:pPr fontAlgn="base"/>
            <a:r>
              <a:rPr lang="en-CA" sz="3200" b="1" dirty="0"/>
              <a:t>Fibromyalgia</a:t>
            </a:r>
            <a:endParaRPr lang="en-US" sz="3200" dirty="0"/>
          </a:p>
          <a:p>
            <a:pPr fontAlgn="base"/>
            <a:r>
              <a:rPr lang="en-CA" sz="3200" b="1" dirty="0"/>
              <a:t>Depression</a:t>
            </a:r>
            <a:endParaRPr lang="en-US" sz="3200" dirty="0"/>
          </a:p>
          <a:p>
            <a:pPr fontAlgn="base"/>
            <a:r>
              <a:rPr lang="en-CA" sz="3200" b="1" dirty="0"/>
              <a:t>Anxiety</a:t>
            </a:r>
            <a:endParaRPr lang="en-US" sz="3200" dirty="0"/>
          </a:p>
          <a:p>
            <a:pPr fontAlgn="base"/>
            <a:r>
              <a:rPr lang="en-US" sz="3200" b="1" dirty="0"/>
              <a:t>Chronic l</a:t>
            </a:r>
            <a:r>
              <a:rPr lang="en-CA" sz="3200" b="1" dirty="0" err="1"/>
              <a:t>ung</a:t>
            </a:r>
            <a:r>
              <a:rPr lang="en-CA" sz="3200" b="1" dirty="0"/>
              <a:t> disease*</a:t>
            </a:r>
            <a:endParaRPr lang="en-US" sz="3200" dirty="0"/>
          </a:p>
        </p:txBody>
      </p:sp>
      <p:sp>
        <p:nvSpPr>
          <p:cNvPr id="4" name="Slide Number Placeholder 3">
            <a:extLst>
              <a:ext uri="{FF2B5EF4-FFF2-40B4-BE49-F238E27FC236}">
                <a16:creationId xmlns:a16="http://schemas.microsoft.com/office/drawing/2014/main" id="{C73F6467-9C20-4072-AEB2-973AB40B5DD0}"/>
              </a:ext>
            </a:extLst>
          </p:cNvPr>
          <p:cNvSpPr>
            <a:spLocks noGrp="1"/>
          </p:cNvSpPr>
          <p:nvPr>
            <p:ph type="sldNum" sz="quarter" idx="12"/>
          </p:nvPr>
        </p:nvSpPr>
        <p:spPr/>
        <p:txBody>
          <a:bodyPr/>
          <a:lstStyle/>
          <a:p>
            <a:fld id="{6049FA24-9484-491B-B960-C5F95E32A63D}" type="slidenum">
              <a:rPr lang="en-US" smtClean="0"/>
              <a:pPr/>
              <a:t>19</a:t>
            </a:fld>
            <a:endParaRPr lang="en-US" dirty="0"/>
          </a:p>
        </p:txBody>
      </p:sp>
    </p:spTree>
    <p:extLst>
      <p:ext uri="{BB962C8B-B14F-4D97-AF65-F5344CB8AC3E}">
        <p14:creationId xmlns:p14="http://schemas.microsoft.com/office/powerpoint/2010/main" val="145071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Objectives</a:t>
            </a:r>
          </a:p>
        </p:txBody>
      </p:sp>
      <p:sp>
        <p:nvSpPr>
          <p:cNvPr id="4" name="Content Placeholder 3"/>
          <p:cNvSpPr>
            <a:spLocks noGrp="1"/>
          </p:cNvSpPr>
          <p:nvPr>
            <p:ph sz="half" idx="2"/>
          </p:nvPr>
        </p:nvSpPr>
        <p:spPr>
          <a:xfrm>
            <a:off x="685800" y="1371600"/>
            <a:ext cx="7924800" cy="3916363"/>
          </a:xfrm>
        </p:spPr>
        <p:txBody>
          <a:bodyPr>
            <a:normAutofit/>
          </a:bodyPr>
          <a:lstStyle/>
          <a:p>
            <a:pPr>
              <a:buFont typeface="Wingdings" panose="05000000000000000000" pitchFamily="2" charset="2"/>
              <a:buChar char="Ø"/>
            </a:pPr>
            <a:r>
              <a:rPr lang="en-US" sz="2800" b="1" dirty="0">
                <a:solidFill>
                  <a:srgbClr val="F58220"/>
                </a:solidFill>
              </a:rPr>
              <a:t>Increase awareness of Multiple Sclerosis</a:t>
            </a:r>
          </a:p>
          <a:p>
            <a:pPr>
              <a:buFont typeface="Wingdings" panose="05000000000000000000" pitchFamily="2" charset="2"/>
              <a:buChar char="Ø"/>
            </a:pPr>
            <a:r>
              <a:rPr lang="en-US" sz="2800" b="1" dirty="0">
                <a:solidFill>
                  <a:srgbClr val="F58220"/>
                </a:solidFill>
              </a:rPr>
              <a:t>Help you feel more comfortable serving this population</a:t>
            </a:r>
          </a:p>
          <a:p>
            <a:pPr>
              <a:buFont typeface="Wingdings" panose="05000000000000000000" pitchFamily="2" charset="2"/>
              <a:buChar char="Ø"/>
            </a:pPr>
            <a:r>
              <a:rPr lang="en-US" sz="2800" b="1" dirty="0">
                <a:solidFill>
                  <a:srgbClr val="F58220"/>
                </a:solidFill>
              </a:rPr>
              <a:t>Discuss access to care for individuals and their families living with MS by Healthcare Providers</a:t>
            </a:r>
          </a:p>
          <a:p>
            <a:pPr>
              <a:buFont typeface="Wingdings" panose="05000000000000000000" pitchFamily="2" charset="2"/>
              <a:buChar char="Ø"/>
            </a:pPr>
            <a:r>
              <a:rPr lang="en-US" sz="2800" b="1" dirty="0">
                <a:solidFill>
                  <a:srgbClr val="F58220"/>
                </a:solidFill>
              </a:rPr>
              <a:t>Increase knowledge of resources provided by the National Multiple Sclerosis Society</a:t>
            </a:r>
          </a:p>
        </p:txBody>
      </p:sp>
      <p:sp>
        <p:nvSpPr>
          <p:cNvPr id="5" name="Slide Number Placeholder 4"/>
          <p:cNvSpPr>
            <a:spLocks noGrp="1"/>
          </p:cNvSpPr>
          <p:nvPr>
            <p:ph type="sldNum" sz="quarter" idx="12"/>
          </p:nvPr>
        </p:nvSpPr>
        <p:spPr/>
        <p:txBody>
          <a:bodyPr/>
          <a:lstStyle/>
          <a:p>
            <a:fld id="{B548B494-D936-47C5-BADC-54E9BBB3843F}" type="slidenum">
              <a:rPr lang="en-US" smtClean="0"/>
              <a:pPr/>
              <a:t>2</a:t>
            </a:fld>
            <a:endParaRPr lang="en-US"/>
          </a:p>
        </p:txBody>
      </p:sp>
    </p:spTree>
    <p:extLst>
      <p:ext uri="{BB962C8B-B14F-4D97-AF65-F5344CB8AC3E}">
        <p14:creationId xmlns:p14="http://schemas.microsoft.com/office/powerpoint/2010/main" val="690141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60A1-7766-47E1-950C-40FBCC8D4136}"/>
              </a:ext>
            </a:extLst>
          </p:cNvPr>
          <p:cNvSpPr>
            <a:spLocks noGrp="1"/>
          </p:cNvSpPr>
          <p:nvPr>
            <p:ph type="title"/>
          </p:nvPr>
        </p:nvSpPr>
        <p:spPr/>
        <p:txBody>
          <a:bodyPr/>
          <a:lstStyle/>
          <a:p>
            <a:r>
              <a:rPr lang="en-US" dirty="0"/>
              <a:t>Optimizing Wellness</a:t>
            </a:r>
          </a:p>
        </p:txBody>
      </p:sp>
      <p:sp>
        <p:nvSpPr>
          <p:cNvPr id="3" name="Content Placeholder 2">
            <a:extLst>
              <a:ext uri="{FF2B5EF4-FFF2-40B4-BE49-F238E27FC236}">
                <a16:creationId xmlns:a16="http://schemas.microsoft.com/office/drawing/2014/main" id="{81FF4086-1099-41A2-998B-AC2470B4AEB2}"/>
              </a:ext>
            </a:extLst>
          </p:cNvPr>
          <p:cNvSpPr>
            <a:spLocks noGrp="1"/>
          </p:cNvSpPr>
          <p:nvPr>
            <p:ph idx="1"/>
          </p:nvPr>
        </p:nvSpPr>
        <p:spPr>
          <a:xfrm>
            <a:off x="609600" y="1394192"/>
            <a:ext cx="7924800" cy="4525963"/>
          </a:xfrm>
        </p:spPr>
        <p:txBody>
          <a:bodyPr/>
          <a:lstStyle/>
          <a:p>
            <a:r>
              <a:rPr lang="en-US" dirty="0">
                <a:solidFill>
                  <a:schemeClr val="tx1">
                    <a:lumMod val="75000"/>
                    <a:lumOff val="25000"/>
                  </a:schemeClr>
                </a:solidFill>
              </a:rPr>
              <a:t>Ongoing integration of neurologic and primary care </a:t>
            </a:r>
          </a:p>
          <a:p>
            <a:r>
              <a:rPr lang="en-US" dirty="0">
                <a:solidFill>
                  <a:schemeClr val="tx1">
                    <a:lumMod val="75000"/>
                    <a:lumOff val="25000"/>
                  </a:schemeClr>
                </a:solidFill>
              </a:rPr>
              <a:t>Regular, age/sex-appropriate health screenings</a:t>
            </a:r>
          </a:p>
          <a:p>
            <a:r>
              <a:rPr lang="en-US" dirty="0">
                <a:solidFill>
                  <a:schemeClr val="tx1">
                    <a:lumMod val="75000"/>
                    <a:lumOff val="25000"/>
                  </a:schemeClr>
                </a:solidFill>
              </a:rPr>
              <a:t>Immunizations</a:t>
            </a:r>
          </a:p>
          <a:p>
            <a:r>
              <a:rPr lang="en-US" dirty="0">
                <a:solidFill>
                  <a:schemeClr val="tx1">
                    <a:lumMod val="75000"/>
                    <a:lumOff val="25000"/>
                  </a:schemeClr>
                </a:solidFill>
              </a:rPr>
              <a:t>Identification/treatment of co-morbidities that are common in MS: (</a:t>
            </a:r>
            <a:r>
              <a:rPr lang="en-US" b="1" dirty="0">
                <a:solidFill>
                  <a:schemeClr val="tx1">
                    <a:lumMod val="75000"/>
                    <a:lumOff val="25000"/>
                  </a:schemeClr>
                </a:solidFill>
              </a:rPr>
              <a:t>↑</a:t>
            </a:r>
            <a:r>
              <a:rPr lang="en-US" dirty="0">
                <a:solidFill>
                  <a:schemeClr val="tx1">
                    <a:lumMod val="75000"/>
                    <a:lumOff val="25000"/>
                  </a:schemeClr>
                </a:solidFill>
              </a:rPr>
              <a:t>BP, </a:t>
            </a:r>
            <a:r>
              <a:rPr lang="en-US" b="1" dirty="0">
                <a:solidFill>
                  <a:schemeClr val="tx1">
                    <a:lumMod val="75000"/>
                    <a:lumOff val="25000"/>
                  </a:schemeClr>
                </a:solidFill>
              </a:rPr>
              <a:t>↑</a:t>
            </a:r>
            <a:r>
              <a:rPr lang="en-US" dirty="0">
                <a:solidFill>
                  <a:schemeClr val="tx1">
                    <a:lumMod val="75000"/>
                    <a:lumOff val="25000"/>
                  </a:schemeClr>
                </a:solidFill>
              </a:rPr>
              <a:t>cholesterol,</a:t>
            </a:r>
            <a:r>
              <a:rPr lang="en-US" b="1" dirty="0">
                <a:solidFill>
                  <a:schemeClr val="tx1">
                    <a:lumMod val="75000"/>
                    <a:lumOff val="25000"/>
                  </a:schemeClr>
                </a:solidFill>
              </a:rPr>
              <a:t> ↑</a:t>
            </a:r>
            <a:r>
              <a:rPr lang="en-US" dirty="0">
                <a:solidFill>
                  <a:schemeClr val="tx1">
                    <a:lumMod val="75000"/>
                    <a:lumOff val="25000"/>
                  </a:schemeClr>
                </a:solidFill>
              </a:rPr>
              <a:t>diabetes, depression, anxiety, bi-polar disorder, sleep, seizure, and gastrointestinal disorders)</a:t>
            </a:r>
          </a:p>
          <a:p>
            <a:pPr lvl="1"/>
            <a:r>
              <a:rPr lang="en-US" sz="2400" dirty="0">
                <a:solidFill>
                  <a:schemeClr val="tx1">
                    <a:lumMod val="75000"/>
                    <a:lumOff val="25000"/>
                  </a:schemeClr>
                </a:solidFill>
                <a:highlight>
                  <a:srgbClr val="FFFF00"/>
                </a:highlight>
              </a:rPr>
              <a:t>Co-morbidities increase disease progression and shorten life in people with MS</a:t>
            </a:r>
          </a:p>
          <a:p>
            <a:r>
              <a:rPr lang="en-US" dirty="0">
                <a:solidFill>
                  <a:schemeClr val="tx1">
                    <a:lumMod val="75000"/>
                    <a:lumOff val="25000"/>
                  </a:schemeClr>
                </a:solidFill>
              </a:rPr>
              <a:t>Early/ongoing screening for mood and cognitive changes</a:t>
            </a:r>
          </a:p>
          <a:p>
            <a:endParaRPr lang="en-US" dirty="0"/>
          </a:p>
        </p:txBody>
      </p:sp>
      <p:sp>
        <p:nvSpPr>
          <p:cNvPr id="4" name="Slide Number Placeholder 3">
            <a:extLst>
              <a:ext uri="{FF2B5EF4-FFF2-40B4-BE49-F238E27FC236}">
                <a16:creationId xmlns:a16="http://schemas.microsoft.com/office/drawing/2014/main" id="{62B3A60C-B1F0-4580-A0C3-7D808F47453A}"/>
              </a:ext>
            </a:extLst>
          </p:cNvPr>
          <p:cNvSpPr>
            <a:spLocks noGrp="1"/>
          </p:cNvSpPr>
          <p:nvPr>
            <p:ph type="sldNum" sz="quarter" idx="12"/>
          </p:nvPr>
        </p:nvSpPr>
        <p:spPr/>
        <p:txBody>
          <a:bodyPr/>
          <a:lstStyle/>
          <a:p>
            <a:fld id="{6049FA24-9484-491B-B960-C5F95E32A63D}" type="slidenum">
              <a:rPr lang="en-US" smtClean="0"/>
              <a:pPr/>
              <a:t>20</a:t>
            </a:fld>
            <a:endParaRPr lang="en-US" dirty="0"/>
          </a:p>
        </p:txBody>
      </p:sp>
    </p:spTree>
    <p:extLst>
      <p:ext uri="{BB962C8B-B14F-4D97-AF65-F5344CB8AC3E}">
        <p14:creationId xmlns:p14="http://schemas.microsoft.com/office/powerpoint/2010/main" val="296305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A2988A"/>
                </a:solidFill>
              </a:rPr>
              <a:t>What should optimal care look like?</a:t>
            </a:r>
          </a:p>
        </p:txBody>
      </p:sp>
      <p:sp>
        <p:nvSpPr>
          <p:cNvPr id="3" name="Content Placeholder 2"/>
          <p:cNvSpPr>
            <a:spLocks noGrp="1"/>
          </p:cNvSpPr>
          <p:nvPr>
            <p:ph idx="1"/>
          </p:nvPr>
        </p:nvSpPr>
        <p:spPr>
          <a:xfrm>
            <a:off x="609600" y="1295400"/>
            <a:ext cx="7924800" cy="4525963"/>
          </a:xfrm>
        </p:spPr>
        <p:txBody>
          <a:bodyPr>
            <a:normAutofit lnSpcReduction="10000"/>
          </a:bodyPr>
          <a:lstStyle/>
          <a:p>
            <a:r>
              <a:rPr lang="en-US" dirty="0"/>
              <a:t>Education for individuals, families and healthcare providers</a:t>
            </a:r>
          </a:p>
          <a:p>
            <a:r>
              <a:rPr lang="en-US" dirty="0"/>
              <a:t>Early and ongoing screening</a:t>
            </a:r>
            <a:r>
              <a:rPr lang="en-US" baseline="30000" dirty="0"/>
              <a:t>4-5</a:t>
            </a:r>
            <a:endParaRPr lang="en-US" dirty="0"/>
          </a:p>
          <a:p>
            <a:r>
              <a:rPr lang="en-US" dirty="0"/>
              <a:t>Effective management of mood changes</a:t>
            </a:r>
            <a:r>
              <a:rPr lang="en-US" baseline="30000" dirty="0"/>
              <a:t>2</a:t>
            </a:r>
            <a:endParaRPr lang="en-US" dirty="0"/>
          </a:p>
          <a:p>
            <a:r>
              <a:rPr lang="en-US" dirty="0"/>
              <a:t>Compensatory strategies for cognitive challenges</a:t>
            </a:r>
            <a:r>
              <a:rPr lang="en-US" baseline="30000" dirty="0"/>
              <a:t>6</a:t>
            </a:r>
            <a:endParaRPr lang="en-US" dirty="0"/>
          </a:p>
          <a:p>
            <a:r>
              <a:rPr lang="en-US" dirty="0"/>
              <a:t>Care coordination services</a:t>
            </a:r>
          </a:p>
          <a:p>
            <a:r>
              <a:rPr lang="en-US" dirty="0"/>
              <a:t>Inclusion of support partners/family members in treatment planning</a:t>
            </a:r>
          </a:p>
          <a:p>
            <a:r>
              <a:rPr lang="en-US" dirty="0"/>
              <a:t>Support for caregivers </a:t>
            </a:r>
          </a:p>
          <a:p>
            <a:r>
              <a:rPr lang="en-US" dirty="0"/>
              <a:t>End-of-life planning that takes mood/cognition into account</a:t>
            </a:r>
          </a:p>
          <a:p>
            <a:pPr marL="0" indent="0">
              <a:buNone/>
            </a:pPr>
            <a:endParaRPr lang="en-US" dirty="0"/>
          </a:p>
        </p:txBody>
      </p:sp>
      <p:sp>
        <p:nvSpPr>
          <p:cNvPr id="4" name="Slide Number Placeholder 3"/>
          <p:cNvSpPr>
            <a:spLocks noGrp="1"/>
          </p:cNvSpPr>
          <p:nvPr>
            <p:ph type="sldNum" sz="quarter" idx="12"/>
          </p:nvPr>
        </p:nvSpPr>
        <p:spPr/>
        <p:txBody>
          <a:bodyPr/>
          <a:lstStyle/>
          <a:p>
            <a:fld id="{6049FA24-9484-491B-B960-C5F95E32A63D}" type="slidenum">
              <a:rPr lang="en-US" smtClean="0"/>
              <a:pPr/>
              <a:t>21</a:t>
            </a:fld>
            <a:endParaRPr lang="en-US" dirty="0"/>
          </a:p>
        </p:txBody>
      </p:sp>
    </p:spTree>
    <p:extLst>
      <p:ext uri="{BB962C8B-B14F-4D97-AF65-F5344CB8AC3E}">
        <p14:creationId xmlns:p14="http://schemas.microsoft.com/office/powerpoint/2010/main" val="3842259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A2988A"/>
                </a:solidFill>
              </a:rPr>
              <a:t>Families Living with Advanced MS</a:t>
            </a:r>
            <a:br>
              <a:rPr lang="en-US" dirty="0"/>
            </a:br>
            <a:endParaRPr lang="en-US" dirty="0"/>
          </a:p>
        </p:txBody>
      </p:sp>
      <p:sp>
        <p:nvSpPr>
          <p:cNvPr id="4" name="Slide Number Placeholder 3"/>
          <p:cNvSpPr>
            <a:spLocks noGrp="1"/>
          </p:cNvSpPr>
          <p:nvPr>
            <p:ph type="sldNum" sz="quarter" idx="12"/>
          </p:nvPr>
        </p:nvSpPr>
        <p:spPr/>
        <p:txBody>
          <a:bodyPr/>
          <a:lstStyle/>
          <a:p>
            <a:fld id="{6049FA24-9484-491B-B960-C5F95E32A63D}" type="slidenum">
              <a:rPr lang="en-US" smtClean="0"/>
              <a:pPr/>
              <a:t>22</a:t>
            </a:fld>
            <a:endParaRPr lang="en-US" dirty="0"/>
          </a:p>
        </p:txBody>
      </p:sp>
      <p:pic>
        <p:nvPicPr>
          <p:cNvPr id="5" name="Content Placeholder 4" descr="http://blog.gustavkaser.com.au/wp-content/uploads/2013/09/iceberg-poster.jpg"/>
          <p:cNvPicPr>
            <a:picLocks noGrp="1"/>
          </p:cNvPicPr>
          <p:nvPr>
            <p:ph idx="1"/>
          </p:nvPr>
        </p:nvPicPr>
        <p:blipFill rotWithShape="1">
          <a:blip r:embed="rId2" cstate="print"/>
          <a:srcRect l="3813" t="4006" r="3920" b="4006"/>
          <a:stretch/>
        </p:blipFill>
        <p:spPr bwMode="auto">
          <a:xfrm>
            <a:off x="1219200" y="1371600"/>
            <a:ext cx="6749516" cy="4477309"/>
          </a:xfrm>
          <a:prstGeom prst="rect">
            <a:avLst/>
          </a:prstGeom>
          <a:noFill/>
          <a:ln w="9525">
            <a:noFill/>
            <a:miter lim="800000"/>
            <a:headEnd/>
            <a:tailEnd/>
          </a:ln>
        </p:spPr>
      </p:pic>
    </p:spTree>
    <p:extLst>
      <p:ext uri="{BB962C8B-B14F-4D97-AF65-F5344CB8AC3E}">
        <p14:creationId xmlns:p14="http://schemas.microsoft.com/office/powerpoint/2010/main" val="380242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i="1" dirty="0">
                <a:solidFill>
                  <a:srgbClr val="A2988A"/>
                </a:solidFill>
              </a:rPr>
              <a:t>Isolation?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95400"/>
            <a:ext cx="7080247" cy="4343400"/>
          </a:xfrm>
        </p:spPr>
      </p:pic>
      <p:sp>
        <p:nvSpPr>
          <p:cNvPr id="4" name="Slide Number Placeholder 3"/>
          <p:cNvSpPr>
            <a:spLocks noGrp="1"/>
          </p:cNvSpPr>
          <p:nvPr>
            <p:ph type="sldNum" sz="quarter" idx="12"/>
          </p:nvPr>
        </p:nvSpPr>
        <p:spPr/>
        <p:txBody>
          <a:bodyPr/>
          <a:lstStyle/>
          <a:p>
            <a:fld id="{6049FA24-9484-491B-B960-C5F95E32A63D}" type="slidenum">
              <a:rPr lang="en-US" smtClean="0"/>
              <a:pPr/>
              <a:t>23</a:t>
            </a:fld>
            <a:endParaRPr lang="en-US" dirty="0"/>
          </a:p>
        </p:txBody>
      </p:sp>
    </p:spTree>
    <p:extLst>
      <p:ext uri="{BB962C8B-B14F-4D97-AF65-F5344CB8AC3E}">
        <p14:creationId xmlns:p14="http://schemas.microsoft.com/office/powerpoint/2010/main" val="145600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i="1" dirty="0">
                <a:solidFill>
                  <a:srgbClr val="A2988A"/>
                </a:solidFill>
              </a:rPr>
              <a:t>Overload?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772400" cy="4419600"/>
          </a:xfrm>
        </p:spPr>
      </p:pic>
      <p:sp>
        <p:nvSpPr>
          <p:cNvPr id="4" name="Slide Number Placeholder 3"/>
          <p:cNvSpPr>
            <a:spLocks noGrp="1"/>
          </p:cNvSpPr>
          <p:nvPr>
            <p:ph type="sldNum" sz="quarter" idx="12"/>
          </p:nvPr>
        </p:nvSpPr>
        <p:spPr/>
        <p:txBody>
          <a:bodyPr/>
          <a:lstStyle/>
          <a:p>
            <a:fld id="{6049FA24-9484-491B-B960-C5F95E32A63D}" type="slidenum">
              <a:rPr lang="en-US" smtClean="0"/>
              <a:pPr/>
              <a:t>24</a:t>
            </a:fld>
            <a:endParaRPr lang="en-US" dirty="0"/>
          </a:p>
        </p:txBody>
      </p:sp>
    </p:spTree>
    <p:extLst>
      <p:ext uri="{BB962C8B-B14F-4D97-AF65-F5344CB8AC3E}">
        <p14:creationId xmlns:p14="http://schemas.microsoft.com/office/powerpoint/2010/main" val="2393344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A2988A"/>
                </a:solidFill>
                <a:latin typeface="Comic Sans MS" panose="030F0702030302020204" pitchFamily="66" charset="0"/>
              </a:rPr>
              <a:t>Caregivers</a:t>
            </a:r>
          </a:p>
        </p:txBody>
      </p:sp>
      <p:sp>
        <p:nvSpPr>
          <p:cNvPr id="3" name="Content Placeholder 2"/>
          <p:cNvSpPr>
            <a:spLocks noGrp="1"/>
          </p:cNvSpPr>
          <p:nvPr>
            <p:ph idx="1"/>
          </p:nvPr>
        </p:nvSpPr>
        <p:spPr>
          <a:xfrm>
            <a:off x="381000" y="1447800"/>
            <a:ext cx="8458200" cy="3886200"/>
          </a:xfrm>
        </p:spPr>
        <p:txBody>
          <a:bodyPr>
            <a:normAutofit/>
          </a:bodyPr>
          <a:lstStyle/>
          <a:p>
            <a:r>
              <a:rPr lang="en-US" dirty="0"/>
              <a:t>Caregiver ‘burden’ objective and subjective</a:t>
            </a:r>
          </a:p>
          <a:p>
            <a:pPr lvl="1"/>
            <a:r>
              <a:rPr lang="en-US" sz="2400" dirty="0">
                <a:solidFill>
                  <a:srgbClr val="F58220"/>
                </a:solidFill>
              </a:rPr>
              <a:t>Subjective: higher risk of depression and reduced </a:t>
            </a:r>
            <a:r>
              <a:rPr lang="en-US" sz="2400" dirty="0" err="1">
                <a:solidFill>
                  <a:srgbClr val="F58220"/>
                </a:solidFill>
              </a:rPr>
              <a:t>QoL</a:t>
            </a:r>
            <a:r>
              <a:rPr lang="en-US" sz="2400" dirty="0">
                <a:solidFill>
                  <a:srgbClr val="F58220"/>
                </a:solidFill>
              </a:rPr>
              <a:t>   </a:t>
            </a:r>
            <a:r>
              <a:rPr lang="en-US" dirty="0">
                <a:solidFill>
                  <a:srgbClr val="F58220"/>
                </a:solidFill>
              </a:rPr>
              <a:t>(Aronson, 1997) </a:t>
            </a:r>
          </a:p>
          <a:p>
            <a:r>
              <a:rPr lang="en-US" dirty="0"/>
              <a:t>Difficulty navigating health system </a:t>
            </a:r>
            <a:r>
              <a:rPr lang="en-US" sz="2000" dirty="0"/>
              <a:t>(Cheung &amp; Hocking, 2004).</a:t>
            </a:r>
          </a:p>
          <a:p>
            <a:r>
              <a:rPr lang="en-US" dirty="0"/>
              <a:t>Increased disability = new problems</a:t>
            </a:r>
          </a:p>
          <a:p>
            <a:r>
              <a:rPr lang="en-US" dirty="0"/>
              <a:t>Patients and families give up on neurologists</a:t>
            </a:r>
          </a:p>
          <a:p>
            <a:r>
              <a:rPr lang="en-US" dirty="0"/>
              <a:t>Home care is costly; care left to family members</a:t>
            </a:r>
          </a:p>
          <a:p>
            <a:r>
              <a:rPr lang="en-US" dirty="0"/>
              <a:t>Caregiver may have comorbidity issues </a:t>
            </a:r>
          </a:p>
        </p:txBody>
      </p:sp>
      <p:sp>
        <p:nvSpPr>
          <p:cNvPr id="4" name="Slide Number Placeholder 3"/>
          <p:cNvSpPr>
            <a:spLocks noGrp="1"/>
          </p:cNvSpPr>
          <p:nvPr>
            <p:ph type="sldNum" sz="quarter" idx="12"/>
          </p:nvPr>
        </p:nvSpPr>
        <p:spPr/>
        <p:txBody>
          <a:bodyPr/>
          <a:lstStyle/>
          <a:p>
            <a:fld id="{6049FA24-9484-491B-B960-C5F95E32A63D}" type="slidenum">
              <a:rPr lang="en-US" smtClean="0"/>
              <a:pPr/>
              <a:t>25</a:t>
            </a:fld>
            <a:endParaRPr lang="en-US" dirty="0"/>
          </a:p>
        </p:txBody>
      </p:sp>
    </p:spTree>
    <p:extLst>
      <p:ext uri="{BB962C8B-B14F-4D97-AF65-F5344CB8AC3E}">
        <p14:creationId xmlns:p14="http://schemas.microsoft.com/office/powerpoint/2010/main" val="3540239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A2988A"/>
                </a:solidFill>
              </a:rPr>
              <a:t>What should optimal care and services look like?</a:t>
            </a:r>
          </a:p>
        </p:txBody>
      </p:sp>
      <p:sp>
        <p:nvSpPr>
          <p:cNvPr id="3" name="Content Placeholder 2"/>
          <p:cNvSpPr>
            <a:spLocks noGrp="1"/>
          </p:cNvSpPr>
          <p:nvPr>
            <p:ph idx="1"/>
          </p:nvPr>
        </p:nvSpPr>
        <p:spPr>
          <a:xfrm>
            <a:off x="609600" y="1600201"/>
            <a:ext cx="7924800" cy="3657600"/>
          </a:xfrm>
        </p:spPr>
        <p:txBody>
          <a:bodyPr>
            <a:normAutofit/>
          </a:bodyPr>
          <a:lstStyle/>
          <a:p>
            <a:r>
              <a:rPr lang="en-US" sz="2800" dirty="0"/>
              <a:t>Unit of care = Family</a:t>
            </a:r>
          </a:p>
          <a:p>
            <a:r>
              <a:rPr lang="en-US" sz="2800" dirty="0"/>
              <a:t>Partner present in physician/PA appointments</a:t>
            </a:r>
          </a:p>
          <a:p>
            <a:r>
              <a:rPr lang="en-US" sz="2800" dirty="0"/>
              <a:t>Psychosocial evaluation and support for family</a:t>
            </a:r>
          </a:p>
          <a:p>
            <a:r>
              <a:rPr lang="en-US" sz="2800" dirty="0"/>
              <a:t>Assistance learning transfers, bowel/bladder management</a:t>
            </a:r>
          </a:p>
          <a:p>
            <a:r>
              <a:rPr lang="en-US" sz="2800" dirty="0"/>
              <a:t>Reduce isolation through connections</a:t>
            </a:r>
          </a:p>
          <a:p>
            <a:r>
              <a:rPr lang="en-US" sz="2800" dirty="0"/>
              <a:t>Monitor health and mental health of caregivers</a:t>
            </a:r>
          </a:p>
        </p:txBody>
      </p:sp>
      <p:sp>
        <p:nvSpPr>
          <p:cNvPr id="4" name="Slide Number Placeholder 3"/>
          <p:cNvSpPr>
            <a:spLocks noGrp="1"/>
          </p:cNvSpPr>
          <p:nvPr>
            <p:ph type="sldNum" sz="quarter" idx="12"/>
          </p:nvPr>
        </p:nvSpPr>
        <p:spPr/>
        <p:txBody>
          <a:bodyPr/>
          <a:lstStyle/>
          <a:p>
            <a:fld id="{6049FA24-9484-491B-B960-C5F95E32A63D}" type="slidenum">
              <a:rPr lang="en-US" smtClean="0"/>
              <a:pPr/>
              <a:t>26</a:t>
            </a:fld>
            <a:endParaRPr lang="en-US" dirty="0"/>
          </a:p>
        </p:txBody>
      </p:sp>
    </p:spTree>
    <p:extLst>
      <p:ext uri="{BB962C8B-B14F-4D97-AF65-F5344CB8AC3E}">
        <p14:creationId xmlns:p14="http://schemas.microsoft.com/office/powerpoint/2010/main" val="2386557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A2988A"/>
                </a:solidFill>
              </a:rPr>
              <a:t>What are the challenges?</a:t>
            </a:r>
          </a:p>
        </p:txBody>
      </p:sp>
      <p:sp>
        <p:nvSpPr>
          <p:cNvPr id="3" name="Content Placeholder 2"/>
          <p:cNvSpPr>
            <a:spLocks noGrp="1"/>
          </p:cNvSpPr>
          <p:nvPr>
            <p:ph idx="1"/>
          </p:nvPr>
        </p:nvSpPr>
        <p:spPr>
          <a:xfrm>
            <a:off x="609600" y="1600201"/>
            <a:ext cx="7924800" cy="2743199"/>
          </a:xfrm>
        </p:spPr>
        <p:txBody>
          <a:bodyPr>
            <a:normAutofit/>
          </a:bodyPr>
          <a:lstStyle/>
          <a:p>
            <a:r>
              <a:rPr lang="en-US" sz="2800" dirty="0"/>
              <a:t>Need for more HCP training</a:t>
            </a:r>
          </a:p>
          <a:p>
            <a:r>
              <a:rPr lang="en-US" sz="2800" dirty="0"/>
              <a:t>Loss of contact with neurologist</a:t>
            </a:r>
          </a:p>
          <a:p>
            <a:r>
              <a:rPr lang="en-US" sz="2800" dirty="0"/>
              <a:t>Societal disregard</a:t>
            </a:r>
          </a:p>
          <a:p>
            <a:r>
              <a:rPr lang="en-US" sz="2800" dirty="0"/>
              <a:t>Difficult getting help at home</a:t>
            </a:r>
          </a:p>
          <a:p>
            <a:r>
              <a:rPr lang="en-US" sz="2800" dirty="0"/>
              <a:t>Financial drain on family</a:t>
            </a:r>
          </a:p>
        </p:txBody>
      </p:sp>
      <p:sp>
        <p:nvSpPr>
          <p:cNvPr id="4" name="Slide Number Placeholder 3"/>
          <p:cNvSpPr>
            <a:spLocks noGrp="1"/>
          </p:cNvSpPr>
          <p:nvPr>
            <p:ph type="sldNum" sz="quarter" idx="12"/>
          </p:nvPr>
        </p:nvSpPr>
        <p:spPr/>
        <p:txBody>
          <a:bodyPr/>
          <a:lstStyle/>
          <a:p>
            <a:fld id="{6049FA24-9484-491B-B960-C5F95E32A63D}" type="slidenum">
              <a:rPr lang="en-US" smtClean="0"/>
              <a:pPr/>
              <a:t>27</a:t>
            </a:fld>
            <a:endParaRPr lang="en-US" dirty="0"/>
          </a:p>
        </p:txBody>
      </p:sp>
    </p:spTree>
    <p:extLst>
      <p:ext uri="{BB962C8B-B14F-4D97-AF65-F5344CB8AC3E}">
        <p14:creationId xmlns:p14="http://schemas.microsoft.com/office/powerpoint/2010/main" val="1493377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UNMET NEEDS</a:t>
            </a:r>
          </a:p>
        </p:txBody>
      </p:sp>
      <p:sp>
        <p:nvSpPr>
          <p:cNvPr id="7" name="Content Placeholder 6"/>
          <p:cNvSpPr>
            <a:spLocks noGrp="1"/>
          </p:cNvSpPr>
          <p:nvPr>
            <p:ph idx="1"/>
          </p:nvPr>
        </p:nvSpPr>
        <p:spPr/>
        <p:txBody>
          <a:bodyPr>
            <a:normAutofit lnSpcReduction="10000"/>
          </a:bodyPr>
          <a:lstStyle/>
          <a:p>
            <a:r>
              <a:rPr lang="en-US" b="1" dirty="0"/>
              <a:t>Physical Therapy – Rehab Therapy</a:t>
            </a:r>
          </a:p>
          <a:p>
            <a:r>
              <a:rPr lang="en-US" b="1" dirty="0"/>
              <a:t>Occupational Therapy</a:t>
            </a:r>
          </a:p>
          <a:p>
            <a:r>
              <a:rPr lang="en-US" b="1" dirty="0"/>
              <a:t>Eye Doctors</a:t>
            </a:r>
          </a:p>
          <a:p>
            <a:r>
              <a:rPr lang="en-US" b="1" dirty="0"/>
              <a:t>Dental Care</a:t>
            </a:r>
          </a:p>
          <a:p>
            <a:r>
              <a:rPr lang="en-US" b="1" dirty="0"/>
              <a:t>Health Insurance</a:t>
            </a:r>
          </a:p>
          <a:p>
            <a:r>
              <a:rPr lang="en-US" b="1" dirty="0"/>
              <a:t>Transportation</a:t>
            </a:r>
          </a:p>
          <a:p>
            <a:r>
              <a:rPr lang="en-US" b="1" dirty="0"/>
              <a:t>Neurologists and other Sub Specialties that specialize in MS Care</a:t>
            </a:r>
          </a:p>
          <a:p>
            <a:endParaRPr lang="en-US" sz="3200" b="1" dirty="0"/>
          </a:p>
          <a:p>
            <a:r>
              <a:rPr lang="en-US" sz="3200" b="1" dirty="0"/>
              <a:t>Wellness and Health Promotion</a:t>
            </a:r>
          </a:p>
        </p:txBody>
      </p:sp>
      <p:sp>
        <p:nvSpPr>
          <p:cNvPr id="4" name="Slide Number Placeholder 3"/>
          <p:cNvSpPr>
            <a:spLocks noGrp="1"/>
          </p:cNvSpPr>
          <p:nvPr>
            <p:ph type="sldNum" sz="quarter" idx="12"/>
          </p:nvPr>
        </p:nvSpPr>
        <p:spPr/>
        <p:txBody>
          <a:bodyPr/>
          <a:lstStyle/>
          <a:p>
            <a:fld id="{6049FA24-9484-491B-B960-C5F95E32A63D}" type="slidenum">
              <a:rPr lang="en-US" smtClean="0"/>
              <a:pPr/>
              <a:t>28</a:t>
            </a:fld>
            <a:endParaRPr lang="en-US"/>
          </a:p>
        </p:txBody>
      </p:sp>
    </p:spTree>
    <p:extLst>
      <p:ext uri="{BB962C8B-B14F-4D97-AF65-F5344CB8AC3E}">
        <p14:creationId xmlns:p14="http://schemas.microsoft.com/office/powerpoint/2010/main" val="144506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circle(in)">
                                      <p:cBhvr>
                                        <p:cTn id="25" dur="20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heel(1)">
                                      <p:cBhvr>
                                        <p:cTn id="30" dur="20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Recommended Intervention</a:t>
            </a:r>
          </a:p>
        </p:txBody>
      </p:sp>
      <p:sp>
        <p:nvSpPr>
          <p:cNvPr id="7" name="Content Placeholder 6"/>
          <p:cNvSpPr>
            <a:spLocks noGrp="1"/>
          </p:cNvSpPr>
          <p:nvPr>
            <p:ph idx="1"/>
          </p:nvPr>
        </p:nvSpPr>
        <p:spPr/>
        <p:txBody>
          <a:bodyPr/>
          <a:lstStyle/>
          <a:p>
            <a:r>
              <a:rPr lang="en-US" b="1" dirty="0"/>
              <a:t>Encourage Assistive Devices</a:t>
            </a:r>
          </a:p>
          <a:p>
            <a:pPr marL="0" indent="0">
              <a:buNone/>
            </a:pPr>
            <a:r>
              <a:rPr lang="en-US" b="1" dirty="0"/>
              <a:t>	</a:t>
            </a:r>
            <a:r>
              <a:rPr lang="en-US" b="1" i="1" dirty="0"/>
              <a:t>Fall Prevention</a:t>
            </a:r>
          </a:p>
          <a:p>
            <a:r>
              <a:rPr lang="en-US" b="1" dirty="0"/>
              <a:t>Interdisciplinary Collaborations</a:t>
            </a:r>
          </a:p>
          <a:p>
            <a:r>
              <a:rPr lang="en-US" b="1" dirty="0"/>
              <a:t>Caregiver Support</a:t>
            </a:r>
          </a:p>
          <a:p>
            <a:r>
              <a:rPr lang="en-US" b="1" dirty="0"/>
              <a:t>Practical Strategies</a:t>
            </a:r>
          </a:p>
          <a:p>
            <a:r>
              <a:rPr lang="en-US" b="1" dirty="0"/>
              <a:t>Cognitive Functioning Screening</a:t>
            </a:r>
          </a:p>
          <a:p>
            <a:r>
              <a:rPr lang="en-US" b="1" dirty="0"/>
              <a:t>Mental Health Assessment</a:t>
            </a:r>
          </a:p>
        </p:txBody>
      </p:sp>
      <p:sp>
        <p:nvSpPr>
          <p:cNvPr id="4" name="Slide Number Placeholder 3"/>
          <p:cNvSpPr>
            <a:spLocks noGrp="1"/>
          </p:cNvSpPr>
          <p:nvPr>
            <p:ph type="sldNum" sz="quarter" idx="12"/>
          </p:nvPr>
        </p:nvSpPr>
        <p:spPr/>
        <p:txBody>
          <a:bodyPr/>
          <a:lstStyle/>
          <a:p>
            <a:fld id="{6049FA24-9484-491B-B960-C5F95E32A63D}" type="slidenum">
              <a:rPr lang="en-US" smtClean="0"/>
              <a:pPr/>
              <a:t>29</a:t>
            </a:fld>
            <a:endParaRPr lang="en-US"/>
          </a:p>
        </p:txBody>
      </p:sp>
    </p:spTree>
    <p:extLst>
      <p:ext uri="{BB962C8B-B14F-4D97-AF65-F5344CB8AC3E}">
        <p14:creationId xmlns:p14="http://schemas.microsoft.com/office/powerpoint/2010/main" val="343733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200" dirty="0"/>
              <a:t>Mission Statement</a:t>
            </a:r>
          </a:p>
        </p:txBody>
      </p:sp>
      <p:sp>
        <p:nvSpPr>
          <p:cNvPr id="5" name="Slide Number Placeholder 4"/>
          <p:cNvSpPr>
            <a:spLocks noGrp="1"/>
          </p:cNvSpPr>
          <p:nvPr>
            <p:ph type="sldNum" sz="quarter" idx="12"/>
          </p:nvPr>
        </p:nvSpPr>
        <p:spPr/>
        <p:txBody>
          <a:bodyPr/>
          <a:lstStyle/>
          <a:p>
            <a:fld id="{B548B494-D936-47C5-BADC-54E9BBB3843F}" type="slidenum">
              <a:rPr lang="en-US" smtClean="0"/>
              <a:pPr/>
              <a:t>3</a:t>
            </a:fld>
            <a:endParaRPr lang="en-US"/>
          </a:p>
        </p:txBody>
      </p:sp>
      <p:sp>
        <p:nvSpPr>
          <p:cNvPr id="6" name="Rectangle 16"/>
          <p:cNvSpPr>
            <a:spLocks noGrp="1" noChangeArrowheads="1"/>
          </p:cNvSpPr>
          <p:nvPr>
            <p:ph sz="half" idx="2"/>
          </p:nvPr>
        </p:nvSpPr>
        <p:spPr bwMode="auto">
          <a:xfrm>
            <a:off x="609600" y="1447800"/>
            <a:ext cx="7924800" cy="391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lr>
                <a:schemeClr val="tx2"/>
              </a:buClr>
              <a:buFont typeface="Times" pitchFamily="-48" charset="0"/>
              <a:buChar char="•"/>
              <a:defRPr b="1">
                <a:solidFill>
                  <a:schemeClr val="tx1"/>
                </a:solidFill>
                <a:latin typeface="Arial" charset="0"/>
                <a:ea typeface="ＭＳ Ｐゴシック" pitchFamily="-48" charset="-128"/>
              </a:defRPr>
            </a:lvl1pPr>
            <a:lvl2pPr marL="742950" indent="-285750" eaLnBrk="0" hangingPunct="0">
              <a:spcBef>
                <a:spcPct val="20000"/>
              </a:spcBef>
              <a:buClr>
                <a:schemeClr val="accent2"/>
              </a:buClr>
              <a:buFont typeface="Wingdings" pitchFamily="2" charset="2"/>
              <a:buChar char="§"/>
              <a:defRPr>
                <a:solidFill>
                  <a:schemeClr val="tx1"/>
                </a:solidFill>
                <a:latin typeface="Arial" charset="0"/>
                <a:ea typeface="ＭＳ Ｐゴシック" pitchFamily="-48" charset="-128"/>
              </a:defRPr>
            </a:lvl2pPr>
            <a:lvl3pPr marL="1143000" indent="-228600" eaLnBrk="0" hangingPunct="0">
              <a:spcBef>
                <a:spcPct val="20000"/>
              </a:spcBef>
              <a:buClr>
                <a:schemeClr val="bg2"/>
              </a:buClr>
              <a:buChar char="•"/>
              <a:defRPr>
                <a:solidFill>
                  <a:schemeClr val="tx1"/>
                </a:solidFill>
                <a:latin typeface="Arial" charset="0"/>
                <a:ea typeface="ＭＳ Ｐゴシック" pitchFamily="-48" charset="-128"/>
              </a:defRPr>
            </a:lvl3pPr>
            <a:lvl4pPr marL="1600200" indent="-228600" eaLnBrk="0" hangingPunct="0">
              <a:spcBef>
                <a:spcPct val="20000"/>
              </a:spcBef>
              <a:buChar char="–"/>
              <a:defRPr sz="2400">
                <a:solidFill>
                  <a:schemeClr val="tx1"/>
                </a:solidFill>
                <a:latin typeface="Arial" charset="0"/>
                <a:ea typeface="ＭＳ Ｐゴシック" pitchFamily="-48" charset="-128"/>
              </a:defRPr>
            </a:lvl4pPr>
            <a:lvl5pPr marL="2057400" indent="-228600" eaLnBrk="0" hangingPunct="0">
              <a:spcBef>
                <a:spcPct val="20000"/>
              </a:spcBef>
              <a:buChar char="»"/>
              <a:defRPr sz="2400">
                <a:solidFill>
                  <a:schemeClr val="tx1"/>
                </a:solidFill>
                <a:latin typeface="Arial" charset="0"/>
                <a:ea typeface="ＭＳ Ｐゴシック" pitchFamily="-48" charset="-128"/>
              </a:defRPr>
            </a:lvl5pPr>
            <a:lvl6pPr marL="2514600" indent="-228600" eaLnBrk="0" fontAlgn="base" hangingPunct="0">
              <a:spcBef>
                <a:spcPct val="20000"/>
              </a:spcBef>
              <a:spcAft>
                <a:spcPct val="0"/>
              </a:spcAft>
              <a:buChar char="»"/>
              <a:defRPr sz="2400">
                <a:solidFill>
                  <a:schemeClr val="tx1"/>
                </a:solidFill>
                <a:latin typeface="Arial" charset="0"/>
                <a:ea typeface="ＭＳ Ｐゴシック" pitchFamily="-48" charset="-128"/>
              </a:defRPr>
            </a:lvl6pPr>
            <a:lvl7pPr marL="2971800" indent="-228600" eaLnBrk="0" fontAlgn="base" hangingPunct="0">
              <a:spcBef>
                <a:spcPct val="20000"/>
              </a:spcBef>
              <a:spcAft>
                <a:spcPct val="0"/>
              </a:spcAft>
              <a:buChar char="»"/>
              <a:defRPr sz="2400">
                <a:solidFill>
                  <a:schemeClr val="tx1"/>
                </a:solidFill>
                <a:latin typeface="Arial" charset="0"/>
                <a:ea typeface="ＭＳ Ｐゴシック" pitchFamily="-48" charset="-128"/>
              </a:defRPr>
            </a:lvl7pPr>
            <a:lvl8pPr marL="3429000" indent="-228600" eaLnBrk="0" fontAlgn="base" hangingPunct="0">
              <a:spcBef>
                <a:spcPct val="20000"/>
              </a:spcBef>
              <a:spcAft>
                <a:spcPct val="0"/>
              </a:spcAft>
              <a:buChar char="»"/>
              <a:defRPr sz="2400">
                <a:solidFill>
                  <a:schemeClr val="tx1"/>
                </a:solidFill>
                <a:latin typeface="Arial" charset="0"/>
                <a:ea typeface="ＭＳ Ｐゴシック" pitchFamily="-48" charset="-128"/>
              </a:defRPr>
            </a:lvl8pPr>
            <a:lvl9pPr marL="3886200" indent="-228600" eaLnBrk="0" fontAlgn="base" hangingPunct="0">
              <a:spcBef>
                <a:spcPct val="20000"/>
              </a:spcBef>
              <a:spcAft>
                <a:spcPct val="0"/>
              </a:spcAft>
              <a:buChar char="»"/>
              <a:defRPr sz="2400">
                <a:solidFill>
                  <a:schemeClr val="tx1"/>
                </a:solidFill>
                <a:latin typeface="Arial" charset="0"/>
                <a:ea typeface="ＭＳ Ｐゴシック" pitchFamily="-48" charset="-128"/>
              </a:defRPr>
            </a:lvl9pPr>
          </a:lstStyle>
          <a:p>
            <a:pPr algn="ctr" eaLnBrk="1" hangingPunct="1">
              <a:lnSpc>
                <a:spcPct val="150000"/>
              </a:lnSpc>
              <a:spcBef>
                <a:spcPts val="1800"/>
              </a:spcBef>
              <a:spcAft>
                <a:spcPts val="1800"/>
              </a:spcAft>
              <a:buClrTx/>
              <a:buFont typeface="Times" pitchFamily="-48" charset="0"/>
              <a:buNone/>
            </a:pPr>
            <a:r>
              <a:rPr lang="en-US" altLang="en-US" sz="3600" dirty="0">
                <a:solidFill>
                  <a:srgbClr val="F58220"/>
                </a:solidFill>
                <a:cs typeface="Arial" charset="0"/>
              </a:rPr>
              <a:t>People affected by MS can live their best lives as we stop MS in its tracks, restore what has been lost and end MS forever.</a:t>
            </a:r>
          </a:p>
          <a:p>
            <a:pPr algn="ctr" eaLnBrk="1" hangingPunct="1">
              <a:lnSpc>
                <a:spcPct val="150000"/>
              </a:lnSpc>
              <a:spcBef>
                <a:spcPts val="1800"/>
              </a:spcBef>
              <a:spcAft>
                <a:spcPts val="1800"/>
              </a:spcAft>
              <a:buClrTx/>
              <a:buFontTx/>
              <a:buNone/>
            </a:pPr>
            <a:endParaRPr lang="en-US" altLang="en-US" sz="2800" dirty="0">
              <a:solidFill>
                <a:schemeClr val="bg2"/>
              </a:solidFill>
              <a:cs typeface="Arial" charset="0"/>
            </a:endParaRPr>
          </a:p>
        </p:txBody>
      </p:sp>
    </p:spTree>
    <p:extLst>
      <p:ext uri="{BB962C8B-B14F-4D97-AF65-F5344CB8AC3E}">
        <p14:creationId xmlns:p14="http://schemas.microsoft.com/office/powerpoint/2010/main" val="228648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i="1" dirty="0" err="1"/>
              <a:t>Generativity</a:t>
            </a:r>
            <a:r>
              <a:rPr lang="en-US" sz="4000" i="1" dirty="0"/>
              <a:t>*</a:t>
            </a:r>
            <a:endParaRPr lang="en-US" sz="4000" dirty="0"/>
          </a:p>
        </p:txBody>
      </p:sp>
      <p:sp>
        <p:nvSpPr>
          <p:cNvPr id="4" name="Content Placeholder 3"/>
          <p:cNvSpPr>
            <a:spLocks noGrp="1"/>
          </p:cNvSpPr>
          <p:nvPr>
            <p:ph sz="half" idx="2"/>
          </p:nvPr>
        </p:nvSpPr>
        <p:spPr>
          <a:xfrm>
            <a:off x="609600" y="2209799"/>
            <a:ext cx="7924800" cy="2514601"/>
          </a:xfrm>
        </p:spPr>
        <p:txBody>
          <a:bodyPr>
            <a:normAutofit/>
          </a:bodyPr>
          <a:lstStyle/>
          <a:p>
            <a:pPr marL="0" indent="0">
              <a:buNone/>
            </a:pPr>
            <a:r>
              <a:rPr lang="en-US" altLang="en-US" sz="3600" b="1" dirty="0">
                <a:solidFill>
                  <a:srgbClr val="F58220"/>
                </a:solidFill>
              </a:rPr>
              <a:t>“GIVING BACK” – Finding Purpose</a:t>
            </a:r>
          </a:p>
          <a:p>
            <a:pPr marL="0" indent="0">
              <a:buNone/>
            </a:pPr>
            <a:endParaRPr lang="en-US" sz="3600" b="1" dirty="0">
              <a:solidFill>
                <a:srgbClr val="F58220"/>
              </a:solidFill>
            </a:endParaRPr>
          </a:p>
          <a:p>
            <a:pPr marL="0" indent="0" algn="ctr">
              <a:buNone/>
            </a:pPr>
            <a:r>
              <a:rPr lang="en-US" sz="3200" b="1" i="1" dirty="0">
                <a:solidFill>
                  <a:srgbClr val="F58220"/>
                </a:solidFill>
              </a:rPr>
              <a:t>*Being Mortal </a:t>
            </a:r>
            <a:r>
              <a:rPr lang="en-US" sz="3200" b="1" dirty="0">
                <a:solidFill>
                  <a:srgbClr val="F58220"/>
                </a:solidFill>
              </a:rPr>
              <a:t>by Atul Gawande, M.D.</a:t>
            </a:r>
            <a:endParaRPr lang="en-US" sz="3200" dirty="0"/>
          </a:p>
        </p:txBody>
      </p:sp>
      <p:sp>
        <p:nvSpPr>
          <p:cNvPr id="5" name="Slide Number Placeholder 4"/>
          <p:cNvSpPr>
            <a:spLocks noGrp="1"/>
          </p:cNvSpPr>
          <p:nvPr>
            <p:ph type="sldNum" sz="quarter" idx="12"/>
          </p:nvPr>
        </p:nvSpPr>
        <p:spPr/>
        <p:txBody>
          <a:bodyPr/>
          <a:lstStyle/>
          <a:p>
            <a:fld id="{B548B494-D936-47C5-BADC-54E9BBB3843F}" type="slidenum">
              <a:rPr lang="en-US" smtClean="0"/>
              <a:pPr/>
              <a:t>30</a:t>
            </a:fld>
            <a:endParaRPr lang="en-US"/>
          </a:p>
        </p:txBody>
      </p:sp>
    </p:spTree>
    <p:extLst>
      <p:ext uri="{BB962C8B-B14F-4D97-AF65-F5344CB8AC3E}">
        <p14:creationId xmlns:p14="http://schemas.microsoft.com/office/powerpoint/2010/main" val="153846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825C-9CC9-4EE5-9DEB-7DCF21220B93}"/>
              </a:ext>
            </a:extLst>
          </p:cNvPr>
          <p:cNvSpPr>
            <a:spLocks noGrp="1"/>
          </p:cNvSpPr>
          <p:nvPr>
            <p:ph type="title"/>
          </p:nvPr>
        </p:nvSpPr>
        <p:spPr/>
        <p:txBody>
          <a:bodyPr/>
          <a:lstStyle/>
          <a:p>
            <a:r>
              <a:rPr lang="en-US" dirty="0"/>
              <a:t>MS Navigator Services: 1-800-344-4867</a:t>
            </a:r>
          </a:p>
        </p:txBody>
      </p:sp>
      <p:sp>
        <p:nvSpPr>
          <p:cNvPr id="3" name="Content Placeholder 2">
            <a:extLst>
              <a:ext uri="{FF2B5EF4-FFF2-40B4-BE49-F238E27FC236}">
                <a16:creationId xmlns:a16="http://schemas.microsoft.com/office/drawing/2014/main" id="{384B8168-8029-4DEC-BBE9-EE5799A38649}"/>
              </a:ext>
            </a:extLst>
          </p:cNvPr>
          <p:cNvSpPr>
            <a:spLocks noGrp="1"/>
          </p:cNvSpPr>
          <p:nvPr>
            <p:ph idx="1"/>
          </p:nvPr>
        </p:nvSpPr>
        <p:spPr>
          <a:xfrm>
            <a:off x="609600" y="1417638"/>
            <a:ext cx="7924800" cy="4708525"/>
          </a:xfrm>
        </p:spPr>
        <p:txBody>
          <a:bodyPr>
            <a:normAutofit lnSpcReduction="10000"/>
          </a:bodyPr>
          <a:lstStyle/>
          <a:p>
            <a:r>
              <a:rPr lang="en-US" sz="2500" dirty="0"/>
              <a:t>MS Navigators (highly trained human services professionals):</a:t>
            </a:r>
          </a:p>
          <a:p>
            <a:r>
              <a:rPr lang="en-US" sz="2500" dirty="0"/>
              <a:t>Locate information and resources needed to maximize health, safety and independence</a:t>
            </a:r>
          </a:p>
          <a:p>
            <a:r>
              <a:rPr lang="en-US" sz="2500" dirty="0"/>
              <a:t>Skilled in crisis intervention</a:t>
            </a:r>
          </a:p>
          <a:p>
            <a:r>
              <a:rPr lang="en-US" sz="2500" dirty="0"/>
              <a:t>Connect individuals to resources specifically for newly diagnosed, progressive and pediatric MS</a:t>
            </a:r>
          </a:p>
          <a:p>
            <a:r>
              <a:rPr lang="en-US" sz="2500" dirty="0"/>
              <a:t>Provide access to comprehensive case management</a:t>
            </a:r>
          </a:p>
          <a:p>
            <a:pPr marL="0" indent="0">
              <a:buNone/>
            </a:pPr>
            <a:endParaRPr lang="en-US" dirty="0"/>
          </a:p>
          <a:p>
            <a:pPr marL="0" indent="0">
              <a:buNone/>
            </a:pPr>
            <a:r>
              <a:rPr lang="en-US" dirty="0">
                <a:hlinkClick r:id="rId2"/>
              </a:rPr>
              <a:t>https://www.nationalmssociety.org/Resources-Support/Find-Support/Ask-an-MS-Navigator</a:t>
            </a:r>
            <a:r>
              <a:rPr lang="en-US" dirty="0"/>
              <a:t> </a:t>
            </a:r>
          </a:p>
        </p:txBody>
      </p:sp>
      <p:sp>
        <p:nvSpPr>
          <p:cNvPr id="4" name="Slide Number Placeholder 3">
            <a:extLst>
              <a:ext uri="{FF2B5EF4-FFF2-40B4-BE49-F238E27FC236}">
                <a16:creationId xmlns:a16="http://schemas.microsoft.com/office/drawing/2014/main" id="{D766E557-5B68-41D7-86C5-55A33F8F11AE}"/>
              </a:ext>
            </a:extLst>
          </p:cNvPr>
          <p:cNvSpPr>
            <a:spLocks noGrp="1"/>
          </p:cNvSpPr>
          <p:nvPr>
            <p:ph type="sldNum" sz="quarter" idx="12"/>
          </p:nvPr>
        </p:nvSpPr>
        <p:spPr/>
        <p:txBody>
          <a:bodyPr/>
          <a:lstStyle/>
          <a:p>
            <a:fld id="{6049FA24-9484-491B-B960-C5F95E32A63D}" type="slidenum">
              <a:rPr lang="en-US" smtClean="0"/>
              <a:pPr/>
              <a:t>31</a:t>
            </a:fld>
            <a:endParaRPr lang="en-US" dirty="0"/>
          </a:p>
        </p:txBody>
      </p:sp>
    </p:spTree>
    <p:extLst>
      <p:ext uri="{BB962C8B-B14F-4D97-AF65-F5344CB8AC3E}">
        <p14:creationId xmlns:p14="http://schemas.microsoft.com/office/powerpoint/2010/main" val="1527393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9C93A-39F8-401A-B84F-E6C979DC1C2A}"/>
              </a:ext>
            </a:extLst>
          </p:cNvPr>
          <p:cNvSpPr>
            <a:spLocks noGrp="1"/>
          </p:cNvSpPr>
          <p:nvPr>
            <p:ph type="title"/>
          </p:nvPr>
        </p:nvSpPr>
        <p:spPr/>
        <p:txBody>
          <a:bodyPr/>
          <a:lstStyle/>
          <a:p>
            <a:r>
              <a:rPr lang="en-US" altLang="en-US" dirty="0"/>
              <a:t>National MS Society </a:t>
            </a:r>
            <a:br>
              <a:rPr lang="en-US" altLang="en-US" dirty="0"/>
            </a:br>
            <a:r>
              <a:rPr lang="en-US" altLang="en-US" dirty="0"/>
              <a:t>Resources for Your Patients</a:t>
            </a:r>
            <a:endParaRPr lang="en-US" dirty="0"/>
          </a:p>
        </p:txBody>
      </p:sp>
      <p:sp>
        <p:nvSpPr>
          <p:cNvPr id="4" name="Content Placeholder 3">
            <a:extLst>
              <a:ext uri="{FF2B5EF4-FFF2-40B4-BE49-F238E27FC236}">
                <a16:creationId xmlns:a16="http://schemas.microsoft.com/office/drawing/2014/main" id="{84D28C25-77CD-4981-B119-A8A6615D07B4}"/>
              </a:ext>
            </a:extLst>
          </p:cNvPr>
          <p:cNvSpPr>
            <a:spLocks noGrp="1"/>
          </p:cNvSpPr>
          <p:nvPr>
            <p:ph sz="half" idx="2"/>
          </p:nvPr>
        </p:nvSpPr>
        <p:spPr>
          <a:xfrm>
            <a:off x="609600" y="1295401"/>
            <a:ext cx="7924800" cy="4830762"/>
          </a:xfrm>
        </p:spPr>
        <p:txBody>
          <a:bodyPr>
            <a:normAutofit/>
          </a:bodyPr>
          <a:lstStyle/>
          <a:p>
            <a:r>
              <a:rPr lang="en-US" altLang="en-US" sz="2400" b="1" dirty="0">
                <a:solidFill>
                  <a:schemeClr val="accent6">
                    <a:lumMod val="75000"/>
                  </a:schemeClr>
                </a:solidFill>
              </a:rPr>
              <a:t>Nationwide network of offices </a:t>
            </a:r>
          </a:p>
          <a:p>
            <a:r>
              <a:rPr lang="en-US" altLang="en-US" sz="2400" b="1" dirty="0">
                <a:solidFill>
                  <a:schemeClr val="accent6">
                    <a:lumMod val="75000"/>
                  </a:schemeClr>
                </a:solidFill>
              </a:rPr>
              <a:t>Web site (</a:t>
            </a:r>
            <a:r>
              <a:rPr lang="en-US" altLang="en-US" sz="2400" b="1" dirty="0">
                <a:solidFill>
                  <a:srgbClr val="0070C0"/>
                </a:solidFill>
              </a:rPr>
              <a:t>www.nationalMSsociety.org</a:t>
            </a:r>
            <a:r>
              <a:rPr lang="en-US" altLang="en-US" sz="2400" b="1" dirty="0">
                <a:solidFill>
                  <a:schemeClr val="accent6">
                    <a:lumMod val="75000"/>
                  </a:schemeClr>
                </a:solidFill>
              </a:rPr>
              <a:t>)</a:t>
            </a:r>
          </a:p>
          <a:p>
            <a:r>
              <a:rPr lang="en-US" altLang="en-US" sz="2400" b="1" dirty="0">
                <a:solidFill>
                  <a:schemeClr val="accent6">
                    <a:lumMod val="75000"/>
                  </a:schemeClr>
                </a:solidFill>
              </a:rPr>
              <a:t>Access to information, support and referrals        (1-800-344-4867)</a:t>
            </a:r>
          </a:p>
          <a:p>
            <a:r>
              <a:rPr lang="en-US" altLang="en-US" sz="2400" b="1" dirty="0">
                <a:solidFill>
                  <a:schemeClr val="accent6">
                    <a:lumMod val="75000"/>
                  </a:schemeClr>
                </a:solidFill>
              </a:rPr>
              <a:t>Educational programs (in-person, online)</a:t>
            </a:r>
          </a:p>
          <a:p>
            <a:r>
              <a:rPr lang="en-US" altLang="en-US" sz="2400" b="1" dirty="0">
                <a:solidFill>
                  <a:schemeClr val="accent6">
                    <a:lumMod val="75000"/>
                  </a:schemeClr>
                </a:solidFill>
              </a:rPr>
              <a:t>Support programs (self-help groups, peer and professional counseling, friendly visitors) </a:t>
            </a:r>
          </a:p>
          <a:p>
            <a:r>
              <a:rPr lang="en-US" altLang="en-US" sz="2400" b="1" dirty="0">
                <a:solidFill>
                  <a:schemeClr val="accent6">
                    <a:lumMod val="75000"/>
                  </a:schemeClr>
                </a:solidFill>
              </a:rPr>
              <a:t>Free consultations (legal, employment, insurance, long-term care)</a:t>
            </a:r>
          </a:p>
          <a:p>
            <a:r>
              <a:rPr lang="en-US" altLang="en-US" sz="2400" b="1" dirty="0">
                <a:solidFill>
                  <a:schemeClr val="accent6">
                    <a:lumMod val="75000"/>
                  </a:schemeClr>
                </a:solidFill>
              </a:rPr>
              <a:t>Financial assistance</a:t>
            </a:r>
          </a:p>
        </p:txBody>
      </p:sp>
      <p:sp>
        <p:nvSpPr>
          <p:cNvPr id="5" name="Slide Number Placeholder 4">
            <a:extLst>
              <a:ext uri="{FF2B5EF4-FFF2-40B4-BE49-F238E27FC236}">
                <a16:creationId xmlns:a16="http://schemas.microsoft.com/office/drawing/2014/main" id="{4CC72F61-46F9-4475-A719-5A8647680D05}"/>
              </a:ext>
            </a:extLst>
          </p:cNvPr>
          <p:cNvSpPr>
            <a:spLocks noGrp="1"/>
          </p:cNvSpPr>
          <p:nvPr>
            <p:ph type="sldNum" sz="quarter" idx="12"/>
          </p:nvPr>
        </p:nvSpPr>
        <p:spPr/>
        <p:txBody>
          <a:bodyPr/>
          <a:lstStyle/>
          <a:p>
            <a:fld id="{B548B494-D936-47C5-BADC-54E9BBB3843F}" type="slidenum">
              <a:rPr lang="en-US" smtClean="0"/>
              <a:pPr/>
              <a:t>32</a:t>
            </a:fld>
            <a:endParaRPr lang="en-US"/>
          </a:p>
        </p:txBody>
      </p:sp>
    </p:spTree>
    <p:extLst>
      <p:ext uri="{BB962C8B-B14F-4D97-AF65-F5344CB8AC3E}">
        <p14:creationId xmlns:p14="http://schemas.microsoft.com/office/powerpoint/2010/main" val="3939341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B847-7B5F-465A-9DB3-26DBB974BE17}"/>
              </a:ext>
            </a:extLst>
          </p:cNvPr>
          <p:cNvSpPr>
            <a:spLocks noGrp="1"/>
          </p:cNvSpPr>
          <p:nvPr>
            <p:ph type="title"/>
          </p:nvPr>
        </p:nvSpPr>
        <p:spPr/>
        <p:txBody>
          <a:bodyPr/>
          <a:lstStyle/>
          <a:p>
            <a:r>
              <a:rPr lang="en-US" dirty="0"/>
              <a:t>National MS Society Resources for You</a:t>
            </a:r>
          </a:p>
        </p:txBody>
      </p:sp>
      <p:sp>
        <p:nvSpPr>
          <p:cNvPr id="3" name="Content Placeholder 2">
            <a:extLst>
              <a:ext uri="{FF2B5EF4-FFF2-40B4-BE49-F238E27FC236}">
                <a16:creationId xmlns:a16="http://schemas.microsoft.com/office/drawing/2014/main" id="{48658F44-6FF9-4B53-A10E-6C4B1C701A29}"/>
              </a:ext>
            </a:extLst>
          </p:cNvPr>
          <p:cNvSpPr>
            <a:spLocks noGrp="1"/>
          </p:cNvSpPr>
          <p:nvPr>
            <p:ph idx="1"/>
          </p:nvPr>
        </p:nvSpPr>
        <p:spPr>
          <a:xfrm>
            <a:off x="626165" y="1295400"/>
            <a:ext cx="7924800" cy="4953000"/>
          </a:xfrm>
        </p:spPr>
        <p:txBody>
          <a:bodyPr>
            <a:normAutofit fontScale="92500" lnSpcReduction="20000"/>
          </a:bodyPr>
          <a:lstStyle/>
          <a:p>
            <a:pPr>
              <a:buSzPct val="150000"/>
            </a:pPr>
            <a:r>
              <a:rPr lang="en-US" altLang="en-US" b="1" dirty="0"/>
              <a:t>Professional Resource Center – </a:t>
            </a:r>
            <a:r>
              <a:rPr lang="en-US" altLang="en-US" u="sng" dirty="0"/>
              <a:t>www.nationalMSsociety.org/PRC; </a:t>
            </a:r>
            <a:r>
              <a:rPr lang="en-US" altLang="en-US" dirty="0"/>
              <a:t>healthprof_info@nmss.org </a:t>
            </a:r>
          </a:p>
          <a:p>
            <a:pPr lvl="1">
              <a:buSzPct val="150000"/>
            </a:pPr>
            <a:r>
              <a:rPr lang="en-US" altLang="en-US" dirty="0"/>
              <a:t>Free </a:t>
            </a:r>
            <a:r>
              <a:rPr lang="en-US" altLang="en-US" i="1" dirty="0"/>
              <a:t>Multiple Sclerosis Diagnosis, Disease &amp; Symptom Management app for smart phones</a:t>
            </a:r>
          </a:p>
          <a:p>
            <a:pPr lvl="1">
              <a:buSzPct val="150000"/>
            </a:pPr>
            <a:r>
              <a:rPr lang="en-US" altLang="en-US" i="1" dirty="0"/>
              <a:t>The Use of Disease-Modifying Therapies in Multiple Sclerosis: Principles and Current Evidence – </a:t>
            </a:r>
            <a:r>
              <a:rPr lang="en-US" altLang="en-US" dirty="0"/>
              <a:t>a consensus paper by the Multiple Sclerosis Coalition (</a:t>
            </a:r>
            <a:r>
              <a:rPr lang="en-US" altLang="en-US" u="sng" dirty="0">
                <a:hlinkClick r:id="rId2"/>
              </a:rPr>
              <a:t>http://ntl.MS/coalitionDMTconsensus</a:t>
            </a:r>
            <a:r>
              <a:rPr lang="en-US" altLang="en-US" u="sng" dirty="0"/>
              <a:t>)</a:t>
            </a:r>
            <a:endParaRPr lang="en-US" altLang="en-US" dirty="0"/>
          </a:p>
          <a:p>
            <a:pPr lvl="1">
              <a:buSzPct val="150000"/>
            </a:pPr>
            <a:r>
              <a:rPr lang="en-US" altLang="en-US" dirty="0"/>
              <a:t>Literature search services</a:t>
            </a:r>
          </a:p>
          <a:p>
            <a:pPr lvl="1">
              <a:buSzPct val="150000"/>
            </a:pPr>
            <a:r>
              <a:rPr lang="en-US" altLang="en-US" dirty="0"/>
              <a:t>Clinical consultations with MS specialist physicians</a:t>
            </a:r>
          </a:p>
          <a:p>
            <a:pPr lvl="1">
              <a:buSzPct val="150000"/>
            </a:pPr>
            <a:r>
              <a:rPr lang="en-US" altLang="en-US" dirty="0"/>
              <a:t>Professional publications </a:t>
            </a:r>
          </a:p>
          <a:p>
            <a:pPr lvl="1">
              <a:buSzPct val="150000"/>
            </a:pPr>
            <a:r>
              <a:rPr lang="en-US" altLang="en-US" dirty="0"/>
              <a:t>Insurance Appeal template letters</a:t>
            </a:r>
          </a:p>
          <a:p>
            <a:pPr lvl="1">
              <a:buSzPct val="150000"/>
            </a:pPr>
            <a:r>
              <a:rPr lang="en-US" altLang="en-US" dirty="0"/>
              <a:t>Consultation on insurance and long-term care issues</a:t>
            </a:r>
            <a:r>
              <a:rPr lang="en-US" dirty="0">
                <a:hlinkClick r:id="rId3"/>
              </a:rPr>
              <a:t>http://www.nationalmssociety.org/NationalMSSociety/media/MSNationalFiles/Brochures/Addressing-Advanced-MS-Care-Needs.pdf</a:t>
            </a:r>
            <a:r>
              <a:rPr lang="en-US" dirty="0"/>
              <a:t> </a:t>
            </a:r>
          </a:p>
        </p:txBody>
      </p:sp>
      <p:sp>
        <p:nvSpPr>
          <p:cNvPr id="4" name="Slide Number Placeholder 3">
            <a:extLst>
              <a:ext uri="{FF2B5EF4-FFF2-40B4-BE49-F238E27FC236}">
                <a16:creationId xmlns:a16="http://schemas.microsoft.com/office/drawing/2014/main" id="{BC7EF218-1399-46B7-AB5B-584BF07C9648}"/>
              </a:ext>
            </a:extLst>
          </p:cNvPr>
          <p:cNvSpPr>
            <a:spLocks noGrp="1"/>
          </p:cNvSpPr>
          <p:nvPr>
            <p:ph type="sldNum" sz="quarter" idx="12"/>
          </p:nvPr>
        </p:nvSpPr>
        <p:spPr/>
        <p:txBody>
          <a:bodyPr/>
          <a:lstStyle/>
          <a:p>
            <a:fld id="{6049FA24-9484-491B-B960-C5F95E32A63D}" type="slidenum">
              <a:rPr lang="en-US" smtClean="0"/>
              <a:pPr/>
              <a:t>33</a:t>
            </a:fld>
            <a:endParaRPr lang="en-US" dirty="0"/>
          </a:p>
        </p:txBody>
      </p:sp>
    </p:spTree>
    <p:extLst>
      <p:ext uri="{BB962C8B-B14F-4D97-AF65-F5344CB8AC3E}">
        <p14:creationId xmlns:p14="http://schemas.microsoft.com/office/powerpoint/2010/main" val="1399454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4" name="Slide Number Placeholder 3"/>
          <p:cNvSpPr>
            <a:spLocks noGrp="1"/>
          </p:cNvSpPr>
          <p:nvPr>
            <p:ph type="sldNum" sz="quarter" idx="12"/>
          </p:nvPr>
        </p:nvSpPr>
        <p:spPr/>
        <p:txBody>
          <a:bodyPr/>
          <a:lstStyle/>
          <a:p>
            <a:fld id="{6049FA24-9484-491B-B960-C5F95E32A63D}" type="slidenum">
              <a:rPr lang="en-US" smtClean="0"/>
              <a:pPr/>
              <a:t>34</a:t>
            </a:fld>
            <a:endParaRPr lang="en-US" dirty="0"/>
          </a:p>
        </p:txBody>
      </p:sp>
      <p:pic>
        <p:nvPicPr>
          <p:cNvPr id="5" name="Content Placeholder 5" descr="https://encrypted-tbn2.gstatic.com/images?q=tbn:ANd9GcQwRWqe6ED90ox7YC-jYiZgQm3YLCO8-c52oMNpRVSr6OAINhmlpA"/>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716279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918325"/>
      </p:ext>
    </p:extLst>
  </p:cSld>
  <p:clrMapOvr>
    <a:masterClrMapping/>
  </p:clrMapOvr>
  <mc:AlternateContent xmlns:mc="http://schemas.openxmlformats.org/markup-compatibility/2006" xmlns:p14="http://schemas.microsoft.com/office/powerpoint/2010/main">
    <mc:Choice Requires="p14">
      <p:transition spd="med" p14:dur="700">
        <p:fade/>
        <p:sndAc>
          <p:endSnd/>
        </p:sndAc>
      </p:transition>
    </mc:Choice>
    <mc:Fallback xmlns="">
      <p:transition spd="med">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MS </a:t>
            </a:r>
            <a:r>
              <a:rPr lang="en-US" i="1" dirty="0"/>
              <a:t>Is</a:t>
            </a:r>
            <a:r>
              <a:rPr lang="en-US" dirty="0"/>
              <a:t>:</a:t>
            </a:r>
          </a:p>
        </p:txBody>
      </p:sp>
      <p:sp>
        <p:nvSpPr>
          <p:cNvPr id="4" name="Content Placeholder 3"/>
          <p:cNvSpPr>
            <a:spLocks noGrp="1"/>
          </p:cNvSpPr>
          <p:nvPr>
            <p:ph sz="half" idx="2"/>
          </p:nvPr>
        </p:nvSpPr>
        <p:spPr>
          <a:xfrm>
            <a:off x="457200" y="1295400"/>
            <a:ext cx="7924800" cy="4572000"/>
          </a:xfrm>
        </p:spPr>
        <p:txBody>
          <a:bodyPr>
            <a:normAutofit fontScale="92500" lnSpcReduction="20000"/>
          </a:bodyPr>
          <a:lstStyle/>
          <a:p>
            <a:pPr>
              <a:lnSpc>
                <a:spcPct val="90000"/>
              </a:lnSpc>
              <a:spcAft>
                <a:spcPts val="1200"/>
              </a:spcAft>
              <a:defRPr/>
            </a:pPr>
            <a:r>
              <a:rPr lang="en-US" sz="2600" dirty="0">
                <a:solidFill>
                  <a:schemeClr val="accent6">
                    <a:lumMod val="75000"/>
                  </a:schemeClr>
                </a:solidFill>
              </a:rPr>
              <a:t>MS is thought to be a disease of the immune system – perhaps autoimmune</a:t>
            </a:r>
            <a:r>
              <a:rPr lang="en-US" sz="2600" i="1" dirty="0">
                <a:solidFill>
                  <a:schemeClr val="accent6">
                    <a:lumMod val="75000"/>
                  </a:schemeClr>
                </a:solidFill>
              </a:rPr>
              <a:t>. </a:t>
            </a:r>
            <a:r>
              <a:rPr lang="en-US" sz="2600" dirty="0">
                <a:solidFill>
                  <a:schemeClr val="accent6">
                    <a:lumMod val="75000"/>
                  </a:schemeClr>
                </a:solidFill>
              </a:rPr>
              <a:t> </a:t>
            </a:r>
          </a:p>
          <a:p>
            <a:pPr>
              <a:lnSpc>
                <a:spcPct val="90000"/>
              </a:lnSpc>
              <a:spcAft>
                <a:spcPts val="1200"/>
              </a:spcAft>
              <a:defRPr/>
            </a:pPr>
            <a:r>
              <a:rPr lang="en-US" sz="2600" dirty="0">
                <a:solidFill>
                  <a:schemeClr val="accent6">
                    <a:lumMod val="75000"/>
                  </a:schemeClr>
                </a:solidFill>
              </a:rPr>
              <a:t>The primary targets of the immune-mediated attack are the myelin coating around the nerves in the central nervous system (CNS—brain, spinal cord, and optic nerves), the nerve fibers themselves, and the cells that make myelin.</a:t>
            </a:r>
          </a:p>
          <a:p>
            <a:pPr>
              <a:lnSpc>
                <a:spcPct val="90000"/>
              </a:lnSpc>
              <a:spcAft>
                <a:spcPts val="1200"/>
              </a:spcAft>
              <a:defRPr/>
            </a:pPr>
            <a:r>
              <a:rPr lang="en-US" sz="2600" dirty="0">
                <a:solidFill>
                  <a:schemeClr val="accent6">
                    <a:lumMod val="75000"/>
                  </a:schemeClr>
                </a:solidFill>
              </a:rPr>
              <a:t>Its name comes from the </a:t>
            </a:r>
            <a:r>
              <a:rPr lang="en-US" sz="2600" i="1" dirty="0">
                <a:solidFill>
                  <a:schemeClr val="accent6">
                    <a:lumMod val="75000"/>
                  </a:schemeClr>
                </a:solidFill>
              </a:rPr>
              <a:t>scarring</a:t>
            </a:r>
            <a:r>
              <a:rPr lang="en-US" sz="2600" dirty="0">
                <a:solidFill>
                  <a:schemeClr val="accent6">
                    <a:lumMod val="75000"/>
                  </a:schemeClr>
                </a:solidFill>
              </a:rPr>
              <a:t> caused by inflammatory attacks at </a:t>
            </a:r>
            <a:r>
              <a:rPr lang="en-US" sz="2600" i="1" dirty="0">
                <a:solidFill>
                  <a:schemeClr val="accent6">
                    <a:lumMod val="75000"/>
                  </a:schemeClr>
                </a:solidFill>
              </a:rPr>
              <a:t>multiple</a:t>
            </a:r>
            <a:r>
              <a:rPr lang="en-US" sz="2600" dirty="0">
                <a:solidFill>
                  <a:schemeClr val="accent6">
                    <a:lumMod val="75000"/>
                  </a:schemeClr>
                </a:solidFill>
              </a:rPr>
              <a:t> sites in the central nervous system.</a:t>
            </a:r>
            <a:endParaRPr lang="en-US" altLang="en-US" sz="2400" b="1" u="sng" dirty="0">
              <a:solidFill>
                <a:srgbClr val="F58220"/>
              </a:solidFill>
              <a:latin typeface="Arial" charset="0"/>
              <a:cs typeface="Arial" charset="0"/>
            </a:endParaRPr>
          </a:p>
          <a:p>
            <a:pPr marL="463550" indent="-463550">
              <a:buNone/>
              <a:tabLst>
                <a:tab pos="457200" algn="l"/>
              </a:tabLst>
            </a:pPr>
            <a:r>
              <a:rPr lang="en-US" altLang="en-US" sz="2400" b="1" u="sng" dirty="0">
                <a:solidFill>
                  <a:srgbClr val="F58220"/>
                </a:solidFill>
                <a:latin typeface="Arial" charset="0"/>
                <a:cs typeface="Arial" charset="0"/>
              </a:rPr>
              <a:t>Simply Put: </a:t>
            </a:r>
          </a:p>
          <a:p>
            <a:pPr marL="463550" indent="-463550">
              <a:buNone/>
              <a:tabLst>
                <a:tab pos="457200" algn="l"/>
              </a:tabLst>
            </a:pPr>
            <a:r>
              <a:rPr lang="en-US" altLang="en-US" sz="2400" b="1" u="sng" dirty="0">
                <a:solidFill>
                  <a:srgbClr val="F58220"/>
                </a:solidFill>
                <a:latin typeface="Arial" charset="0"/>
                <a:cs typeface="Arial" charset="0"/>
              </a:rPr>
              <a:t>Unable for the brain (CNS) to send and receive messages!</a:t>
            </a:r>
          </a:p>
          <a:p>
            <a:pPr marL="463550" indent="-463550" algn="ctr">
              <a:buNone/>
              <a:tabLst>
                <a:tab pos="457200" algn="l"/>
              </a:tabLst>
            </a:pPr>
            <a:r>
              <a:rPr lang="en-US" altLang="en-US" sz="2600" b="1" i="1" u="sng" dirty="0">
                <a:solidFill>
                  <a:srgbClr val="F58220"/>
                </a:solidFill>
                <a:latin typeface="Arial" charset="0"/>
                <a:cs typeface="Arial" charset="0"/>
              </a:rPr>
              <a:t>Unpredictable Disease</a:t>
            </a:r>
          </a:p>
        </p:txBody>
      </p:sp>
      <p:sp>
        <p:nvSpPr>
          <p:cNvPr id="5" name="Slide Number Placeholder 4"/>
          <p:cNvSpPr>
            <a:spLocks noGrp="1"/>
          </p:cNvSpPr>
          <p:nvPr>
            <p:ph type="sldNum" sz="quarter" idx="12"/>
          </p:nvPr>
        </p:nvSpPr>
        <p:spPr/>
        <p:txBody>
          <a:bodyPr/>
          <a:lstStyle/>
          <a:p>
            <a:fld id="{B548B494-D936-47C5-BADC-54E9BBB3843F}" type="slidenum">
              <a:rPr lang="en-US" smtClean="0"/>
              <a:pPr/>
              <a:t>4</a:t>
            </a:fld>
            <a:endParaRPr lang="en-US"/>
          </a:p>
        </p:txBody>
      </p:sp>
    </p:spTree>
    <p:extLst>
      <p:ext uri="{BB962C8B-B14F-4D97-AF65-F5344CB8AC3E}">
        <p14:creationId xmlns:p14="http://schemas.microsoft.com/office/powerpoint/2010/main" val="24095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DC90C6-F7F6-4E5A-B65F-B1F765B9562E}"/>
              </a:ext>
            </a:extLst>
          </p:cNvPr>
          <p:cNvSpPr>
            <a:spLocks noGrp="1"/>
          </p:cNvSpPr>
          <p:nvPr>
            <p:ph type="title"/>
          </p:nvPr>
        </p:nvSpPr>
        <p:spPr/>
        <p:txBody>
          <a:bodyPr>
            <a:normAutofit/>
          </a:bodyPr>
          <a:lstStyle/>
          <a:p>
            <a:r>
              <a:rPr lang="en-US" sz="3600" dirty="0"/>
              <a:t>What MS </a:t>
            </a:r>
            <a:r>
              <a:rPr lang="en-US" sz="3600" i="1" dirty="0"/>
              <a:t>IS Not:</a:t>
            </a:r>
          </a:p>
        </p:txBody>
      </p:sp>
      <p:sp>
        <p:nvSpPr>
          <p:cNvPr id="4" name="Content Placeholder 3">
            <a:extLst>
              <a:ext uri="{FF2B5EF4-FFF2-40B4-BE49-F238E27FC236}">
                <a16:creationId xmlns:a16="http://schemas.microsoft.com/office/drawing/2014/main" id="{066E7280-7C0D-46D7-A568-5749598781C5}"/>
              </a:ext>
            </a:extLst>
          </p:cNvPr>
          <p:cNvSpPr>
            <a:spLocks noGrp="1"/>
          </p:cNvSpPr>
          <p:nvPr>
            <p:ph sz="half" idx="2"/>
          </p:nvPr>
        </p:nvSpPr>
        <p:spPr>
          <a:xfrm>
            <a:off x="533400" y="1470818"/>
            <a:ext cx="7924800" cy="3916363"/>
          </a:xfrm>
        </p:spPr>
        <p:txBody>
          <a:bodyPr>
            <a:normAutofit fontScale="92500" lnSpcReduction="10000"/>
          </a:bodyPr>
          <a:lstStyle/>
          <a:p>
            <a:pPr>
              <a:defRPr/>
            </a:pPr>
            <a:r>
              <a:rPr lang="en-US" sz="3600" dirty="0">
                <a:solidFill>
                  <a:schemeClr val="accent6">
                    <a:lumMod val="75000"/>
                  </a:schemeClr>
                </a:solidFill>
              </a:rPr>
              <a:t>MS is not</a:t>
            </a:r>
            <a:r>
              <a:rPr lang="en-US" sz="3600" i="1" dirty="0">
                <a:solidFill>
                  <a:schemeClr val="accent6">
                    <a:lumMod val="75000"/>
                  </a:schemeClr>
                </a:solidFill>
              </a:rPr>
              <a:t>:</a:t>
            </a:r>
          </a:p>
          <a:p>
            <a:pPr lvl="1">
              <a:defRPr/>
            </a:pPr>
            <a:r>
              <a:rPr lang="en-US" sz="3600" dirty="0">
                <a:solidFill>
                  <a:schemeClr val="accent6">
                    <a:lumMod val="75000"/>
                  </a:schemeClr>
                </a:solidFill>
              </a:rPr>
              <a:t>Contagious</a:t>
            </a:r>
          </a:p>
          <a:p>
            <a:pPr lvl="1">
              <a:defRPr/>
            </a:pPr>
            <a:r>
              <a:rPr lang="en-US" sz="3600" dirty="0">
                <a:solidFill>
                  <a:schemeClr val="accent6">
                    <a:lumMod val="75000"/>
                  </a:schemeClr>
                </a:solidFill>
              </a:rPr>
              <a:t>Directly inherited</a:t>
            </a:r>
          </a:p>
          <a:p>
            <a:pPr lvl="1">
              <a:defRPr/>
            </a:pPr>
            <a:r>
              <a:rPr lang="en-US" sz="3600" dirty="0">
                <a:solidFill>
                  <a:schemeClr val="accent6">
                    <a:lumMod val="75000"/>
                  </a:schemeClr>
                </a:solidFill>
              </a:rPr>
              <a:t>Always severely disabling</a:t>
            </a:r>
          </a:p>
          <a:p>
            <a:pPr lvl="1">
              <a:defRPr/>
            </a:pPr>
            <a:r>
              <a:rPr lang="en-US" sz="3600" dirty="0">
                <a:solidFill>
                  <a:schemeClr val="accent6">
                    <a:lumMod val="75000"/>
                  </a:schemeClr>
                </a:solidFill>
              </a:rPr>
              <a:t>Fatal (the average lifespan of </a:t>
            </a:r>
            <a:r>
              <a:rPr lang="en-US" sz="3600" dirty="0" err="1">
                <a:solidFill>
                  <a:schemeClr val="accent6">
                    <a:lumMod val="75000"/>
                  </a:schemeClr>
                </a:solidFill>
              </a:rPr>
              <a:t>PwMS</a:t>
            </a:r>
            <a:r>
              <a:rPr lang="en-US" sz="3600" dirty="0">
                <a:solidFill>
                  <a:schemeClr val="accent6">
                    <a:lumMod val="75000"/>
                  </a:schemeClr>
                </a:solidFill>
              </a:rPr>
              <a:t> is approximately 7-8 years shorter than the general population) </a:t>
            </a:r>
          </a:p>
          <a:p>
            <a:endParaRPr lang="en-US" dirty="0"/>
          </a:p>
        </p:txBody>
      </p:sp>
      <p:sp>
        <p:nvSpPr>
          <p:cNvPr id="5" name="Slide Number Placeholder 4">
            <a:extLst>
              <a:ext uri="{FF2B5EF4-FFF2-40B4-BE49-F238E27FC236}">
                <a16:creationId xmlns:a16="http://schemas.microsoft.com/office/drawing/2014/main" id="{87D719A9-8E28-4016-9DE8-3C5683A6BCFC}"/>
              </a:ext>
            </a:extLst>
          </p:cNvPr>
          <p:cNvSpPr>
            <a:spLocks noGrp="1"/>
          </p:cNvSpPr>
          <p:nvPr>
            <p:ph type="sldNum" sz="quarter" idx="12"/>
          </p:nvPr>
        </p:nvSpPr>
        <p:spPr/>
        <p:txBody>
          <a:bodyPr/>
          <a:lstStyle/>
          <a:p>
            <a:fld id="{B548B494-D936-47C5-BADC-54E9BBB3843F}" type="slidenum">
              <a:rPr lang="en-US" smtClean="0"/>
              <a:pPr/>
              <a:t>5</a:t>
            </a:fld>
            <a:endParaRPr lang="en-US" dirty="0"/>
          </a:p>
        </p:txBody>
      </p:sp>
    </p:spTree>
    <p:extLst>
      <p:ext uri="{BB962C8B-B14F-4D97-AF65-F5344CB8AC3E}">
        <p14:creationId xmlns:p14="http://schemas.microsoft.com/office/powerpoint/2010/main" val="277218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3200" y="31012"/>
            <a:ext cx="8763000" cy="914400"/>
          </a:xfrm>
        </p:spPr>
        <p:txBody>
          <a:bodyPr/>
          <a:lstStyle/>
          <a:p>
            <a:pPr algn="ctr" eaLnBrk="1" hangingPunct="1"/>
            <a:r>
              <a:rPr lang="en-US" sz="3200" dirty="0"/>
              <a:t>What happens in MS?</a:t>
            </a:r>
          </a:p>
        </p:txBody>
      </p:sp>
      <p:sp>
        <p:nvSpPr>
          <p:cNvPr id="10243" name="Line 3"/>
          <p:cNvSpPr>
            <a:spLocks noChangeShapeType="1"/>
          </p:cNvSpPr>
          <p:nvPr/>
        </p:nvSpPr>
        <p:spPr bwMode="auto">
          <a:xfrm>
            <a:off x="2565400" y="3276600"/>
            <a:ext cx="6281738"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4" name="Text Box 4"/>
          <p:cNvSpPr txBox="1">
            <a:spLocks noChangeArrowheads="1"/>
          </p:cNvSpPr>
          <p:nvPr/>
        </p:nvSpPr>
        <p:spPr bwMode="auto">
          <a:xfrm>
            <a:off x="2319338" y="2743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spcBef>
                <a:spcPct val="0"/>
              </a:spcBef>
            </a:pPr>
            <a:r>
              <a:rPr lang="en-US" sz="2400" b="0"/>
              <a:t>     </a:t>
            </a:r>
            <a:r>
              <a:rPr lang="en-US" b="0">
                <a:solidFill>
                  <a:schemeClr val="accent2"/>
                </a:solidFill>
              </a:rPr>
              <a:t>...cross the blood-brain barrier…</a:t>
            </a:r>
          </a:p>
        </p:txBody>
      </p:sp>
      <p:sp>
        <p:nvSpPr>
          <p:cNvPr id="10245" name="Text Box 5"/>
          <p:cNvSpPr txBox="1">
            <a:spLocks noChangeArrowheads="1"/>
          </p:cNvSpPr>
          <p:nvPr/>
        </p:nvSpPr>
        <p:spPr bwMode="auto">
          <a:xfrm>
            <a:off x="2819400" y="3810000"/>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spcBef>
                <a:spcPct val="0"/>
              </a:spcBef>
            </a:pPr>
            <a:r>
              <a:rPr lang="en-US" b="0" dirty="0">
                <a:solidFill>
                  <a:schemeClr val="accent2"/>
                </a:solidFill>
              </a:rPr>
              <a:t>…launch attack on myelin &amp; nerve fibers...</a:t>
            </a:r>
          </a:p>
        </p:txBody>
      </p:sp>
      <p:sp>
        <p:nvSpPr>
          <p:cNvPr id="10246" name="Text Box 6"/>
          <p:cNvSpPr txBox="1">
            <a:spLocks noChangeArrowheads="1"/>
          </p:cNvSpPr>
          <p:nvPr/>
        </p:nvSpPr>
        <p:spPr bwMode="auto">
          <a:xfrm>
            <a:off x="1735138" y="15240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ea typeface="ＭＳ Ｐゴシック" pitchFamily="1" charset="-128"/>
              </a:defRPr>
            </a:lvl1pPr>
            <a:lvl2pPr marL="742950" indent="-285750" eaLnBrk="0" hangingPunct="0">
              <a:defRPr sz="2000" b="1">
                <a:solidFill>
                  <a:schemeClr val="tx1"/>
                </a:solidFill>
                <a:latin typeface="Arial" charset="0"/>
                <a:ea typeface="ＭＳ Ｐゴシック" pitchFamily="1" charset="-128"/>
              </a:defRPr>
            </a:lvl2pPr>
            <a:lvl3pPr marL="1143000" indent="-228600" eaLnBrk="0" hangingPunct="0">
              <a:defRPr sz="2000" b="1">
                <a:solidFill>
                  <a:schemeClr val="tx1"/>
                </a:solidFill>
                <a:latin typeface="Arial" charset="0"/>
                <a:ea typeface="ＭＳ Ｐゴシック" pitchFamily="1" charset="-128"/>
              </a:defRPr>
            </a:lvl3pPr>
            <a:lvl4pPr marL="1600200" indent="-228600" eaLnBrk="0" hangingPunct="0">
              <a:defRPr sz="2000" b="1">
                <a:solidFill>
                  <a:schemeClr val="tx1"/>
                </a:solidFill>
                <a:latin typeface="Arial" charset="0"/>
                <a:ea typeface="ＭＳ Ｐゴシック" pitchFamily="1" charset="-128"/>
              </a:defRPr>
            </a:lvl4pPr>
            <a:lvl5pPr marL="2057400" indent="-228600" eaLnBrk="0" hangingPunct="0">
              <a:defRPr sz="2000" b="1">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defRPr sz="2000" b="1">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defRPr sz="2000" b="1">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defRPr sz="2000" b="1">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defRPr sz="2000" b="1">
                <a:solidFill>
                  <a:schemeClr val="tx1"/>
                </a:solidFill>
                <a:latin typeface="Arial" charset="0"/>
                <a:ea typeface="ＭＳ Ｐゴシック" pitchFamily="1" charset="-128"/>
              </a:defRPr>
            </a:lvl9pPr>
          </a:lstStyle>
          <a:p>
            <a:pPr>
              <a:spcBef>
                <a:spcPct val="0"/>
              </a:spcBef>
            </a:pPr>
            <a:r>
              <a:rPr lang="en-US" b="0" dirty="0">
                <a:solidFill>
                  <a:schemeClr val="accent2"/>
                </a:solidFill>
              </a:rPr>
              <a:t>“Activated” T cells...</a:t>
            </a:r>
          </a:p>
        </p:txBody>
      </p:sp>
      <p:sp>
        <p:nvSpPr>
          <p:cNvPr id="10247" name="Line 7"/>
          <p:cNvSpPr>
            <a:spLocks noChangeShapeType="1"/>
          </p:cNvSpPr>
          <p:nvPr/>
        </p:nvSpPr>
        <p:spPr bwMode="auto">
          <a:xfrm>
            <a:off x="203200" y="3276600"/>
            <a:ext cx="1905000" cy="0"/>
          </a:xfrm>
          <a:prstGeom prst="line">
            <a:avLst/>
          </a:prstGeom>
          <a:noFill/>
          <a:ln w="76200" cmpd="tri">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Rectangle 8"/>
          <p:cNvSpPr>
            <a:spLocks noChangeArrowheads="1"/>
          </p:cNvSpPr>
          <p:nvPr/>
        </p:nvSpPr>
        <p:spPr bwMode="auto">
          <a:xfrm>
            <a:off x="3962400" y="4495800"/>
            <a:ext cx="4116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b="0">
                <a:solidFill>
                  <a:schemeClr val="accent2"/>
                </a:solidFill>
              </a:rPr>
              <a:t>…to obstruct nerve signals.</a:t>
            </a:r>
          </a:p>
        </p:txBody>
      </p:sp>
      <p:cxnSp>
        <p:nvCxnSpPr>
          <p:cNvPr id="10249" name="AutoShape 9"/>
          <p:cNvCxnSpPr>
            <a:cxnSpLocks noChangeShapeType="1"/>
          </p:cNvCxnSpPr>
          <p:nvPr/>
        </p:nvCxnSpPr>
        <p:spPr bwMode="auto">
          <a:xfrm flipH="1">
            <a:off x="2057400" y="4267200"/>
            <a:ext cx="180975" cy="685800"/>
          </a:xfrm>
          <a:prstGeom prst="straightConnector1">
            <a:avLst/>
          </a:prstGeom>
          <a:noFill/>
          <a:ln w="50800" cap="rnd">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0" name="AutoShape 10"/>
          <p:cNvCxnSpPr>
            <a:cxnSpLocks noChangeShapeType="1"/>
          </p:cNvCxnSpPr>
          <p:nvPr/>
        </p:nvCxnSpPr>
        <p:spPr bwMode="auto">
          <a:xfrm>
            <a:off x="2438400" y="4114800"/>
            <a:ext cx="381000" cy="762000"/>
          </a:xfrm>
          <a:prstGeom prst="straightConnector1">
            <a:avLst/>
          </a:prstGeom>
          <a:noFill/>
          <a:ln w="50800">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1" name="AutoShape 11"/>
          <p:cNvCxnSpPr>
            <a:cxnSpLocks noChangeShapeType="1"/>
          </p:cNvCxnSpPr>
          <p:nvPr/>
        </p:nvCxnSpPr>
        <p:spPr bwMode="auto">
          <a:xfrm flipH="1">
            <a:off x="838200" y="4038600"/>
            <a:ext cx="1219200" cy="914400"/>
          </a:xfrm>
          <a:prstGeom prst="straightConnector1">
            <a:avLst/>
          </a:prstGeom>
          <a:noFill/>
          <a:ln w="50800" cap="rnd">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2" name="Oval 12"/>
          <p:cNvSpPr>
            <a:spLocks noChangeArrowheads="1"/>
          </p:cNvSpPr>
          <p:nvPr/>
        </p:nvSpPr>
        <p:spPr bwMode="auto">
          <a:xfrm>
            <a:off x="2184400" y="30480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253" name="AutoShape 13"/>
          <p:cNvCxnSpPr>
            <a:cxnSpLocks noChangeShapeType="1"/>
          </p:cNvCxnSpPr>
          <p:nvPr/>
        </p:nvCxnSpPr>
        <p:spPr bwMode="auto">
          <a:xfrm>
            <a:off x="2514600" y="4038600"/>
            <a:ext cx="990600" cy="762000"/>
          </a:xfrm>
          <a:prstGeom prst="straightConnector1">
            <a:avLst/>
          </a:prstGeom>
          <a:noFill/>
          <a:ln w="50800">
            <a:solidFill>
              <a:schemeClr val="hlink"/>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4" name="Oval 14"/>
          <p:cNvSpPr>
            <a:spLocks noChangeArrowheads="1"/>
          </p:cNvSpPr>
          <p:nvPr/>
        </p:nvSpPr>
        <p:spPr bwMode="auto">
          <a:xfrm>
            <a:off x="304800" y="914400"/>
            <a:ext cx="295275"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Oval 15"/>
          <p:cNvSpPr>
            <a:spLocks noChangeArrowheads="1"/>
          </p:cNvSpPr>
          <p:nvPr/>
        </p:nvSpPr>
        <p:spPr bwMode="auto">
          <a:xfrm>
            <a:off x="1295400" y="1143000"/>
            <a:ext cx="295275"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Oval 16"/>
          <p:cNvSpPr>
            <a:spLocks noChangeArrowheads="1"/>
          </p:cNvSpPr>
          <p:nvPr/>
        </p:nvSpPr>
        <p:spPr bwMode="auto">
          <a:xfrm>
            <a:off x="787400" y="15240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Oval 17"/>
          <p:cNvSpPr>
            <a:spLocks noChangeArrowheads="1"/>
          </p:cNvSpPr>
          <p:nvPr/>
        </p:nvSpPr>
        <p:spPr bwMode="auto">
          <a:xfrm>
            <a:off x="1125538" y="1828800"/>
            <a:ext cx="296862"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Oval 18"/>
          <p:cNvSpPr>
            <a:spLocks noChangeArrowheads="1"/>
          </p:cNvSpPr>
          <p:nvPr/>
        </p:nvSpPr>
        <p:spPr bwMode="auto">
          <a:xfrm>
            <a:off x="990600" y="25146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Oval 19"/>
          <p:cNvSpPr>
            <a:spLocks noChangeArrowheads="1"/>
          </p:cNvSpPr>
          <p:nvPr/>
        </p:nvSpPr>
        <p:spPr bwMode="auto">
          <a:xfrm>
            <a:off x="1600200" y="22860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Oval 20"/>
          <p:cNvSpPr>
            <a:spLocks noChangeArrowheads="1"/>
          </p:cNvSpPr>
          <p:nvPr/>
        </p:nvSpPr>
        <p:spPr bwMode="auto">
          <a:xfrm>
            <a:off x="1803400" y="27432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Oval 21"/>
          <p:cNvSpPr>
            <a:spLocks noChangeArrowheads="1"/>
          </p:cNvSpPr>
          <p:nvPr/>
        </p:nvSpPr>
        <p:spPr bwMode="auto">
          <a:xfrm>
            <a:off x="2133600" y="3657600"/>
            <a:ext cx="296863" cy="381000"/>
          </a:xfrm>
          <a:prstGeom prst="ellipse">
            <a:avLst/>
          </a:prstGeom>
          <a:solidFill>
            <a:srgbClr val="3CACC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2" name="AutoShape 22"/>
          <p:cNvSpPr>
            <a:spLocks noChangeArrowheads="1"/>
          </p:cNvSpPr>
          <p:nvPr/>
        </p:nvSpPr>
        <p:spPr bwMode="auto">
          <a:xfrm>
            <a:off x="0" y="5334000"/>
            <a:ext cx="381000" cy="381000"/>
          </a:xfrm>
          <a:prstGeom prst="rightArrow">
            <a:avLst>
              <a:gd name="adj1" fmla="val 29861"/>
              <a:gd name="adj2" fmla="val 50000"/>
            </a:avLst>
          </a:prstGeom>
          <a:solidFill>
            <a:schemeClr val="bg2"/>
          </a:solidFill>
          <a:ln w="38100">
            <a:solidFill>
              <a:srgbClr val="6FE3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63" name="Group 23"/>
          <p:cNvGrpSpPr>
            <a:grpSpLocks/>
          </p:cNvGrpSpPr>
          <p:nvPr/>
        </p:nvGrpSpPr>
        <p:grpSpPr bwMode="auto">
          <a:xfrm>
            <a:off x="1307099" y="5194161"/>
            <a:ext cx="7162800" cy="762000"/>
            <a:chOff x="144" y="3504"/>
            <a:chExt cx="5568" cy="672"/>
          </a:xfrm>
        </p:grpSpPr>
        <p:sp>
          <p:nvSpPr>
            <p:cNvPr id="10264" name="Rectangle 24"/>
            <p:cNvSpPr>
              <a:spLocks noChangeArrowheads="1"/>
            </p:cNvSpPr>
            <p:nvPr/>
          </p:nvSpPr>
          <p:spPr bwMode="auto">
            <a:xfrm>
              <a:off x="339" y="3628"/>
              <a:ext cx="1968"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1800" b="0" dirty="0" err="1">
                  <a:solidFill>
                    <a:schemeClr val="tx2"/>
                  </a:solidFill>
                </a:rPr>
                <a:t>myelinated</a:t>
              </a:r>
              <a:r>
                <a:rPr lang="en-US" sz="1800" b="0" dirty="0">
                  <a:solidFill>
                    <a:schemeClr val="tx2"/>
                  </a:solidFill>
                </a:rPr>
                <a:t> nerve fiber</a:t>
              </a:r>
            </a:p>
          </p:txBody>
        </p:sp>
        <p:sp>
          <p:nvSpPr>
            <p:cNvPr id="10265" name="Rectangle 25"/>
            <p:cNvSpPr>
              <a:spLocks noChangeArrowheads="1"/>
            </p:cNvSpPr>
            <p:nvPr/>
          </p:nvSpPr>
          <p:spPr bwMode="auto">
            <a:xfrm>
              <a:off x="3167" y="3650"/>
              <a:ext cx="2123"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800" b="0" dirty="0">
                  <a:solidFill>
                    <a:schemeClr val="tx2"/>
                  </a:solidFill>
                </a:rPr>
                <a:t>myelinated nerve fiber</a:t>
              </a:r>
            </a:p>
          </p:txBody>
        </p:sp>
        <p:sp>
          <p:nvSpPr>
            <p:cNvPr id="10266" name="Oval 26"/>
            <p:cNvSpPr>
              <a:spLocks noChangeArrowheads="1"/>
            </p:cNvSpPr>
            <p:nvPr/>
          </p:nvSpPr>
          <p:spPr bwMode="auto">
            <a:xfrm>
              <a:off x="144" y="3552"/>
              <a:ext cx="170"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Oval 27"/>
            <p:cNvSpPr>
              <a:spLocks noChangeArrowheads="1"/>
            </p:cNvSpPr>
            <p:nvPr/>
          </p:nvSpPr>
          <p:spPr bwMode="auto">
            <a:xfrm>
              <a:off x="2384" y="3552"/>
              <a:ext cx="170"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Line 28"/>
            <p:cNvSpPr>
              <a:spLocks noChangeShapeType="1"/>
            </p:cNvSpPr>
            <p:nvPr/>
          </p:nvSpPr>
          <p:spPr bwMode="auto">
            <a:xfrm rot="-77578">
              <a:off x="271" y="4028"/>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Oval 29"/>
            <p:cNvSpPr>
              <a:spLocks noChangeArrowheads="1"/>
            </p:cNvSpPr>
            <p:nvPr/>
          </p:nvSpPr>
          <p:spPr bwMode="auto">
            <a:xfrm>
              <a:off x="2928" y="3558"/>
              <a:ext cx="171"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0" name="Oval 30"/>
            <p:cNvSpPr>
              <a:spLocks noChangeArrowheads="1"/>
            </p:cNvSpPr>
            <p:nvPr/>
          </p:nvSpPr>
          <p:spPr bwMode="auto">
            <a:xfrm>
              <a:off x="5179" y="3558"/>
              <a:ext cx="171" cy="528"/>
            </a:xfrm>
            <a:prstGeom prst="ellipse">
              <a:avLst/>
            </a:prstGeom>
            <a:noFill/>
            <a:ln w="38100">
              <a:solidFill>
                <a:srgbClr val="6FE38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Line 31"/>
            <p:cNvSpPr>
              <a:spLocks noChangeShapeType="1"/>
            </p:cNvSpPr>
            <p:nvPr/>
          </p:nvSpPr>
          <p:spPr bwMode="auto">
            <a:xfrm rot="-77578">
              <a:off x="3055" y="4032"/>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2" name="AutoShape 32"/>
            <p:cNvSpPr>
              <a:spLocks noChangeArrowheads="1"/>
            </p:cNvSpPr>
            <p:nvPr/>
          </p:nvSpPr>
          <p:spPr bwMode="auto">
            <a:xfrm>
              <a:off x="2469" y="3744"/>
              <a:ext cx="555" cy="192"/>
            </a:xfrm>
            <a:prstGeom prst="rightArrow">
              <a:avLst>
                <a:gd name="adj1" fmla="val 50000"/>
                <a:gd name="adj2" fmla="val 72266"/>
              </a:avLst>
            </a:prstGeom>
            <a:solidFill>
              <a:schemeClr val="bg2"/>
            </a:solidFill>
            <a:ln w="38100">
              <a:solidFill>
                <a:srgbClr val="6FE3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 name="AutoShape 33"/>
            <p:cNvSpPr>
              <a:spLocks noChangeArrowheads="1"/>
            </p:cNvSpPr>
            <p:nvPr/>
          </p:nvSpPr>
          <p:spPr bwMode="auto">
            <a:xfrm>
              <a:off x="5296" y="3696"/>
              <a:ext cx="416" cy="240"/>
            </a:xfrm>
            <a:prstGeom prst="rightArrow">
              <a:avLst>
                <a:gd name="adj1" fmla="val 50000"/>
                <a:gd name="adj2" fmla="val 43333"/>
              </a:avLst>
            </a:prstGeom>
            <a:solidFill>
              <a:schemeClr val="bg2"/>
            </a:solidFill>
            <a:ln w="38100">
              <a:solidFill>
                <a:srgbClr val="6FE38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4" name="Line 34"/>
            <p:cNvSpPr>
              <a:spLocks noChangeShapeType="1"/>
            </p:cNvSpPr>
            <p:nvPr/>
          </p:nvSpPr>
          <p:spPr bwMode="auto">
            <a:xfrm flipH="1">
              <a:off x="2464" y="3504"/>
              <a:ext cx="512" cy="672"/>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5" name="Line 35"/>
            <p:cNvSpPr>
              <a:spLocks noChangeShapeType="1"/>
            </p:cNvSpPr>
            <p:nvPr/>
          </p:nvSpPr>
          <p:spPr bwMode="auto">
            <a:xfrm>
              <a:off x="2592" y="3504"/>
              <a:ext cx="346" cy="624"/>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6" name="Line 36"/>
            <p:cNvSpPr>
              <a:spLocks noChangeShapeType="1"/>
            </p:cNvSpPr>
            <p:nvPr/>
          </p:nvSpPr>
          <p:spPr bwMode="auto">
            <a:xfrm flipH="1">
              <a:off x="5152" y="3552"/>
              <a:ext cx="512" cy="576"/>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7" name="Line 37"/>
            <p:cNvSpPr>
              <a:spLocks noChangeShapeType="1"/>
            </p:cNvSpPr>
            <p:nvPr/>
          </p:nvSpPr>
          <p:spPr bwMode="auto">
            <a:xfrm rot="-77578">
              <a:off x="3055" y="3552"/>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8" name="Line 38"/>
            <p:cNvSpPr>
              <a:spLocks noChangeShapeType="1"/>
            </p:cNvSpPr>
            <p:nvPr/>
          </p:nvSpPr>
          <p:spPr bwMode="auto">
            <a:xfrm>
              <a:off x="5195" y="3504"/>
              <a:ext cx="469" cy="672"/>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9" name="Line 39"/>
            <p:cNvSpPr>
              <a:spLocks noChangeShapeType="1"/>
            </p:cNvSpPr>
            <p:nvPr/>
          </p:nvSpPr>
          <p:spPr bwMode="auto">
            <a:xfrm rot="-77578">
              <a:off x="271" y="3549"/>
              <a:ext cx="2177" cy="51"/>
            </a:xfrm>
            <a:prstGeom prst="line">
              <a:avLst/>
            </a:prstGeom>
            <a:noFill/>
            <a:ln w="50800">
              <a:solidFill>
                <a:srgbClr val="6FE38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14187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Demyelination of the Central Nervous System</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962400" y="1981200"/>
            <a:ext cx="4191000" cy="2479151"/>
          </a:xfrm>
        </p:spPr>
      </p:pic>
      <p:sp>
        <p:nvSpPr>
          <p:cNvPr id="5" name="Slide Number Placeholder 4"/>
          <p:cNvSpPr>
            <a:spLocks noGrp="1"/>
          </p:cNvSpPr>
          <p:nvPr>
            <p:ph type="sldNum" sz="quarter" idx="12"/>
          </p:nvPr>
        </p:nvSpPr>
        <p:spPr/>
        <p:txBody>
          <a:bodyPr/>
          <a:lstStyle/>
          <a:p>
            <a:fld id="{B548B494-D936-47C5-BADC-54E9BBB3843F}" type="slidenum">
              <a:rPr lang="en-US" smtClean="0"/>
              <a:pPr/>
              <a:t>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43755971"/>
              </p:ext>
            </p:extLst>
          </p:nvPr>
        </p:nvGraphicFramePr>
        <p:xfrm>
          <a:off x="914400" y="1329538"/>
          <a:ext cx="2686050" cy="3728237"/>
        </p:xfrm>
        <a:graphic>
          <a:graphicData uri="http://schemas.openxmlformats.org/presentationml/2006/ole">
            <mc:AlternateContent xmlns:mc="http://schemas.openxmlformats.org/markup-compatibility/2006">
              <mc:Choice xmlns:v="urn:schemas-microsoft-com:vml" Requires="v">
                <p:oleObj spid="_x0000_s1047" r:id="rId4" imgW="2381582" imgH="3304762" progId="">
                  <p:embed/>
                </p:oleObj>
              </mc:Choice>
              <mc:Fallback>
                <p:oleObj r:id="rId4" imgW="2381582" imgH="3304762" progId="">
                  <p:embed/>
                  <p:pic>
                    <p:nvPicPr>
                      <p:cNvPr id="0"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29538"/>
                        <a:ext cx="2686050" cy="3728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8687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Epidemiology</a:t>
            </a:r>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732667441"/>
              </p:ext>
            </p:extLst>
          </p:nvPr>
        </p:nvGraphicFramePr>
        <p:xfrm>
          <a:off x="609600" y="1600200"/>
          <a:ext cx="3886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Content Placeholder 16"/>
          <p:cNvGraphicFramePr>
            <a:graphicFrameLocks noGrp="1"/>
          </p:cNvGraphicFramePr>
          <p:nvPr>
            <p:ph sz="half" idx="2"/>
            <p:extLst>
              <p:ext uri="{D42A27DB-BD31-4B8C-83A1-F6EECF244321}">
                <p14:modId xmlns:p14="http://schemas.microsoft.com/office/powerpoint/2010/main" val="259321007"/>
              </p:ext>
            </p:extLst>
          </p:nvPr>
        </p:nvGraphicFramePr>
        <p:xfrm>
          <a:off x="4648200" y="1600200"/>
          <a:ext cx="38862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p:cNvSpPr>
            <a:spLocks noGrp="1"/>
          </p:cNvSpPr>
          <p:nvPr>
            <p:ph type="sldNum" sz="quarter" idx="12"/>
          </p:nvPr>
        </p:nvSpPr>
        <p:spPr/>
        <p:txBody>
          <a:bodyPr/>
          <a:lstStyle/>
          <a:p>
            <a:fld id="{B548B494-D936-47C5-BADC-54E9BBB3843F}" type="slidenum">
              <a:rPr lang="en-US" smtClean="0"/>
              <a:pPr/>
              <a:t>8</a:t>
            </a:fld>
            <a:endParaRPr lang="en-US"/>
          </a:p>
        </p:txBody>
      </p:sp>
    </p:spTree>
    <p:extLst>
      <p:ext uri="{BB962C8B-B14F-4D97-AF65-F5344CB8AC3E}">
        <p14:creationId xmlns:p14="http://schemas.microsoft.com/office/powerpoint/2010/main" val="191381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Demographic Characteristics</a:t>
            </a:r>
          </a:p>
        </p:txBody>
      </p:sp>
      <p:sp>
        <p:nvSpPr>
          <p:cNvPr id="4" name="Content Placeholder 3"/>
          <p:cNvSpPr>
            <a:spLocks noGrp="1"/>
          </p:cNvSpPr>
          <p:nvPr>
            <p:ph sz="half" idx="2"/>
          </p:nvPr>
        </p:nvSpPr>
        <p:spPr>
          <a:xfrm>
            <a:off x="533400" y="1447800"/>
            <a:ext cx="7924800" cy="3916363"/>
          </a:xfrm>
        </p:spPr>
        <p:txBody>
          <a:bodyPr>
            <a:normAutofit/>
          </a:bodyPr>
          <a:lstStyle/>
          <a:p>
            <a:r>
              <a:rPr lang="en-US" sz="2800" b="1" dirty="0">
                <a:solidFill>
                  <a:srgbClr val="F58220"/>
                </a:solidFill>
              </a:rPr>
              <a:t>&gt; 55 ages and above are 72% Female, 92% Caucasian, 43.9% had graduated college</a:t>
            </a:r>
          </a:p>
          <a:p>
            <a:r>
              <a:rPr lang="en-US" sz="2800" b="1" dirty="0">
                <a:solidFill>
                  <a:srgbClr val="F58220"/>
                </a:solidFill>
              </a:rPr>
              <a:t>Marital Status 25% widowed</a:t>
            </a:r>
          </a:p>
          <a:p>
            <a:r>
              <a:rPr lang="en-US" sz="2800" b="1" dirty="0">
                <a:solidFill>
                  <a:srgbClr val="F58220"/>
                </a:solidFill>
              </a:rPr>
              <a:t>Live alone</a:t>
            </a:r>
          </a:p>
          <a:p>
            <a:r>
              <a:rPr lang="en-US" sz="2800" b="1" dirty="0">
                <a:solidFill>
                  <a:srgbClr val="F58220"/>
                </a:solidFill>
              </a:rPr>
              <a:t>Employment status reduced</a:t>
            </a:r>
          </a:p>
          <a:p>
            <a:r>
              <a:rPr lang="en-US" sz="2800" b="1" dirty="0">
                <a:solidFill>
                  <a:srgbClr val="F58220"/>
                </a:solidFill>
              </a:rPr>
              <a:t>Income reduced</a:t>
            </a:r>
          </a:p>
        </p:txBody>
      </p:sp>
      <p:sp>
        <p:nvSpPr>
          <p:cNvPr id="5" name="Slide Number Placeholder 4"/>
          <p:cNvSpPr>
            <a:spLocks noGrp="1"/>
          </p:cNvSpPr>
          <p:nvPr>
            <p:ph type="sldNum" sz="quarter" idx="12"/>
          </p:nvPr>
        </p:nvSpPr>
        <p:spPr/>
        <p:txBody>
          <a:bodyPr/>
          <a:lstStyle/>
          <a:p>
            <a:fld id="{B548B494-D936-47C5-BADC-54E9BBB3843F}" type="slidenum">
              <a:rPr lang="en-US" smtClean="0"/>
              <a:pPr/>
              <a:t>9</a:t>
            </a:fld>
            <a:endParaRPr lang="en-US"/>
          </a:p>
        </p:txBody>
      </p:sp>
    </p:spTree>
    <p:extLst>
      <p:ext uri="{BB962C8B-B14F-4D97-AF65-F5344CB8AC3E}">
        <p14:creationId xmlns:p14="http://schemas.microsoft.com/office/powerpoint/2010/main" val="2348433469"/>
      </p:ext>
    </p:extLst>
  </p:cSld>
  <p:clrMapOvr>
    <a:masterClrMapping/>
  </p:clrMapOvr>
</p:sld>
</file>

<file path=ppt/theme/theme1.xml><?xml version="1.0" encoding="utf-8"?>
<a:theme xmlns:a="http://schemas.openxmlformats.org/drawingml/2006/main" name="Society_Brand_PowerPoint_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Category xmlns="44c437cf-d4de-4de0-ab72-5e368db19ed2">Society Branding</DocCategory>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AA7C64DA5DDF4B93E6A0218D7402DA" ma:contentTypeVersion="2" ma:contentTypeDescription="Create a new document." ma:contentTypeScope="" ma:versionID="83aa240eabecbbea382faac167d14814">
  <xsd:schema xmlns:xsd="http://www.w3.org/2001/XMLSchema" xmlns:p="http://schemas.microsoft.com/office/2006/metadata/properties" xmlns:ns1="http://schemas.microsoft.com/sharepoint/v3" xmlns:ns2="44c437cf-d4de-4de0-ab72-5e368db19ed2" targetNamespace="http://schemas.microsoft.com/office/2006/metadata/properties" ma:root="true" ma:fieldsID="104f30d919f5dab61dc759370d6b0e22" ns1:_="" ns2:_="">
    <xsd:import namespace="http://schemas.microsoft.com/sharepoint/v3"/>
    <xsd:import namespace="44c437cf-d4de-4de0-ab72-5e368db19ed2"/>
    <xsd:element name="properties">
      <xsd:complexType>
        <xsd:sequence>
          <xsd:element name="documentManagement">
            <xsd:complexType>
              <xsd:all>
                <xsd:element ref="ns1:PublishingStartDate" minOccurs="0"/>
                <xsd:element ref="ns1:PublishingExpirationDate" minOccurs="0"/>
                <xsd:element ref="ns2:DocCatego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44c437cf-d4de-4de0-ab72-5e368db19ed2" elementFormDefault="qualified">
    <xsd:import namespace="http://schemas.microsoft.com/office/2006/documentManagement/types"/>
    <xsd:element name="DocCategory" ma:index="10" nillable="true" ma:displayName="DocCategory" ma:description="Used to distinguish document categories" ma:format="Dropdown" ma:internalName="DocCategory">
      <xsd:simpleType>
        <xsd:restriction base="dms:Choice">
          <xsd:enumeration value="Society Branding"/>
          <xsd:enumeration value="Conferences and Meetings"/>
          <xsd:enumeration value="Marketing Plans"/>
          <xsd:enumeration value="Online Marketing and Communications"/>
          <xsd:enumeration value="Public Relations"/>
          <xsd:enumeration value="Publications"/>
          <xsd:enumeration value="Training"/>
          <xsd:enumeration value="MS Awareness Week"/>
          <xsd:enumeration value="Other Resources"/>
          <xsd:enumeration value="MS Connections Golden Cirlce Pilot Chapters"/>
          <xsd:enumeration value="2014 Society Leadership Conference"/>
          <xsd:enumeration value="Volunteer/Spokesperson Engagement"/>
          <xsd:enumeration value="VideoPosting Request Form"/>
          <xsd:enumeration value="Department Inform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A0574C-5CC2-4C13-BC33-96734AA9DB3A}">
  <ds:schemaRefs>
    <ds:schemaRef ds:uri="http://schemas.microsoft.com/sharepoint/v3"/>
    <ds:schemaRef ds:uri="http://schemas.openxmlformats.org/package/2006/metadata/core-properties"/>
    <ds:schemaRef ds:uri="http://purl.org/dc/terms/"/>
    <ds:schemaRef ds:uri="http://schemas.microsoft.com/office/2006/documentManagement/types"/>
    <ds:schemaRef ds:uri="44c437cf-d4de-4de0-ab72-5e368db19ed2"/>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809280F-104F-47AD-895E-8C501E80C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c437cf-d4de-4de0-ab72-5e368db19ed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166987B-DE1F-4DBB-AA2E-B1C7B280C1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Society_Brand_PowerPoint_Orange</Template>
  <TotalTime>4097</TotalTime>
  <Words>1977</Words>
  <Application>Microsoft Office PowerPoint</Application>
  <PresentationFormat>On-screen Show (4:3)</PresentationFormat>
  <Paragraphs>298</Paragraphs>
  <Slides>34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34</vt:i4>
      </vt:variant>
    </vt:vector>
  </HeadingPairs>
  <TitlesOfParts>
    <vt:vector size="42" baseType="lpstr">
      <vt:lpstr>ＭＳ Ｐゴシック</vt:lpstr>
      <vt:lpstr>Arial</vt:lpstr>
      <vt:lpstr>Calibri</vt:lpstr>
      <vt:lpstr>Comic Sans MS</vt:lpstr>
      <vt:lpstr>Symbol</vt:lpstr>
      <vt:lpstr>Times</vt:lpstr>
      <vt:lpstr>Wingdings</vt:lpstr>
      <vt:lpstr>Society_Brand_PowerPoint_Orange</vt:lpstr>
      <vt:lpstr>Aging with Multiple Sclerosis</vt:lpstr>
      <vt:lpstr>Learning Objectives</vt:lpstr>
      <vt:lpstr>Mission Statement</vt:lpstr>
      <vt:lpstr>What MS Is:</vt:lpstr>
      <vt:lpstr>What MS IS Not:</vt:lpstr>
      <vt:lpstr>What happens in MS?</vt:lpstr>
      <vt:lpstr>Demyelination of the Central Nervous System</vt:lpstr>
      <vt:lpstr>Epidemiology</vt:lpstr>
      <vt:lpstr>Demographic Characteristics</vt:lpstr>
      <vt:lpstr>CLINICAL CHARACTERISTICS</vt:lpstr>
      <vt:lpstr>What are possible symptoms?</vt:lpstr>
      <vt:lpstr>MS symptoms… </vt:lpstr>
      <vt:lpstr>How are symptoms treated?</vt:lpstr>
      <vt:lpstr>Who is on the MS “Treatment Team”?</vt:lpstr>
      <vt:lpstr>Disease-Modifying Therapies</vt:lpstr>
      <vt:lpstr>Cycle of MS Symptoms:                      Related &amp; Interdependent</vt:lpstr>
      <vt:lpstr>Evaluating symptoms</vt:lpstr>
      <vt:lpstr>Comorbidities………….</vt:lpstr>
      <vt:lpstr>Which comorbidities are more frequent in MS?</vt:lpstr>
      <vt:lpstr>Optimizing Wellness</vt:lpstr>
      <vt:lpstr>What should optimal care look like?</vt:lpstr>
      <vt:lpstr>Families Living with Advanced MS </vt:lpstr>
      <vt:lpstr>Isolation?</vt:lpstr>
      <vt:lpstr>Overload?</vt:lpstr>
      <vt:lpstr>Caregivers</vt:lpstr>
      <vt:lpstr>What should optimal care and services look like?</vt:lpstr>
      <vt:lpstr>What are the challenges?</vt:lpstr>
      <vt:lpstr>UNMET NEEDS</vt:lpstr>
      <vt:lpstr>Recommended Intervention</vt:lpstr>
      <vt:lpstr>Generativity*</vt:lpstr>
      <vt:lpstr>MS Navigator Services: 1-800-344-4867</vt:lpstr>
      <vt:lpstr>National MS Society  Resources for Your Patients</vt:lpstr>
      <vt:lpstr>National MS Society Resources for You</vt:lpstr>
      <vt:lpstr>Questions?</vt:lpstr>
    </vt:vector>
  </TitlesOfParts>
  <Company>NMSS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Gray</dc:creator>
  <cp:lastModifiedBy>Rebecca Gray</cp:lastModifiedBy>
  <cp:revision>125</cp:revision>
  <cp:lastPrinted>2018-06-05T16:35:01Z</cp:lastPrinted>
  <dcterms:created xsi:type="dcterms:W3CDTF">2015-04-20T15:17:50Z</dcterms:created>
  <dcterms:modified xsi:type="dcterms:W3CDTF">2018-07-11T18:49:38Z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0x0101006AAA7C64DA5DDF4B93E6A0218D7402DA</vt:lpwstr>
  </property>
</Properties>
</file>